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7"/>
  </p:notesMasterIdLst>
  <p:sldIdLst>
    <p:sldId id="256" r:id="rId2"/>
    <p:sldId id="331" r:id="rId3"/>
    <p:sldId id="351" r:id="rId4"/>
    <p:sldId id="348" r:id="rId5"/>
    <p:sldId id="349" r:id="rId6"/>
    <p:sldId id="350" r:id="rId7"/>
    <p:sldId id="352" r:id="rId8"/>
    <p:sldId id="357" r:id="rId9"/>
    <p:sldId id="358" r:id="rId10"/>
    <p:sldId id="359" r:id="rId11"/>
    <p:sldId id="353" r:id="rId12"/>
    <p:sldId id="376" r:id="rId13"/>
    <p:sldId id="377" r:id="rId14"/>
    <p:sldId id="360" r:id="rId15"/>
    <p:sldId id="361" r:id="rId16"/>
    <p:sldId id="378" r:id="rId17"/>
    <p:sldId id="362" r:id="rId18"/>
    <p:sldId id="383" r:id="rId19"/>
    <p:sldId id="375" r:id="rId20"/>
    <p:sldId id="379" r:id="rId21"/>
    <p:sldId id="382" r:id="rId22"/>
    <p:sldId id="365" r:id="rId23"/>
    <p:sldId id="364" r:id="rId24"/>
    <p:sldId id="366" r:id="rId25"/>
    <p:sldId id="367" r:id="rId26"/>
    <p:sldId id="368" r:id="rId27"/>
    <p:sldId id="369" r:id="rId28"/>
    <p:sldId id="370" r:id="rId29"/>
    <p:sldId id="371" r:id="rId30"/>
    <p:sldId id="380" r:id="rId31"/>
    <p:sldId id="372" r:id="rId32"/>
    <p:sldId id="373" r:id="rId33"/>
    <p:sldId id="381" r:id="rId34"/>
    <p:sldId id="374" r:id="rId35"/>
    <p:sldId id="356" r:id="rId36"/>
  </p:sldIdLst>
  <p:sldSz cx="9144000" cy="6858000" type="screen4x3"/>
  <p:notesSz cx="6858000" cy="9144000"/>
  <p:defaultTextStyle>
    <a:defPPr>
      <a:defRPr lang="zh-CN"/>
    </a:defPPr>
    <a:lvl1pPr algn="l" rtl="0" fontAlgn="base">
      <a:spcBef>
        <a:spcPct val="0"/>
      </a:spcBef>
      <a:spcAft>
        <a:spcPct val="0"/>
      </a:spcAft>
      <a:defRPr sz="1200" i="1" kern="1200">
        <a:solidFill>
          <a:schemeClr val="tx1"/>
        </a:solidFill>
        <a:latin typeface="Arial" charset="0"/>
        <a:ea typeface="宋体" pitchFamily="2" charset="-122"/>
        <a:cs typeface="+mn-cs"/>
      </a:defRPr>
    </a:lvl1pPr>
    <a:lvl2pPr marL="457200" algn="l" rtl="0" fontAlgn="base">
      <a:spcBef>
        <a:spcPct val="0"/>
      </a:spcBef>
      <a:spcAft>
        <a:spcPct val="0"/>
      </a:spcAft>
      <a:defRPr sz="1200" i="1" kern="1200">
        <a:solidFill>
          <a:schemeClr val="tx1"/>
        </a:solidFill>
        <a:latin typeface="Arial" charset="0"/>
        <a:ea typeface="宋体" pitchFamily="2" charset="-122"/>
        <a:cs typeface="+mn-cs"/>
      </a:defRPr>
    </a:lvl2pPr>
    <a:lvl3pPr marL="914400" algn="l" rtl="0" fontAlgn="base">
      <a:spcBef>
        <a:spcPct val="0"/>
      </a:spcBef>
      <a:spcAft>
        <a:spcPct val="0"/>
      </a:spcAft>
      <a:defRPr sz="1200" i="1" kern="1200">
        <a:solidFill>
          <a:schemeClr val="tx1"/>
        </a:solidFill>
        <a:latin typeface="Arial" charset="0"/>
        <a:ea typeface="宋体" pitchFamily="2" charset="-122"/>
        <a:cs typeface="+mn-cs"/>
      </a:defRPr>
    </a:lvl3pPr>
    <a:lvl4pPr marL="1371600" algn="l" rtl="0" fontAlgn="base">
      <a:spcBef>
        <a:spcPct val="0"/>
      </a:spcBef>
      <a:spcAft>
        <a:spcPct val="0"/>
      </a:spcAft>
      <a:defRPr sz="1200" i="1" kern="1200">
        <a:solidFill>
          <a:schemeClr val="tx1"/>
        </a:solidFill>
        <a:latin typeface="Arial" charset="0"/>
        <a:ea typeface="宋体" pitchFamily="2" charset="-122"/>
        <a:cs typeface="+mn-cs"/>
      </a:defRPr>
    </a:lvl4pPr>
    <a:lvl5pPr marL="1828800" algn="l" rtl="0" fontAlgn="base">
      <a:spcBef>
        <a:spcPct val="0"/>
      </a:spcBef>
      <a:spcAft>
        <a:spcPct val="0"/>
      </a:spcAft>
      <a:defRPr sz="1200" i="1" kern="1200">
        <a:solidFill>
          <a:schemeClr val="tx1"/>
        </a:solidFill>
        <a:latin typeface="Arial" charset="0"/>
        <a:ea typeface="宋体" pitchFamily="2" charset="-122"/>
        <a:cs typeface="+mn-cs"/>
      </a:defRPr>
    </a:lvl5pPr>
    <a:lvl6pPr marL="2286000" algn="l" defTabSz="914400" rtl="0" eaLnBrk="1" latinLnBrk="0" hangingPunct="1">
      <a:defRPr sz="1200" i="1" kern="1200">
        <a:solidFill>
          <a:schemeClr val="tx1"/>
        </a:solidFill>
        <a:latin typeface="Arial" charset="0"/>
        <a:ea typeface="宋体" pitchFamily="2" charset="-122"/>
        <a:cs typeface="+mn-cs"/>
      </a:defRPr>
    </a:lvl6pPr>
    <a:lvl7pPr marL="2743200" algn="l" defTabSz="914400" rtl="0" eaLnBrk="1" latinLnBrk="0" hangingPunct="1">
      <a:defRPr sz="1200" i="1" kern="1200">
        <a:solidFill>
          <a:schemeClr val="tx1"/>
        </a:solidFill>
        <a:latin typeface="Arial" charset="0"/>
        <a:ea typeface="宋体" pitchFamily="2" charset="-122"/>
        <a:cs typeface="+mn-cs"/>
      </a:defRPr>
    </a:lvl7pPr>
    <a:lvl8pPr marL="3200400" algn="l" defTabSz="914400" rtl="0" eaLnBrk="1" latinLnBrk="0" hangingPunct="1">
      <a:defRPr sz="1200" i="1" kern="1200">
        <a:solidFill>
          <a:schemeClr val="tx1"/>
        </a:solidFill>
        <a:latin typeface="Arial" charset="0"/>
        <a:ea typeface="宋体" pitchFamily="2" charset="-122"/>
        <a:cs typeface="+mn-cs"/>
      </a:defRPr>
    </a:lvl8pPr>
    <a:lvl9pPr marL="3657600" algn="l" defTabSz="914400" rtl="0" eaLnBrk="1" latinLnBrk="0" hangingPunct="1">
      <a:defRPr sz="1200" i="1" kern="1200">
        <a:solidFill>
          <a:schemeClr val="tx1"/>
        </a:solidFill>
        <a:latin typeface="Arial"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FF6600"/>
    <a:srgbClr val="4299A0"/>
    <a:srgbClr val="FFFFFF"/>
    <a:srgbClr val="5BD4FF"/>
    <a:srgbClr val="77C1C7"/>
    <a:srgbClr val="C9F1FF"/>
    <a:srgbClr val="B2B2B2"/>
    <a:srgbClr val="DDDDDD"/>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44" autoAdjust="0"/>
    <p:restoredTop sz="87770" autoAdjust="0"/>
  </p:normalViewPr>
  <p:slideViewPr>
    <p:cSldViewPr>
      <p:cViewPr>
        <p:scale>
          <a:sx n="70" d="100"/>
          <a:sy n="70" d="100"/>
        </p:scale>
        <p:origin x="-1476" y="-120"/>
      </p:cViewPr>
      <p:guideLst>
        <p:guide orient="horz" pos="2160"/>
        <p:guide pos="2880"/>
      </p:guideLst>
    </p:cSldViewPr>
  </p:slideViewPr>
  <p:outlineViewPr>
    <p:cViewPr>
      <p:scale>
        <a:sx n="33" d="100"/>
        <a:sy n="33" d="100"/>
      </p:scale>
      <p:origin x="0" y="60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i="0"/>
            </a:lvl1pPr>
          </a:lstStyle>
          <a:p>
            <a:pPr>
              <a:defRPr/>
            </a:pPr>
            <a:endParaRPr lang="en-US" altLang="zh-CN"/>
          </a:p>
        </p:txBody>
      </p:sp>
      <p:sp>
        <p:nvSpPr>
          <p:cNvPr id="112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i="0"/>
            </a:lvl1pPr>
          </a:lstStyle>
          <a:p>
            <a:pPr>
              <a:defRPr/>
            </a:pPr>
            <a:endParaRPr lang="en-US" altLang="zh-CN"/>
          </a:p>
        </p:txBody>
      </p:sp>
      <p:sp>
        <p:nvSpPr>
          <p:cNvPr id="389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112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i="0"/>
            </a:lvl1pPr>
          </a:lstStyle>
          <a:p>
            <a:pPr>
              <a:defRPr/>
            </a:pPr>
            <a:endParaRPr lang="en-US" altLang="zh-CN"/>
          </a:p>
        </p:txBody>
      </p:sp>
      <p:sp>
        <p:nvSpPr>
          <p:cNvPr id="112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i="0"/>
            </a:lvl1pPr>
          </a:lstStyle>
          <a:p>
            <a:pPr>
              <a:defRPr/>
            </a:pPr>
            <a:fld id="{CA4D9DBE-DCAC-4DC5-87D2-55C54A90C148}" type="slidenum">
              <a:rPr lang="en-US" altLang="zh-CN"/>
              <a:pPr>
                <a:defRPr/>
              </a:pPr>
              <a:t>‹#›</a:t>
            </a:fld>
            <a:endParaRPr lang="en-US" altLang="zh-CN"/>
          </a:p>
        </p:txBody>
      </p:sp>
    </p:spTree>
    <p:extLst>
      <p:ext uri="{BB962C8B-B14F-4D97-AF65-F5344CB8AC3E}">
        <p14:creationId xmlns:p14="http://schemas.microsoft.com/office/powerpoint/2010/main" val="15438578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p:spPr>
      </p:sp>
      <p:sp>
        <p:nvSpPr>
          <p:cNvPr id="39939" name="备注占位符 2"/>
          <p:cNvSpPr>
            <a:spLocks noGrp="1"/>
          </p:cNvSpPr>
          <p:nvPr>
            <p:ph type="body" idx="1"/>
          </p:nvPr>
        </p:nvSpPr>
        <p:spPr>
          <a:noFill/>
          <a:ln/>
        </p:spPr>
        <p:txBody>
          <a:bodyPr/>
          <a:lstStyle/>
          <a:p>
            <a:r>
              <a:rPr lang="en-US" altLang="zh-CN" dirty="0" smtClean="0"/>
              <a:t>An electrocardiogram (ECG) is a test that records the electrical </a:t>
            </a:r>
          </a:p>
          <a:p>
            <a:r>
              <a:rPr lang="en-US" altLang="zh-CN" dirty="0" smtClean="0"/>
              <a:t>activity of the heart. </a:t>
            </a:r>
          </a:p>
          <a:p>
            <a:endParaRPr lang="en-US" altLang="zh-CN" dirty="0" smtClean="0"/>
          </a:p>
          <a:p>
            <a:r>
              <a:rPr lang="en-US" altLang="zh-CN" dirty="0" smtClean="0"/>
              <a:t>An ECG is very useful in determining whether a person has </a:t>
            </a:r>
          </a:p>
          <a:p>
            <a:r>
              <a:rPr lang="en-US" altLang="zh-CN" dirty="0" smtClean="0"/>
              <a:t>heart disease. If a person has chest pain or palpitations, an </a:t>
            </a:r>
          </a:p>
          <a:p>
            <a:r>
              <a:rPr lang="en-US" altLang="zh-CN" dirty="0" smtClean="0"/>
              <a:t>ECG is helpful in determining if the heart is beating normally. </a:t>
            </a:r>
          </a:p>
          <a:p>
            <a:endParaRPr lang="en-US" altLang="zh-CN" dirty="0" smtClean="0"/>
          </a:p>
          <a:p>
            <a:endParaRPr lang="zh-CN" altLang="en-US" smtClean="0"/>
          </a:p>
        </p:txBody>
      </p:sp>
      <p:sp>
        <p:nvSpPr>
          <p:cNvPr id="39940" name="灯片编号占位符 3"/>
          <p:cNvSpPr>
            <a:spLocks noGrp="1"/>
          </p:cNvSpPr>
          <p:nvPr>
            <p:ph type="sldNum" sz="quarter" idx="5"/>
          </p:nvPr>
        </p:nvSpPr>
        <p:spPr>
          <a:noFill/>
        </p:spPr>
        <p:txBody>
          <a:bodyPr/>
          <a:lstStyle/>
          <a:p>
            <a:fld id="{95BB6538-BF0D-4CD0-8541-DE24D985ABE1}" type="slidenum">
              <a:rPr lang="en-US" altLang="zh-CN" smtClean="0"/>
              <a:pPr/>
              <a:t>1</a:t>
            </a:fld>
            <a:endParaRPr lang="en-US" altLang="zh-CN"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charset="-122"/>
              </a:defRPr>
            </a:lvl1pPr>
            <a:lvl2pPr marL="685817" indent="-263776" eaLnBrk="0" hangingPunct="0">
              <a:defRPr>
                <a:solidFill>
                  <a:schemeClr val="tx1"/>
                </a:solidFill>
                <a:latin typeface="Arial" charset="0"/>
                <a:ea typeface="宋体" charset="-122"/>
              </a:defRPr>
            </a:lvl2pPr>
            <a:lvl3pPr marL="1055103" indent="-211021" eaLnBrk="0" hangingPunct="0">
              <a:defRPr>
                <a:solidFill>
                  <a:schemeClr val="tx1"/>
                </a:solidFill>
                <a:latin typeface="Arial" charset="0"/>
                <a:ea typeface="宋体" charset="-122"/>
              </a:defRPr>
            </a:lvl3pPr>
            <a:lvl4pPr marL="1477145" indent="-211021" eaLnBrk="0" hangingPunct="0">
              <a:defRPr>
                <a:solidFill>
                  <a:schemeClr val="tx1"/>
                </a:solidFill>
                <a:latin typeface="Arial" charset="0"/>
                <a:ea typeface="宋体" charset="-122"/>
              </a:defRPr>
            </a:lvl4pPr>
            <a:lvl5pPr marL="1899186" indent="-211021" eaLnBrk="0" hangingPunct="0">
              <a:defRPr>
                <a:solidFill>
                  <a:schemeClr val="tx1"/>
                </a:solidFill>
                <a:latin typeface="Arial" charset="0"/>
                <a:ea typeface="宋体" charset="-122"/>
              </a:defRPr>
            </a:lvl5pPr>
            <a:lvl6pPr marL="2321227" indent="-211021" eaLnBrk="0" fontAlgn="base" hangingPunct="0">
              <a:spcBef>
                <a:spcPct val="0"/>
              </a:spcBef>
              <a:spcAft>
                <a:spcPct val="0"/>
              </a:spcAft>
              <a:defRPr>
                <a:solidFill>
                  <a:schemeClr val="tx1"/>
                </a:solidFill>
                <a:latin typeface="Arial" charset="0"/>
                <a:ea typeface="宋体" charset="-122"/>
              </a:defRPr>
            </a:lvl6pPr>
            <a:lvl7pPr marL="2743269" indent="-211021" eaLnBrk="0" fontAlgn="base" hangingPunct="0">
              <a:spcBef>
                <a:spcPct val="0"/>
              </a:spcBef>
              <a:spcAft>
                <a:spcPct val="0"/>
              </a:spcAft>
              <a:defRPr>
                <a:solidFill>
                  <a:schemeClr val="tx1"/>
                </a:solidFill>
                <a:latin typeface="Arial" charset="0"/>
                <a:ea typeface="宋体" charset="-122"/>
              </a:defRPr>
            </a:lvl7pPr>
            <a:lvl8pPr marL="3165310" indent="-211021" eaLnBrk="0" fontAlgn="base" hangingPunct="0">
              <a:spcBef>
                <a:spcPct val="0"/>
              </a:spcBef>
              <a:spcAft>
                <a:spcPct val="0"/>
              </a:spcAft>
              <a:defRPr>
                <a:solidFill>
                  <a:schemeClr val="tx1"/>
                </a:solidFill>
                <a:latin typeface="Arial" charset="0"/>
                <a:ea typeface="宋体" charset="-122"/>
              </a:defRPr>
            </a:lvl8pPr>
            <a:lvl9pPr marL="3587351" indent="-211021" eaLnBrk="0" fontAlgn="base" hangingPunct="0">
              <a:spcBef>
                <a:spcPct val="0"/>
              </a:spcBef>
              <a:spcAft>
                <a:spcPct val="0"/>
              </a:spcAft>
              <a:defRPr>
                <a:solidFill>
                  <a:schemeClr val="tx1"/>
                </a:solidFill>
                <a:latin typeface="Arial" charset="0"/>
                <a:ea typeface="宋体" charset="-122"/>
              </a:defRPr>
            </a:lvl9pPr>
          </a:lstStyle>
          <a:p>
            <a:pPr eaLnBrk="1" hangingPunct="1"/>
            <a:fld id="{767026A1-F3E1-40A7-BE3C-C9C1557028CE}" type="slidenum">
              <a:rPr lang="en-US" altLang="zh-CN"/>
              <a:pPr eaLnBrk="1" hangingPunct="1"/>
              <a:t>3</a:t>
            </a:fld>
            <a:endParaRPr lang="en-US" altLang="zh-CN"/>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zh-CN"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charset="-122"/>
              </a:defRPr>
            </a:lvl1pPr>
            <a:lvl2pPr marL="685817" indent="-263776" eaLnBrk="0" hangingPunct="0">
              <a:defRPr>
                <a:solidFill>
                  <a:schemeClr val="tx1"/>
                </a:solidFill>
                <a:latin typeface="Arial" charset="0"/>
                <a:ea typeface="宋体" charset="-122"/>
              </a:defRPr>
            </a:lvl2pPr>
            <a:lvl3pPr marL="1055103" indent="-211021" eaLnBrk="0" hangingPunct="0">
              <a:defRPr>
                <a:solidFill>
                  <a:schemeClr val="tx1"/>
                </a:solidFill>
                <a:latin typeface="Arial" charset="0"/>
                <a:ea typeface="宋体" charset="-122"/>
              </a:defRPr>
            </a:lvl3pPr>
            <a:lvl4pPr marL="1477145" indent="-211021" eaLnBrk="0" hangingPunct="0">
              <a:defRPr>
                <a:solidFill>
                  <a:schemeClr val="tx1"/>
                </a:solidFill>
                <a:latin typeface="Arial" charset="0"/>
                <a:ea typeface="宋体" charset="-122"/>
              </a:defRPr>
            </a:lvl4pPr>
            <a:lvl5pPr marL="1899186" indent="-211021" eaLnBrk="0" hangingPunct="0">
              <a:defRPr>
                <a:solidFill>
                  <a:schemeClr val="tx1"/>
                </a:solidFill>
                <a:latin typeface="Arial" charset="0"/>
                <a:ea typeface="宋体" charset="-122"/>
              </a:defRPr>
            </a:lvl5pPr>
            <a:lvl6pPr marL="2321227" indent="-211021" eaLnBrk="0" fontAlgn="base" hangingPunct="0">
              <a:spcBef>
                <a:spcPct val="0"/>
              </a:spcBef>
              <a:spcAft>
                <a:spcPct val="0"/>
              </a:spcAft>
              <a:defRPr>
                <a:solidFill>
                  <a:schemeClr val="tx1"/>
                </a:solidFill>
                <a:latin typeface="Arial" charset="0"/>
                <a:ea typeface="宋体" charset="-122"/>
              </a:defRPr>
            </a:lvl6pPr>
            <a:lvl7pPr marL="2743269" indent="-211021" eaLnBrk="0" fontAlgn="base" hangingPunct="0">
              <a:spcBef>
                <a:spcPct val="0"/>
              </a:spcBef>
              <a:spcAft>
                <a:spcPct val="0"/>
              </a:spcAft>
              <a:defRPr>
                <a:solidFill>
                  <a:schemeClr val="tx1"/>
                </a:solidFill>
                <a:latin typeface="Arial" charset="0"/>
                <a:ea typeface="宋体" charset="-122"/>
              </a:defRPr>
            </a:lvl7pPr>
            <a:lvl8pPr marL="3165310" indent="-211021" eaLnBrk="0" fontAlgn="base" hangingPunct="0">
              <a:spcBef>
                <a:spcPct val="0"/>
              </a:spcBef>
              <a:spcAft>
                <a:spcPct val="0"/>
              </a:spcAft>
              <a:defRPr>
                <a:solidFill>
                  <a:schemeClr val="tx1"/>
                </a:solidFill>
                <a:latin typeface="Arial" charset="0"/>
                <a:ea typeface="宋体" charset="-122"/>
              </a:defRPr>
            </a:lvl8pPr>
            <a:lvl9pPr marL="3587351" indent="-211021" eaLnBrk="0" fontAlgn="base" hangingPunct="0">
              <a:spcBef>
                <a:spcPct val="0"/>
              </a:spcBef>
              <a:spcAft>
                <a:spcPct val="0"/>
              </a:spcAft>
              <a:defRPr>
                <a:solidFill>
                  <a:schemeClr val="tx1"/>
                </a:solidFill>
                <a:latin typeface="Arial" charset="0"/>
                <a:ea typeface="宋体" charset="-122"/>
              </a:defRPr>
            </a:lvl9pPr>
          </a:lstStyle>
          <a:p>
            <a:pPr eaLnBrk="1" hangingPunct="1"/>
            <a:fld id="{515616B1-6D66-4906-AA63-160A9CE26145}" type="slidenum">
              <a:rPr lang="en-US" altLang="zh-CN"/>
              <a:pPr eaLnBrk="1" hangingPunct="1"/>
              <a:t>7</a:t>
            </a:fld>
            <a:endParaRPr lang="en-US" altLang="zh-CN"/>
          </a:p>
        </p:txBody>
      </p:sp>
      <p:sp>
        <p:nvSpPr>
          <p:cNvPr id="25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zh-CN"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charset="-122"/>
              </a:defRPr>
            </a:lvl1pPr>
            <a:lvl2pPr marL="685817" indent="-263776" eaLnBrk="0" hangingPunct="0">
              <a:defRPr>
                <a:solidFill>
                  <a:schemeClr val="tx1"/>
                </a:solidFill>
                <a:latin typeface="Arial" charset="0"/>
                <a:ea typeface="宋体" charset="-122"/>
              </a:defRPr>
            </a:lvl2pPr>
            <a:lvl3pPr marL="1055103" indent="-211021" eaLnBrk="0" hangingPunct="0">
              <a:defRPr>
                <a:solidFill>
                  <a:schemeClr val="tx1"/>
                </a:solidFill>
                <a:latin typeface="Arial" charset="0"/>
                <a:ea typeface="宋体" charset="-122"/>
              </a:defRPr>
            </a:lvl3pPr>
            <a:lvl4pPr marL="1477145" indent="-211021" eaLnBrk="0" hangingPunct="0">
              <a:defRPr>
                <a:solidFill>
                  <a:schemeClr val="tx1"/>
                </a:solidFill>
                <a:latin typeface="Arial" charset="0"/>
                <a:ea typeface="宋体" charset="-122"/>
              </a:defRPr>
            </a:lvl4pPr>
            <a:lvl5pPr marL="1899186" indent="-211021" eaLnBrk="0" hangingPunct="0">
              <a:defRPr>
                <a:solidFill>
                  <a:schemeClr val="tx1"/>
                </a:solidFill>
                <a:latin typeface="Arial" charset="0"/>
                <a:ea typeface="宋体" charset="-122"/>
              </a:defRPr>
            </a:lvl5pPr>
            <a:lvl6pPr marL="2321227" indent="-211021" eaLnBrk="0" fontAlgn="base" hangingPunct="0">
              <a:spcBef>
                <a:spcPct val="0"/>
              </a:spcBef>
              <a:spcAft>
                <a:spcPct val="0"/>
              </a:spcAft>
              <a:defRPr>
                <a:solidFill>
                  <a:schemeClr val="tx1"/>
                </a:solidFill>
                <a:latin typeface="Arial" charset="0"/>
                <a:ea typeface="宋体" charset="-122"/>
              </a:defRPr>
            </a:lvl6pPr>
            <a:lvl7pPr marL="2743269" indent="-211021" eaLnBrk="0" fontAlgn="base" hangingPunct="0">
              <a:spcBef>
                <a:spcPct val="0"/>
              </a:spcBef>
              <a:spcAft>
                <a:spcPct val="0"/>
              </a:spcAft>
              <a:defRPr>
                <a:solidFill>
                  <a:schemeClr val="tx1"/>
                </a:solidFill>
                <a:latin typeface="Arial" charset="0"/>
                <a:ea typeface="宋体" charset="-122"/>
              </a:defRPr>
            </a:lvl7pPr>
            <a:lvl8pPr marL="3165310" indent="-211021" eaLnBrk="0" fontAlgn="base" hangingPunct="0">
              <a:spcBef>
                <a:spcPct val="0"/>
              </a:spcBef>
              <a:spcAft>
                <a:spcPct val="0"/>
              </a:spcAft>
              <a:defRPr>
                <a:solidFill>
                  <a:schemeClr val="tx1"/>
                </a:solidFill>
                <a:latin typeface="Arial" charset="0"/>
                <a:ea typeface="宋体" charset="-122"/>
              </a:defRPr>
            </a:lvl8pPr>
            <a:lvl9pPr marL="3587351" indent="-211021" eaLnBrk="0" fontAlgn="base" hangingPunct="0">
              <a:spcBef>
                <a:spcPct val="0"/>
              </a:spcBef>
              <a:spcAft>
                <a:spcPct val="0"/>
              </a:spcAft>
              <a:defRPr>
                <a:solidFill>
                  <a:schemeClr val="tx1"/>
                </a:solidFill>
                <a:latin typeface="Arial" charset="0"/>
                <a:ea typeface="宋体" charset="-122"/>
              </a:defRPr>
            </a:lvl9pPr>
          </a:lstStyle>
          <a:p>
            <a:pPr eaLnBrk="1" hangingPunct="1"/>
            <a:fld id="{1062FB61-5B8A-4920-9B14-EB7A31084559}" type="slidenum">
              <a:rPr lang="en-US" altLang="zh-CN" smtClean="0"/>
              <a:pPr eaLnBrk="1" hangingPunct="1"/>
              <a:t>11</a:t>
            </a:fld>
            <a:endParaRPr lang="en-US" altLang="zh-CN" smtClean="0"/>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zh-CN"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edan.com.cn/"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3" name="Picture 4" descr="ppt英文模板1"/>
          <p:cNvPicPr>
            <a:picLocks noChangeAspect="1" noChangeArrowheads="1"/>
          </p:cNvPicPr>
          <p:nvPr/>
        </p:nvPicPr>
        <p:blipFill>
          <a:blip r:embed="rId2"/>
          <a:srcRect/>
          <a:stretch>
            <a:fillRect/>
          </a:stretch>
        </p:blipFill>
        <p:spPr bwMode="auto">
          <a:xfrm>
            <a:off x="0" y="-6350"/>
            <a:ext cx="9144000" cy="6864350"/>
          </a:xfrm>
          <a:prstGeom prst="rect">
            <a:avLst/>
          </a:prstGeom>
          <a:noFill/>
          <a:ln w="9525">
            <a:noFill/>
            <a:miter lim="800000"/>
            <a:headEnd/>
            <a:tailEnd/>
          </a:ln>
        </p:spPr>
      </p:pic>
      <p:sp>
        <p:nvSpPr>
          <p:cNvPr id="4" name="Text Box 3"/>
          <p:cNvSpPr txBox="1">
            <a:spLocks noChangeArrowheads="1"/>
          </p:cNvSpPr>
          <p:nvPr/>
        </p:nvSpPr>
        <p:spPr bwMode="auto">
          <a:xfrm>
            <a:off x="6481763" y="5102225"/>
            <a:ext cx="2482850" cy="517525"/>
          </a:xfrm>
          <a:prstGeom prst="rect">
            <a:avLst/>
          </a:prstGeom>
          <a:noFill/>
          <a:ln w="9525">
            <a:noFill/>
            <a:miter lim="800000"/>
            <a:headEnd/>
            <a:tailEnd/>
          </a:ln>
          <a:effectLst/>
        </p:spPr>
        <p:txBody>
          <a:bodyPr>
            <a:spAutoFit/>
          </a:bodyPr>
          <a:lstStyle/>
          <a:p>
            <a:pPr algn="r">
              <a:defRPr/>
            </a:pPr>
            <a:r>
              <a:rPr lang="en-US" altLang="zh-CN" sz="1400" b="1" i="0">
                <a:solidFill>
                  <a:srgbClr val="777777"/>
                </a:solidFill>
                <a:effectLst>
                  <a:outerShdw blurRad="38100" dist="38100" dir="2700000" algn="tl">
                    <a:srgbClr val="C0C0C0"/>
                  </a:outerShdw>
                </a:effectLst>
                <a:ea typeface="微软雅黑" pitchFamily="34" charset="-122"/>
              </a:rPr>
              <a:t>EDAN INSTRUMENTS, INC.</a:t>
            </a:r>
          </a:p>
          <a:p>
            <a:pPr algn="r">
              <a:defRPr/>
            </a:pPr>
            <a:r>
              <a:rPr lang="en-US" altLang="zh-CN" sz="1400" b="1" i="0">
                <a:solidFill>
                  <a:schemeClr val="bg2"/>
                </a:solidFill>
                <a:effectLst>
                  <a:outerShdw blurRad="38100" dist="38100" dir="2700000" algn="tl">
                    <a:srgbClr val="C0C0C0"/>
                  </a:outerShdw>
                </a:effectLst>
                <a:ea typeface="微软雅黑" pitchFamily="34" charset="-122"/>
                <a:hlinkClick r:id="rId3"/>
              </a:rPr>
              <a:t>http://www.edan.com.cn/</a:t>
            </a:r>
            <a:endParaRPr lang="en-US" altLang="zh-CN" sz="1400" b="1" i="0">
              <a:solidFill>
                <a:schemeClr val="bg2"/>
              </a:solidFill>
              <a:effectLst>
                <a:outerShdw blurRad="38100" dist="38100" dir="2700000" algn="tl">
                  <a:srgbClr val="C0C0C0"/>
                </a:outerShdw>
              </a:effectLst>
              <a:ea typeface="微软雅黑" pitchFamily="34" charset="-122"/>
            </a:endParaRPr>
          </a:p>
        </p:txBody>
      </p:sp>
      <p:sp>
        <p:nvSpPr>
          <p:cNvPr id="7172" name="Rectangle 4"/>
          <p:cNvSpPr>
            <a:spLocks noGrp="1" noChangeArrowheads="1"/>
          </p:cNvSpPr>
          <p:nvPr>
            <p:ph type="ctrTitle" sz="quarter"/>
          </p:nvPr>
        </p:nvSpPr>
        <p:spPr bwMode="auto">
          <a:xfrm>
            <a:off x="685800" y="2955925"/>
            <a:ext cx="7772400" cy="14700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sz="4000" b="1">
                <a:effectLst>
                  <a:outerShdw blurRad="38100" dist="38100" dir="2700000" algn="tl">
                    <a:srgbClr val="C0C0C0"/>
                  </a:outerShdw>
                </a:effectLst>
              </a:defRPr>
            </a:lvl1pPr>
          </a:lstStyle>
          <a:p>
            <a:r>
              <a:rPr lang="zh-CN" altLang="en-US"/>
              <a:t>单击此处编辑母版标题样式</a:t>
            </a:r>
          </a:p>
        </p:txBody>
      </p:sp>
    </p:spTree>
  </p:cSld>
  <p:clrMapOvr>
    <a:masterClrMapping/>
  </p:clrMapOvr>
  <p:transition>
    <p:randomBa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randomBa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randomBa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randomBa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1616474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transition>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randomBa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randomBa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p:randomBa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randomBa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transition>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transition>
    <p:randomBa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7378700" y="6467475"/>
            <a:ext cx="1765300" cy="274638"/>
          </a:xfrm>
          <a:prstGeom prst="rect">
            <a:avLst/>
          </a:prstGeom>
          <a:noFill/>
          <a:ln w="9525">
            <a:noFill/>
            <a:miter lim="800000"/>
            <a:headEnd/>
            <a:tailEnd/>
          </a:ln>
          <a:effectLst/>
        </p:spPr>
        <p:txBody>
          <a:bodyPr/>
          <a:lstStyle/>
          <a:p>
            <a:pPr>
              <a:spcBef>
                <a:spcPct val="50000"/>
              </a:spcBef>
              <a:defRPr/>
            </a:pPr>
            <a:r>
              <a:rPr lang="en-US" altLang="zh-CN" sz="1600" i="0">
                <a:solidFill>
                  <a:srgbClr val="5F5F5F"/>
                </a:solidFill>
                <a:ea typeface="黑体" pitchFamily="2" charset="-122"/>
              </a:rPr>
              <a:t>Care for Health</a:t>
            </a:r>
            <a:endParaRPr lang="en-US" altLang="zh-CN" sz="1600" i="0">
              <a:solidFill>
                <a:srgbClr val="5F5F5F"/>
              </a:solidFill>
              <a:latin typeface="Verdana" pitchFamily="34" charset="0"/>
              <a:ea typeface="黑体" pitchFamily="2" charset="-122"/>
            </a:endParaRPr>
          </a:p>
        </p:txBody>
      </p:sp>
      <p:sp>
        <p:nvSpPr>
          <p:cNvPr id="6147" name="Line 3"/>
          <p:cNvSpPr>
            <a:spLocks noChangeShapeType="1"/>
          </p:cNvSpPr>
          <p:nvPr/>
        </p:nvSpPr>
        <p:spPr bwMode="auto">
          <a:xfrm>
            <a:off x="0" y="6381750"/>
            <a:ext cx="9144000" cy="0"/>
          </a:xfrm>
          <a:prstGeom prst="line">
            <a:avLst/>
          </a:prstGeom>
          <a:noFill/>
          <a:ln w="9525">
            <a:solidFill>
              <a:schemeClr val="tx1"/>
            </a:solidFill>
            <a:round/>
            <a:headEnd/>
            <a:tailEnd/>
          </a:ln>
          <a:effectLst/>
        </p:spPr>
        <p:txBody>
          <a:bodyPr/>
          <a:lstStyle/>
          <a:p>
            <a:pPr algn="ctr">
              <a:defRPr/>
            </a:pPr>
            <a:endParaRPr lang="zh-CN" altLang="en-US"/>
          </a:p>
        </p:txBody>
      </p:sp>
      <p:pic>
        <p:nvPicPr>
          <p:cNvPr id="1028" name="Picture 4" descr="PPT 彩色LOGO"/>
          <p:cNvPicPr>
            <a:picLocks noChangeAspect="1" noChangeArrowheads="1"/>
          </p:cNvPicPr>
          <p:nvPr/>
        </p:nvPicPr>
        <p:blipFill>
          <a:blip r:embed="rId15"/>
          <a:srcRect b="-163"/>
          <a:stretch>
            <a:fillRect/>
          </a:stretch>
        </p:blipFill>
        <p:spPr bwMode="auto">
          <a:xfrm>
            <a:off x="107950" y="6416675"/>
            <a:ext cx="1258888" cy="3968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99"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4000" r:id="rId13"/>
  </p:sldLayoutIdLst>
  <p:transition>
    <p:randomBar/>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13.xml"/><Relationship Id="rId6" Type="http://schemas.openxmlformats.org/officeDocument/2006/relationships/image" Target="../media/image57.jpeg"/><Relationship Id="rId5" Type="http://schemas.openxmlformats.org/officeDocument/2006/relationships/image" Target="../media/image56.jpeg"/><Relationship Id="rId10" Type="http://schemas.openxmlformats.org/officeDocument/2006/relationships/image" Target="../media/image61.png"/><Relationship Id="rId4" Type="http://schemas.openxmlformats.org/officeDocument/2006/relationships/image" Target="../media/image55.jpeg"/><Relationship Id="rId9"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590800" y="2819400"/>
            <a:ext cx="5943600" cy="777875"/>
          </a:xfrm>
          <a:effectLst>
            <a:outerShdw blurRad="127000" dir="5580000" rotWithShape="0">
              <a:prstClr val="black">
                <a:alpha val="20000"/>
              </a:prstClr>
            </a:outerShdw>
          </a:effectLst>
        </p:spPr>
        <p:txBody>
          <a:bodyPr/>
          <a:lstStyle/>
          <a:p>
            <a:pPr algn="l" eaLnBrk="1" hangingPunct="1">
              <a:defRPr/>
            </a:pPr>
            <a:r>
              <a:rPr lang="en-US" altLang="zh-CN" dirty="0" smtClean="0">
                <a:solidFill>
                  <a:schemeClr val="tx1">
                    <a:lumMod val="50000"/>
                    <a:lumOff val="50000"/>
                  </a:schemeClr>
                </a:solidFill>
                <a:effectLst>
                  <a:outerShdw dir="6000000" algn="tl" rotWithShape="0">
                    <a:prstClr val="black">
                      <a:alpha val="10000"/>
                    </a:prstClr>
                  </a:outerShdw>
                </a:effectLst>
              </a:rPr>
              <a:t>EDAN SE-1515 PC ECG</a:t>
            </a:r>
          </a:p>
        </p:txBody>
      </p:sp>
    </p:spTree>
  </p:cSld>
  <p:clrMapOvr>
    <a:masterClrMapping/>
  </p:clrMapOvr>
  <p:transition>
    <p:randomBa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4514" y="404664"/>
            <a:ext cx="9158514" cy="792088"/>
          </a:xfrm>
          <a:custGeom>
            <a:avLst/>
            <a:gdLst>
              <a:gd name="connsiteX0" fmla="*/ 0 w 9158514"/>
              <a:gd name="connsiteY0" fmla="*/ 783771 h 1132114"/>
              <a:gd name="connsiteX1" fmla="*/ 6429828 w 9158514"/>
              <a:gd name="connsiteY1" fmla="*/ 769257 h 1132114"/>
              <a:gd name="connsiteX2" fmla="*/ 6473371 w 9158514"/>
              <a:gd name="connsiteY2" fmla="*/ 769257 h 1132114"/>
              <a:gd name="connsiteX3" fmla="*/ 6560457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783771 h 1132114"/>
              <a:gd name="connsiteX1" fmla="*/ 6429828 w 9158514"/>
              <a:gd name="connsiteY1" fmla="*/ 769257 h 1132114"/>
              <a:gd name="connsiteX2" fmla="*/ 6473371 w 9158514"/>
              <a:gd name="connsiteY2" fmla="*/ 769257 h 1132114"/>
              <a:gd name="connsiteX3" fmla="*/ 6539025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093525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58514" h="1455874">
                <a:moveTo>
                  <a:pt x="0" y="1093525"/>
                </a:moveTo>
                <a:lnTo>
                  <a:pt x="6429828" y="1093017"/>
                </a:lnTo>
                <a:lnTo>
                  <a:pt x="6473371" y="1093017"/>
                </a:lnTo>
                <a:lnTo>
                  <a:pt x="6539025" y="1005931"/>
                </a:lnTo>
                <a:lnTo>
                  <a:pt x="6618514" y="1078502"/>
                </a:lnTo>
                <a:lnTo>
                  <a:pt x="6749143" y="1093017"/>
                </a:lnTo>
                <a:lnTo>
                  <a:pt x="6792685" y="1209131"/>
                </a:lnTo>
                <a:lnTo>
                  <a:pt x="6966857" y="0"/>
                </a:lnTo>
                <a:lnTo>
                  <a:pt x="7126514" y="1455874"/>
                </a:lnTo>
                <a:lnTo>
                  <a:pt x="7184571" y="1093017"/>
                </a:lnTo>
                <a:lnTo>
                  <a:pt x="7329714" y="1093017"/>
                </a:lnTo>
                <a:lnTo>
                  <a:pt x="7329714" y="1093017"/>
                </a:lnTo>
                <a:lnTo>
                  <a:pt x="7445828" y="1005931"/>
                </a:lnTo>
                <a:lnTo>
                  <a:pt x="7532914" y="1093017"/>
                </a:lnTo>
                <a:lnTo>
                  <a:pt x="9144000" y="1078502"/>
                </a:lnTo>
                <a:lnTo>
                  <a:pt x="9158514" y="1078502"/>
                </a:lnTo>
              </a:path>
            </a:pathLst>
          </a:custGeom>
          <a:noFill/>
          <a:ln>
            <a:gradFill flip="none" rotWithShape="1">
              <a:gsLst>
                <a:gs pos="0">
                  <a:srgbClr val="DDEBCF"/>
                </a:gs>
                <a:gs pos="50000">
                  <a:srgbClr val="9CB86E"/>
                </a:gs>
                <a:gs pos="100000">
                  <a:srgbClr val="156B13"/>
                </a:gs>
              </a:gsLst>
              <a:lin ang="18900000" scaled="1"/>
              <a:tileRect/>
            </a:gradFill>
          </a:ln>
          <a:effectLst>
            <a:glow rad="101600">
              <a:srgbClr val="00FF00">
                <a:alpha val="40000"/>
              </a:srgbClr>
            </a:glow>
            <a:outerShdw blurRad="76200" dir="18900000" sy="23000" kx="-1200000" algn="bl" rotWithShape="0">
              <a:prstClr val="black">
                <a:alpha val="20000"/>
              </a:prstClr>
            </a:outerShdw>
            <a:reflection blurRad="482600" stA="45000" endPos="24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285720" y="404664"/>
            <a:ext cx="5143536" cy="584775"/>
          </a:xfrm>
          <a:prstGeom prst="rect">
            <a:avLst/>
          </a:prstGeom>
          <a:noFill/>
          <a:effectLst/>
        </p:spPr>
        <p:txBody>
          <a:bodyPr wrap="square" rtlCol="0">
            <a:spAutoFit/>
          </a:bodyPr>
          <a:lstStyle/>
          <a:p>
            <a:r>
              <a:rPr lang="en-US" altLang="zh-CN" sz="3200" b="1" i="0" dirty="0" smtClean="0">
                <a:solidFill>
                  <a:schemeClr val="accent3">
                    <a:lumMod val="50000"/>
                  </a:schemeClr>
                </a:solidFill>
              </a:rPr>
              <a:t>Clinical Background</a:t>
            </a:r>
            <a:endParaRPr lang="zh-CN" altLang="en-US" sz="3200" b="1" i="0" dirty="0">
              <a:solidFill>
                <a:schemeClr val="accent3">
                  <a:lumMod val="50000"/>
                </a:schemeClr>
              </a:solidFill>
            </a:endParaRPr>
          </a:p>
        </p:txBody>
      </p:sp>
      <p:sp>
        <p:nvSpPr>
          <p:cNvPr id="9" name="TextBox 8"/>
          <p:cNvSpPr txBox="1"/>
          <p:nvPr/>
        </p:nvSpPr>
        <p:spPr>
          <a:xfrm>
            <a:off x="316716" y="1202280"/>
            <a:ext cx="4440639" cy="461665"/>
          </a:xfrm>
          <a:prstGeom prst="rect">
            <a:avLst/>
          </a:prstGeom>
          <a:noFill/>
        </p:spPr>
        <p:txBody>
          <a:bodyPr wrap="none" rtlCol="0">
            <a:spAutoFit/>
          </a:bodyPr>
          <a:lstStyle/>
          <a:p>
            <a:r>
              <a:rPr lang="en-US" altLang="zh-CN" sz="2400" b="1" i="0" dirty="0" smtClean="0">
                <a:solidFill>
                  <a:schemeClr val="accent3">
                    <a:lumMod val="50000"/>
                  </a:schemeClr>
                </a:solidFill>
              </a:rPr>
              <a:t>How to place the electrodes?</a:t>
            </a:r>
          </a:p>
        </p:txBody>
      </p:sp>
      <p:pic>
        <p:nvPicPr>
          <p:cNvPr id="3074" name="Picture 2" descr="\\192.168.1.6\市场组文件\市场组知识库\国际宣传工作临时交接文档\心电组\SE-18\SE-18图\胸骨正面-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551" y="1566686"/>
            <a:ext cx="3027558" cy="265386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192.168.1.6\市场组文件\市场组知识库\国际宣传工作临时交接文档\心电组\SE-18\SE-18图\背面-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852" y="3933056"/>
            <a:ext cx="2832956" cy="24832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74712" y="2601229"/>
            <a:ext cx="5997155" cy="830997"/>
          </a:xfrm>
          <a:prstGeom prst="rect">
            <a:avLst/>
          </a:prstGeom>
          <a:noFill/>
        </p:spPr>
        <p:txBody>
          <a:bodyPr wrap="none" rtlCol="0">
            <a:spAutoFit/>
          </a:bodyPr>
          <a:lstStyle/>
          <a:p>
            <a:r>
              <a:rPr lang="en-US" altLang="zh-CN" sz="1600" i="1" dirty="0" smtClean="0">
                <a:solidFill>
                  <a:schemeClr val="tx1">
                    <a:lumMod val="50000"/>
                    <a:lumOff val="50000"/>
                  </a:schemeClr>
                </a:solidFill>
              </a:rPr>
              <a:t>V3R---</a:t>
            </a:r>
            <a:r>
              <a:rPr lang="en-AU" altLang="zh-CN" sz="1600" i="1" dirty="0">
                <a:solidFill>
                  <a:schemeClr val="tx1">
                    <a:lumMod val="50000"/>
                    <a:lumOff val="50000"/>
                  </a:schemeClr>
                </a:solidFill>
              </a:rPr>
              <a:t>Half way between V2R and V4R</a:t>
            </a:r>
            <a:endParaRPr lang="en-US" altLang="zh-CN" sz="1600" i="1" dirty="0" smtClean="0">
              <a:solidFill>
                <a:schemeClr val="tx1">
                  <a:lumMod val="50000"/>
                  <a:lumOff val="50000"/>
                </a:schemeClr>
              </a:solidFill>
            </a:endParaRPr>
          </a:p>
          <a:p>
            <a:r>
              <a:rPr lang="en-US" altLang="zh-CN" sz="1600" i="1" dirty="0" smtClean="0">
                <a:solidFill>
                  <a:schemeClr val="tx1">
                    <a:lumMod val="50000"/>
                    <a:lumOff val="50000"/>
                  </a:schemeClr>
                </a:solidFill>
              </a:rPr>
              <a:t>V4R---</a:t>
            </a:r>
            <a:r>
              <a:rPr lang="en-AU" altLang="zh-CN" sz="1600" i="1" dirty="0">
                <a:solidFill>
                  <a:schemeClr val="tx1">
                    <a:lumMod val="50000"/>
                    <a:lumOff val="50000"/>
                  </a:schemeClr>
                </a:solidFill>
              </a:rPr>
              <a:t>Right side 5</a:t>
            </a:r>
            <a:r>
              <a:rPr lang="en-AU" altLang="zh-CN" sz="1600" i="1" baseline="30000" dirty="0">
                <a:solidFill>
                  <a:schemeClr val="tx1">
                    <a:lumMod val="50000"/>
                    <a:lumOff val="50000"/>
                  </a:schemeClr>
                </a:solidFill>
              </a:rPr>
              <a:t>th</a:t>
            </a:r>
            <a:r>
              <a:rPr lang="en-AU" altLang="zh-CN" sz="1600" i="1" dirty="0">
                <a:solidFill>
                  <a:schemeClr val="tx1">
                    <a:lumMod val="50000"/>
                    <a:lumOff val="50000"/>
                  </a:schemeClr>
                </a:solidFill>
              </a:rPr>
              <a:t> intercostal space mid </a:t>
            </a:r>
            <a:r>
              <a:rPr lang="en-AU" altLang="zh-CN" sz="1600" i="1" dirty="0" err="1">
                <a:solidFill>
                  <a:schemeClr val="tx1">
                    <a:lumMod val="50000"/>
                    <a:lumOff val="50000"/>
                  </a:schemeClr>
                </a:solidFill>
              </a:rPr>
              <a:t>clavicular</a:t>
            </a:r>
            <a:r>
              <a:rPr lang="en-AU" altLang="zh-CN" sz="1600" i="1" dirty="0">
                <a:solidFill>
                  <a:schemeClr val="tx1">
                    <a:lumMod val="50000"/>
                    <a:lumOff val="50000"/>
                  </a:schemeClr>
                </a:solidFill>
              </a:rPr>
              <a:t> </a:t>
            </a:r>
            <a:r>
              <a:rPr lang="en-AU" altLang="zh-CN" sz="1600" i="1" dirty="0" smtClean="0">
                <a:solidFill>
                  <a:schemeClr val="tx1">
                    <a:lumMod val="50000"/>
                    <a:lumOff val="50000"/>
                  </a:schemeClr>
                </a:solidFill>
              </a:rPr>
              <a:t>line</a:t>
            </a:r>
          </a:p>
          <a:p>
            <a:r>
              <a:rPr lang="en-AU" altLang="zh-CN" sz="1600" i="1" dirty="0" smtClean="0">
                <a:solidFill>
                  <a:schemeClr val="tx1">
                    <a:lumMod val="50000"/>
                    <a:lumOff val="50000"/>
                  </a:schemeClr>
                </a:solidFill>
              </a:rPr>
              <a:t>V5R---</a:t>
            </a:r>
            <a:r>
              <a:rPr lang="en-AU" altLang="zh-CN" sz="1600" i="1" dirty="0">
                <a:solidFill>
                  <a:schemeClr val="tx1">
                    <a:lumMod val="50000"/>
                    <a:lumOff val="50000"/>
                  </a:schemeClr>
                </a:solidFill>
              </a:rPr>
              <a:t>Same horizontal line as V4R on right anterior axillary line </a:t>
            </a:r>
            <a:endParaRPr lang="zh-CN" altLang="en-US" sz="1600" i="1" dirty="0">
              <a:solidFill>
                <a:schemeClr val="tx1">
                  <a:lumMod val="50000"/>
                  <a:lumOff val="50000"/>
                </a:schemeClr>
              </a:solidFill>
            </a:endParaRPr>
          </a:p>
        </p:txBody>
      </p:sp>
      <p:sp>
        <p:nvSpPr>
          <p:cNvPr id="8" name="TextBox 7"/>
          <p:cNvSpPr txBox="1"/>
          <p:nvPr/>
        </p:nvSpPr>
        <p:spPr>
          <a:xfrm>
            <a:off x="2966824" y="4636088"/>
            <a:ext cx="5780750" cy="830997"/>
          </a:xfrm>
          <a:prstGeom prst="rect">
            <a:avLst/>
          </a:prstGeom>
          <a:noFill/>
        </p:spPr>
        <p:txBody>
          <a:bodyPr wrap="none" rtlCol="0">
            <a:spAutoFit/>
          </a:bodyPr>
          <a:lstStyle/>
          <a:p>
            <a:r>
              <a:rPr lang="en-US" altLang="zh-CN" sz="1600" i="1" dirty="0" smtClean="0">
                <a:solidFill>
                  <a:schemeClr val="tx1">
                    <a:lumMod val="50000"/>
                    <a:lumOff val="50000"/>
                  </a:schemeClr>
                </a:solidFill>
              </a:rPr>
              <a:t>V7---Same</a:t>
            </a:r>
            <a:r>
              <a:rPr lang="en-AU" altLang="zh-CN" sz="1600" dirty="0" smtClean="0">
                <a:solidFill>
                  <a:schemeClr val="tx1">
                    <a:lumMod val="50000"/>
                    <a:lumOff val="50000"/>
                  </a:schemeClr>
                </a:solidFill>
              </a:rPr>
              <a:t> </a:t>
            </a:r>
            <a:r>
              <a:rPr lang="en-AU" altLang="zh-CN" sz="1600" i="1" dirty="0" smtClean="0">
                <a:solidFill>
                  <a:schemeClr val="tx1">
                    <a:lumMod val="50000"/>
                    <a:lumOff val="50000"/>
                  </a:schemeClr>
                </a:solidFill>
              </a:rPr>
              <a:t>horizontal </a:t>
            </a:r>
            <a:r>
              <a:rPr lang="en-AU" altLang="zh-CN" sz="1600" i="1" dirty="0">
                <a:solidFill>
                  <a:schemeClr val="tx1">
                    <a:lumMod val="50000"/>
                    <a:lumOff val="50000"/>
                  </a:schemeClr>
                </a:solidFill>
              </a:rPr>
              <a:t>line as V4R </a:t>
            </a:r>
            <a:r>
              <a:rPr lang="en-AU" altLang="zh-CN" sz="1600" i="1" dirty="0" smtClean="0">
                <a:solidFill>
                  <a:schemeClr val="tx1">
                    <a:lumMod val="50000"/>
                    <a:lumOff val="50000"/>
                  </a:schemeClr>
                </a:solidFill>
              </a:rPr>
              <a:t>on </a:t>
            </a:r>
            <a:r>
              <a:rPr lang="en-AU" altLang="zh-CN" sz="1600" i="1" dirty="0">
                <a:solidFill>
                  <a:schemeClr val="tx1">
                    <a:lumMod val="50000"/>
                    <a:lumOff val="50000"/>
                  </a:schemeClr>
                </a:solidFill>
              </a:rPr>
              <a:t>the posterior axillary line</a:t>
            </a:r>
            <a:endParaRPr lang="en-US" altLang="zh-CN" sz="1600" i="1" dirty="0" smtClean="0">
              <a:solidFill>
                <a:schemeClr val="tx1">
                  <a:lumMod val="50000"/>
                  <a:lumOff val="50000"/>
                </a:schemeClr>
              </a:solidFill>
            </a:endParaRPr>
          </a:p>
          <a:p>
            <a:r>
              <a:rPr lang="en-US" altLang="zh-CN" sz="1600" i="1" dirty="0" smtClean="0">
                <a:solidFill>
                  <a:schemeClr val="tx1">
                    <a:lumMod val="50000"/>
                    <a:lumOff val="50000"/>
                  </a:schemeClr>
                </a:solidFill>
              </a:rPr>
              <a:t>V8---</a:t>
            </a:r>
            <a:r>
              <a:rPr lang="en-AU" altLang="zh-CN" sz="1600" i="1" dirty="0" smtClean="0">
                <a:solidFill>
                  <a:schemeClr val="tx1">
                    <a:lumMod val="50000"/>
                    <a:lumOff val="50000"/>
                  </a:schemeClr>
                </a:solidFill>
              </a:rPr>
              <a:t>Same </a:t>
            </a:r>
            <a:r>
              <a:rPr lang="en-AU" altLang="zh-CN" sz="1600" i="1" dirty="0">
                <a:solidFill>
                  <a:schemeClr val="tx1">
                    <a:lumMod val="50000"/>
                    <a:lumOff val="50000"/>
                  </a:schemeClr>
                </a:solidFill>
              </a:rPr>
              <a:t>horizontal line as V4R, mid subscapular </a:t>
            </a:r>
            <a:r>
              <a:rPr lang="en-AU" altLang="zh-CN" sz="1600" i="1" dirty="0" smtClean="0">
                <a:solidFill>
                  <a:schemeClr val="tx1">
                    <a:lumMod val="50000"/>
                    <a:lumOff val="50000"/>
                  </a:schemeClr>
                </a:solidFill>
              </a:rPr>
              <a:t>line</a:t>
            </a:r>
          </a:p>
          <a:p>
            <a:r>
              <a:rPr lang="en-US" altLang="zh-CN" sz="1600" i="1" dirty="0" smtClean="0">
                <a:solidFill>
                  <a:schemeClr val="tx1">
                    <a:lumMod val="50000"/>
                    <a:lumOff val="50000"/>
                  </a:schemeClr>
                </a:solidFill>
              </a:rPr>
              <a:t>V9---</a:t>
            </a:r>
            <a:r>
              <a:rPr lang="en-AU" altLang="zh-CN" sz="1600" i="1" dirty="0" smtClean="0">
                <a:solidFill>
                  <a:schemeClr val="tx1">
                    <a:lumMod val="50000"/>
                    <a:lumOff val="50000"/>
                  </a:schemeClr>
                </a:solidFill>
              </a:rPr>
              <a:t>Same </a:t>
            </a:r>
            <a:r>
              <a:rPr lang="en-AU" altLang="zh-CN" sz="1600" i="1" dirty="0">
                <a:solidFill>
                  <a:schemeClr val="tx1">
                    <a:lumMod val="50000"/>
                    <a:lumOff val="50000"/>
                  </a:schemeClr>
                </a:solidFill>
              </a:rPr>
              <a:t>horizontal line as V4R, left </a:t>
            </a:r>
            <a:r>
              <a:rPr lang="en-AU" altLang="zh-CN" sz="1600" i="1" dirty="0" err="1">
                <a:solidFill>
                  <a:schemeClr val="tx1">
                    <a:lumMod val="50000"/>
                    <a:lumOff val="50000"/>
                  </a:schemeClr>
                </a:solidFill>
              </a:rPr>
              <a:t>paraspinal</a:t>
            </a:r>
            <a:r>
              <a:rPr lang="en-AU" altLang="zh-CN" sz="1600" i="1" dirty="0">
                <a:solidFill>
                  <a:schemeClr val="tx1">
                    <a:lumMod val="50000"/>
                    <a:lumOff val="50000"/>
                  </a:schemeClr>
                </a:solidFill>
              </a:rPr>
              <a:t> border</a:t>
            </a:r>
            <a:endParaRPr lang="zh-CN" altLang="en-US" sz="1600" i="1" dirty="0">
              <a:solidFill>
                <a:schemeClr val="tx1">
                  <a:lumMod val="50000"/>
                  <a:lumOff val="50000"/>
                </a:schemeClr>
              </a:solidFill>
            </a:endParaRPr>
          </a:p>
        </p:txBody>
      </p:sp>
    </p:spTree>
    <p:extLst>
      <p:ext uri="{BB962C8B-B14F-4D97-AF65-F5344CB8AC3E}">
        <p14:creationId xmlns:p14="http://schemas.microsoft.com/office/powerpoint/2010/main" val="2245928815"/>
      </p:ext>
    </p:extLst>
  </p:cSld>
  <p:clrMapOvr>
    <a:masterClrMapping/>
  </p:clrMapOvr>
  <p:transition>
    <p:randomBa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 name="矩形 22"/>
          <p:cNvSpPr/>
          <p:nvPr/>
        </p:nvSpPr>
        <p:spPr>
          <a:xfrm>
            <a:off x="3833256" y="1524000"/>
            <a:ext cx="2821606" cy="523220"/>
          </a:xfrm>
          <a:prstGeom prst="rect">
            <a:avLst/>
          </a:prstGeom>
        </p:spPr>
        <p:txBody>
          <a:bodyPr wrap="none">
            <a:spAutoFit/>
          </a:bodyPr>
          <a:lstStyle/>
          <a:p>
            <a:pPr>
              <a:defRPr/>
            </a:pPr>
            <a:r>
              <a:rPr lang="en-US" altLang="zh-CN" sz="2800" b="1" i="0" dirty="0" smtClean="0">
                <a:solidFill>
                  <a:schemeClr val="bg1">
                    <a:lumMod val="65000"/>
                  </a:schemeClr>
                </a:solidFill>
                <a:latin typeface="Arial" pitchFamily="34" charset="0"/>
                <a:ea typeface="宋体" pitchFamily="2" charset="-122"/>
              </a:rPr>
              <a:t>Product Details</a:t>
            </a:r>
            <a:endParaRPr lang="en-US" altLang="zh-CN" sz="2800" b="1" i="0" dirty="0">
              <a:solidFill>
                <a:schemeClr val="bg1">
                  <a:lumMod val="65000"/>
                </a:schemeClr>
              </a:solidFill>
              <a:latin typeface="Arial" pitchFamily="34" charset="0"/>
              <a:ea typeface="宋体" pitchFamily="2" charset="-122"/>
            </a:endParaRPr>
          </a:p>
        </p:txBody>
      </p:sp>
      <p:sp>
        <p:nvSpPr>
          <p:cNvPr id="16" name="矩形 15"/>
          <p:cNvSpPr/>
          <p:nvPr/>
        </p:nvSpPr>
        <p:spPr>
          <a:xfrm>
            <a:off x="1976040" y="3200400"/>
            <a:ext cx="2416046" cy="369332"/>
          </a:xfrm>
          <a:prstGeom prst="rect">
            <a:avLst/>
          </a:prstGeom>
        </p:spPr>
        <p:txBody>
          <a:bodyPr wrap="none">
            <a:spAutoFit/>
          </a:bodyPr>
          <a:lstStyle/>
          <a:p>
            <a:pPr>
              <a:defRPr/>
            </a:pPr>
            <a:r>
              <a:rPr lang="en-US" altLang="zh-CN" sz="1800" b="1" i="0" dirty="0">
                <a:solidFill>
                  <a:schemeClr val="bg1">
                    <a:lumMod val="65000"/>
                  </a:schemeClr>
                </a:solidFill>
              </a:rPr>
              <a:t>Clinical Background</a:t>
            </a:r>
          </a:p>
        </p:txBody>
      </p:sp>
      <p:sp>
        <p:nvSpPr>
          <p:cNvPr id="17" name="矩形 16"/>
          <p:cNvSpPr/>
          <p:nvPr/>
        </p:nvSpPr>
        <p:spPr>
          <a:xfrm>
            <a:off x="288925" y="3200400"/>
            <a:ext cx="1531188" cy="369332"/>
          </a:xfrm>
          <a:prstGeom prst="rect">
            <a:avLst/>
          </a:prstGeom>
        </p:spPr>
        <p:txBody>
          <a:bodyPr wrap="none">
            <a:spAutoFit/>
          </a:bodyPr>
          <a:lstStyle/>
          <a:p>
            <a:pPr>
              <a:defRPr/>
            </a:pPr>
            <a:r>
              <a:rPr lang="en-US" altLang="zh-CN" sz="1800" b="1" i="0" dirty="0">
                <a:solidFill>
                  <a:schemeClr val="bg1">
                    <a:lumMod val="65000"/>
                  </a:schemeClr>
                </a:solidFill>
              </a:rPr>
              <a:t>General Info</a:t>
            </a:r>
          </a:p>
        </p:txBody>
      </p:sp>
      <p:grpSp>
        <p:nvGrpSpPr>
          <p:cNvPr id="18" name="组合 24"/>
          <p:cNvGrpSpPr>
            <a:grpSpLocks/>
          </p:cNvGrpSpPr>
          <p:nvPr/>
        </p:nvGrpSpPr>
        <p:grpSpPr bwMode="auto">
          <a:xfrm>
            <a:off x="0" y="2133600"/>
            <a:ext cx="9142413" cy="1001713"/>
            <a:chOff x="0" y="2133600"/>
            <a:chExt cx="9141873" cy="1001713"/>
          </a:xfrm>
          <a:effectLst>
            <a:outerShdw blurRad="63500" sx="102000" sy="102000" algn="ctr" rotWithShape="0">
              <a:prstClr val="black">
                <a:alpha val="40000"/>
              </a:prstClr>
            </a:outerShdw>
          </a:effectLst>
        </p:grpSpPr>
        <p:sp>
          <p:nvSpPr>
            <p:cNvPr id="19" name="任意多边形 18"/>
            <p:cNvSpPr>
              <a:spLocks noChangeArrowheads="1"/>
            </p:cNvSpPr>
            <p:nvPr/>
          </p:nvSpPr>
          <p:spPr bwMode="auto">
            <a:xfrm>
              <a:off x="0" y="2133600"/>
              <a:ext cx="2109788" cy="1000125"/>
            </a:xfrm>
            <a:custGeom>
              <a:avLst/>
              <a:gdLst>
                <a:gd name="T0" fmla="*/ 0 w 6677024"/>
                <a:gd name="T1" fmla="*/ 0 h 3438525"/>
                <a:gd name="T2" fmla="*/ 0 w 6677024"/>
                <a:gd name="T3" fmla="*/ 0 h 3438525"/>
                <a:gd name="T4" fmla="*/ 0 w 6677024"/>
                <a:gd name="T5" fmla="*/ 0 h 3438525"/>
                <a:gd name="T6" fmla="*/ 0 w 6677024"/>
                <a:gd name="T7" fmla="*/ 0 h 3438525"/>
                <a:gd name="T8" fmla="*/ 0 w 6677024"/>
                <a:gd name="T9" fmla="*/ 0 h 3438525"/>
                <a:gd name="T10" fmla="*/ 0 w 6677024"/>
                <a:gd name="T11" fmla="*/ 0 h 3438525"/>
                <a:gd name="T12" fmla="*/ 0 w 6677024"/>
                <a:gd name="T13" fmla="*/ 0 h 3438525"/>
                <a:gd name="T14" fmla="*/ 0 w 6677024"/>
                <a:gd name="T15" fmla="*/ 0 h 3438525"/>
                <a:gd name="T16" fmla="*/ 0 w 6677024"/>
                <a:gd name="T17" fmla="*/ 0 h 3438525"/>
                <a:gd name="T18" fmla="*/ 0 w 6677024"/>
                <a:gd name="T19" fmla="*/ 0 h 3438525"/>
                <a:gd name="T20" fmla="*/ 0 w 6677024"/>
                <a:gd name="T21" fmla="*/ 0 h 3438525"/>
                <a:gd name="T22" fmla="*/ 0 w 6677024"/>
                <a:gd name="T23" fmla="*/ 0 h 3438525"/>
                <a:gd name="T24" fmla="*/ 0 w 6677024"/>
                <a:gd name="T25" fmla="*/ 0 h 34385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77024"/>
                <a:gd name="T40" fmla="*/ 0 h 3438525"/>
                <a:gd name="T41" fmla="*/ 6677024 w 6677024"/>
                <a:gd name="T42" fmla="*/ 3438525 h 34385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77024" h="3438525">
                  <a:moveTo>
                    <a:pt x="0" y="3019425"/>
                  </a:moveTo>
                  <a:lnTo>
                    <a:pt x="676275" y="3019425"/>
                  </a:lnTo>
                  <a:lnTo>
                    <a:pt x="1343025" y="2524125"/>
                  </a:lnTo>
                  <a:lnTo>
                    <a:pt x="2019300" y="3038475"/>
                  </a:lnTo>
                  <a:lnTo>
                    <a:pt x="2743200" y="3019425"/>
                  </a:lnTo>
                  <a:lnTo>
                    <a:pt x="2933700" y="3267075"/>
                  </a:lnTo>
                  <a:lnTo>
                    <a:pt x="3257550" y="0"/>
                  </a:lnTo>
                  <a:lnTo>
                    <a:pt x="3590925" y="3438525"/>
                  </a:lnTo>
                  <a:lnTo>
                    <a:pt x="3781425" y="3019425"/>
                  </a:lnTo>
                  <a:lnTo>
                    <a:pt x="4648200" y="3028950"/>
                  </a:lnTo>
                  <a:lnTo>
                    <a:pt x="5381625" y="2314575"/>
                  </a:lnTo>
                  <a:lnTo>
                    <a:pt x="5886450" y="3009900"/>
                  </a:lnTo>
                  <a:lnTo>
                    <a:pt x="6677025" y="3009900"/>
                  </a:lnTo>
                </a:path>
              </a:pathLst>
            </a:custGeom>
            <a:noFill/>
            <a:ln w="381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anchor="ctr"/>
            <a:lstStyle/>
            <a:p>
              <a:pPr>
                <a:defRPr/>
              </a:pPr>
              <a:endParaRPr lang="zh-CN" altLang="en-US">
                <a:ea typeface="宋体" pitchFamily="2" charset="-122"/>
              </a:endParaRPr>
            </a:p>
          </p:txBody>
        </p:sp>
        <p:sp>
          <p:nvSpPr>
            <p:cNvPr id="20" name="任意多边形 20"/>
            <p:cNvSpPr>
              <a:spLocks noChangeArrowheads="1"/>
            </p:cNvSpPr>
            <p:nvPr/>
          </p:nvSpPr>
          <p:spPr bwMode="auto">
            <a:xfrm>
              <a:off x="2108200" y="2133600"/>
              <a:ext cx="2109788" cy="1000125"/>
            </a:xfrm>
            <a:custGeom>
              <a:avLst/>
              <a:gdLst>
                <a:gd name="T0" fmla="*/ 0 w 6677024"/>
                <a:gd name="T1" fmla="*/ 0 h 3438525"/>
                <a:gd name="T2" fmla="*/ 0 w 6677024"/>
                <a:gd name="T3" fmla="*/ 0 h 3438525"/>
                <a:gd name="T4" fmla="*/ 0 w 6677024"/>
                <a:gd name="T5" fmla="*/ 0 h 3438525"/>
                <a:gd name="T6" fmla="*/ 0 w 6677024"/>
                <a:gd name="T7" fmla="*/ 0 h 3438525"/>
                <a:gd name="T8" fmla="*/ 0 w 6677024"/>
                <a:gd name="T9" fmla="*/ 0 h 3438525"/>
                <a:gd name="T10" fmla="*/ 0 w 6677024"/>
                <a:gd name="T11" fmla="*/ 0 h 3438525"/>
                <a:gd name="T12" fmla="*/ 0 w 6677024"/>
                <a:gd name="T13" fmla="*/ 0 h 3438525"/>
                <a:gd name="T14" fmla="*/ 0 w 6677024"/>
                <a:gd name="T15" fmla="*/ 0 h 3438525"/>
                <a:gd name="T16" fmla="*/ 0 w 6677024"/>
                <a:gd name="T17" fmla="*/ 0 h 3438525"/>
                <a:gd name="T18" fmla="*/ 0 w 6677024"/>
                <a:gd name="T19" fmla="*/ 0 h 3438525"/>
                <a:gd name="T20" fmla="*/ 0 w 6677024"/>
                <a:gd name="T21" fmla="*/ 0 h 3438525"/>
                <a:gd name="T22" fmla="*/ 0 w 6677024"/>
                <a:gd name="T23" fmla="*/ 0 h 3438525"/>
                <a:gd name="T24" fmla="*/ 0 w 6677024"/>
                <a:gd name="T25" fmla="*/ 0 h 34385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77024"/>
                <a:gd name="T40" fmla="*/ 0 h 3438525"/>
                <a:gd name="T41" fmla="*/ 6677024 w 6677024"/>
                <a:gd name="T42" fmla="*/ 3438525 h 34385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77024" h="3438525">
                  <a:moveTo>
                    <a:pt x="0" y="3019425"/>
                  </a:moveTo>
                  <a:lnTo>
                    <a:pt x="676275" y="3019425"/>
                  </a:lnTo>
                  <a:lnTo>
                    <a:pt x="1343025" y="2524125"/>
                  </a:lnTo>
                  <a:lnTo>
                    <a:pt x="2019300" y="3038475"/>
                  </a:lnTo>
                  <a:lnTo>
                    <a:pt x="2743200" y="3019425"/>
                  </a:lnTo>
                  <a:lnTo>
                    <a:pt x="2933700" y="3267075"/>
                  </a:lnTo>
                  <a:lnTo>
                    <a:pt x="3257550" y="0"/>
                  </a:lnTo>
                  <a:lnTo>
                    <a:pt x="3590925" y="3438525"/>
                  </a:lnTo>
                  <a:lnTo>
                    <a:pt x="3781425" y="3019425"/>
                  </a:lnTo>
                  <a:lnTo>
                    <a:pt x="4648200" y="3028950"/>
                  </a:lnTo>
                  <a:lnTo>
                    <a:pt x="5381625" y="2314575"/>
                  </a:lnTo>
                  <a:lnTo>
                    <a:pt x="5886450" y="3009900"/>
                  </a:lnTo>
                  <a:lnTo>
                    <a:pt x="6677025" y="3009900"/>
                  </a:lnTo>
                </a:path>
              </a:pathLst>
            </a:custGeom>
            <a:noFill/>
            <a:ln w="381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anchor="ctr"/>
            <a:lstStyle/>
            <a:p>
              <a:pPr>
                <a:defRPr/>
              </a:pPr>
              <a:endParaRPr lang="zh-CN" altLang="en-US">
                <a:ea typeface="宋体" pitchFamily="2" charset="-122"/>
              </a:endParaRPr>
            </a:p>
          </p:txBody>
        </p:sp>
        <p:sp>
          <p:nvSpPr>
            <p:cNvPr id="21" name="任意多边形 21"/>
            <p:cNvSpPr>
              <a:spLocks noChangeArrowheads="1"/>
            </p:cNvSpPr>
            <p:nvPr/>
          </p:nvSpPr>
          <p:spPr bwMode="auto">
            <a:xfrm>
              <a:off x="4214813" y="2135188"/>
              <a:ext cx="2111375" cy="1000125"/>
            </a:xfrm>
            <a:custGeom>
              <a:avLst/>
              <a:gdLst>
                <a:gd name="T0" fmla="*/ 0 w 6677024"/>
                <a:gd name="T1" fmla="*/ 0 h 3438525"/>
                <a:gd name="T2" fmla="*/ 0 w 6677024"/>
                <a:gd name="T3" fmla="*/ 0 h 3438525"/>
                <a:gd name="T4" fmla="*/ 0 w 6677024"/>
                <a:gd name="T5" fmla="*/ 0 h 3438525"/>
                <a:gd name="T6" fmla="*/ 0 w 6677024"/>
                <a:gd name="T7" fmla="*/ 0 h 3438525"/>
                <a:gd name="T8" fmla="*/ 0 w 6677024"/>
                <a:gd name="T9" fmla="*/ 0 h 3438525"/>
                <a:gd name="T10" fmla="*/ 0 w 6677024"/>
                <a:gd name="T11" fmla="*/ 0 h 3438525"/>
                <a:gd name="T12" fmla="*/ 0 w 6677024"/>
                <a:gd name="T13" fmla="*/ 0 h 3438525"/>
                <a:gd name="T14" fmla="*/ 0 w 6677024"/>
                <a:gd name="T15" fmla="*/ 0 h 3438525"/>
                <a:gd name="T16" fmla="*/ 0 w 6677024"/>
                <a:gd name="T17" fmla="*/ 0 h 3438525"/>
                <a:gd name="T18" fmla="*/ 0 w 6677024"/>
                <a:gd name="T19" fmla="*/ 0 h 3438525"/>
                <a:gd name="T20" fmla="*/ 0 w 6677024"/>
                <a:gd name="T21" fmla="*/ 0 h 3438525"/>
                <a:gd name="T22" fmla="*/ 0 w 6677024"/>
                <a:gd name="T23" fmla="*/ 0 h 3438525"/>
                <a:gd name="T24" fmla="*/ 0 w 6677024"/>
                <a:gd name="T25" fmla="*/ 0 h 34385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77024"/>
                <a:gd name="T40" fmla="*/ 0 h 3438525"/>
                <a:gd name="T41" fmla="*/ 6677024 w 6677024"/>
                <a:gd name="T42" fmla="*/ 3438525 h 34385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77024" h="3438525">
                  <a:moveTo>
                    <a:pt x="0" y="3019425"/>
                  </a:moveTo>
                  <a:lnTo>
                    <a:pt x="676275" y="3019425"/>
                  </a:lnTo>
                  <a:lnTo>
                    <a:pt x="1343025" y="2524125"/>
                  </a:lnTo>
                  <a:lnTo>
                    <a:pt x="2019300" y="3038475"/>
                  </a:lnTo>
                  <a:lnTo>
                    <a:pt x="2743200" y="3019425"/>
                  </a:lnTo>
                  <a:lnTo>
                    <a:pt x="2933700" y="3267075"/>
                  </a:lnTo>
                  <a:lnTo>
                    <a:pt x="3257550" y="0"/>
                  </a:lnTo>
                  <a:lnTo>
                    <a:pt x="3590925" y="3438525"/>
                  </a:lnTo>
                  <a:lnTo>
                    <a:pt x="3781425" y="3019425"/>
                  </a:lnTo>
                  <a:lnTo>
                    <a:pt x="4648200" y="3028950"/>
                  </a:lnTo>
                  <a:lnTo>
                    <a:pt x="5381625" y="2314575"/>
                  </a:lnTo>
                  <a:lnTo>
                    <a:pt x="5886450" y="3009900"/>
                  </a:lnTo>
                  <a:lnTo>
                    <a:pt x="6677025" y="3009900"/>
                  </a:lnTo>
                </a:path>
              </a:pathLst>
            </a:custGeom>
            <a:noFill/>
            <a:ln w="381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anchor="ctr"/>
            <a:lstStyle/>
            <a:p>
              <a:pPr>
                <a:defRPr/>
              </a:pPr>
              <a:endParaRPr lang="zh-CN" altLang="en-US">
                <a:ea typeface="宋体" pitchFamily="2" charset="-122"/>
              </a:endParaRPr>
            </a:p>
          </p:txBody>
        </p:sp>
        <p:sp>
          <p:nvSpPr>
            <p:cNvPr id="22" name="任意多边形 22"/>
            <p:cNvSpPr>
              <a:spLocks noChangeArrowheads="1"/>
            </p:cNvSpPr>
            <p:nvPr/>
          </p:nvSpPr>
          <p:spPr bwMode="auto">
            <a:xfrm>
              <a:off x="6323013" y="2135188"/>
              <a:ext cx="2109787" cy="1000125"/>
            </a:xfrm>
            <a:custGeom>
              <a:avLst/>
              <a:gdLst>
                <a:gd name="T0" fmla="*/ 0 w 6677024"/>
                <a:gd name="T1" fmla="*/ 0 h 3438525"/>
                <a:gd name="T2" fmla="*/ 0 w 6677024"/>
                <a:gd name="T3" fmla="*/ 0 h 3438525"/>
                <a:gd name="T4" fmla="*/ 0 w 6677024"/>
                <a:gd name="T5" fmla="*/ 0 h 3438525"/>
                <a:gd name="T6" fmla="*/ 0 w 6677024"/>
                <a:gd name="T7" fmla="*/ 0 h 3438525"/>
                <a:gd name="T8" fmla="*/ 0 w 6677024"/>
                <a:gd name="T9" fmla="*/ 0 h 3438525"/>
                <a:gd name="T10" fmla="*/ 0 w 6677024"/>
                <a:gd name="T11" fmla="*/ 0 h 3438525"/>
                <a:gd name="T12" fmla="*/ 0 w 6677024"/>
                <a:gd name="T13" fmla="*/ 0 h 3438525"/>
                <a:gd name="T14" fmla="*/ 0 w 6677024"/>
                <a:gd name="T15" fmla="*/ 0 h 3438525"/>
                <a:gd name="T16" fmla="*/ 0 w 6677024"/>
                <a:gd name="T17" fmla="*/ 0 h 3438525"/>
                <a:gd name="T18" fmla="*/ 0 w 6677024"/>
                <a:gd name="T19" fmla="*/ 0 h 3438525"/>
                <a:gd name="T20" fmla="*/ 0 w 6677024"/>
                <a:gd name="T21" fmla="*/ 0 h 3438525"/>
                <a:gd name="T22" fmla="*/ 0 w 6677024"/>
                <a:gd name="T23" fmla="*/ 0 h 3438525"/>
                <a:gd name="T24" fmla="*/ 0 w 6677024"/>
                <a:gd name="T25" fmla="*/ 0 h 34385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77024"/>
                <a:gd name="T40" fmla="*/ 0 h 3438525"/>
                <a:gd name="T41" fmla="*/ 6677024 w 6677024"/>
                <a:gd name="T42" fmla="*/ 3438525 h 34385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77024" h="3438525">
                  <a:moveTo>
                    <a:pt x="0" y="3019425"/>
                  </a:moveTo>
                  <a:lnTo>
                    <a:pt x="676275" y="3019425"/>
                  </a:lnTo>
                  <a:lnTo>
                    <a:pt x="1343025" y="2524125"/>
                  </a:lnTo>
                  <a:lnTo>
                    <a:pt x="2019300" y="3038475"/>
                  </a:lnTo>
                  <a:lnTo>
                    <a:pt x="2743200" y="3019425"/>
                  </a:lnTo>
                  <a:lnTo>
                    <a:pt x="2933700" y="3267075"/>
                  </a:lnTo>
                  <a:lnTo>
                    <a:pt x="3257550" y="0"/>
                  </a:lnTo>
                  <a:lnTo>
                    <a:pt x="3590925" y="3438525"/>
                  </a:lnTo>
                  <a:lnTo>
                    <a:pt x="3781425" y="3019425"/>
                  </a:lnTo>
                  <a:lnTo>
                    <a:pt x="4648200" y="3028950"/>
                  </a:lnTo>
                  <a:lnTo>
                    <a:pt x="5381625" y="2314575"/>
                  </a:lnTo>
                  <a:lnTo>
                    <a:pt x="5886450" y="3009900"/>
                  </a:lnTo>
                  <a:lnTo>
                    <a:pt x="6677025" y="3009900"/>
                  </a:lnTo>
                </a:path>
              </a:pathLst>
            </a:custGeom>
            <a:noFill/>
            <a:ln w="381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anchor="ctr"/>
            <a:lstStyle/>
            <a:p>
              <a:pPr>
                <a:defRPr/>
              </a:pPr>
              <a:endParaRPr lang="zh-CN" altLang="en-US">
                <a:ea typeface="宋体" pitchFamily="2" charset="-122"/>
              </a:endParaRPr>
            </a:p>
          </p:txBody>
        </p:sp>
        <p:sp>
          <p:nvSpPr>
            <p:cNvPr id="24" name="任意多边形 21"/>
            <p:cNvSpPr>
              <a:spLocks noChangeArrowheads="1"/>
            </p:cNvSpPr>
            <p:nvPr/>
          </p:nvSpPr>
          <p:spPr bwMode="auto">
            <a:xfrm>
              <a:off x="8426832" y="2864097"/>
              <a:ext cx="715041" cy="149603"/>
            </a:xfrm>
            <a:custGeom>
              <a:avLst/>
              <a:gdLst>
                <a:gd name="T0" fmla="*/ 0 w 2261250"/>
                <a:gd name="T1" fmla="*/ 0 h 514349"/>
                <a:gd name="T2" fmla="*/ 0 w 2261250"/>
                <a:gd name="T3" fmla="*/ 0 h 514349"/>
                <a:gd name="T4" fmla="*/ 0 w 2261250"/>
                <a:gd name="T5" fmla="*/ 0 h 514349"/>
                <a:gd name="T6" fmla="*/ 0 w 2261250"/>
                <a:gd name="T7" fmla="*/ 0 h 514349"/>
                <a:gd name="T8" fmla="*/ 0 w 2261250"/>
                <a:gd name="T9" fmla="*/ 0 h 514349"/>
                <a:gd name="T10" fmla="*/ 0 60000 65536"/>
                <a:gd name="T11" fmla="*/ 0 60000 65536"/>
                <a:gd name="T12" fmla="*/ 0 60000 65536"/>
                <a:gd name="T13" fmla="*/ 0 60000 65536"/>
                <a:gd name="T14" fmla="*/ 0 60000 65536"/>
                <a:gd name="T15" fmla="*/ 0 w 2261250"/>
                <a:gd name="T16" fmla="*/ 0 h 514349"/>
                <a:gd name="T17" fmla="*/ 2261250 w 2261250"/>
                <a:gd name="T18" fmla="*/ 514349 h 514349"/>
              </a:gdLst>
              <a:ahLst/>
              <a:cxnLst>
                <a:cxn ang="T10">
                  <a:pos x="T0" y="T1"/>
                </a:cxn>
                <a:cxn ang="T11">
                  <a:pos x="T2" y="T3"/>
                </a:cxn>
                <a:cxn ang="T12">
                  <a:pos x="T4" y="T5"/>
                </a:cxn>
                <a:cxn ang="T13">
                  <a:pos x="T6" y="T7"/>
                </a:cxn>
                <a:cxn ang="T14">
                  <a:pos x="T8" y="T9"/>
                </a:cxn>
              </a:cxnLst>
              <a:rect l="T15" t="T16" r="T17" b="T18"/>
              <a:pathLst>
                <a:path w="2261250" h="514349">
                  <a:moveTo>
                    <a:pt x="0" y="495299"/>
                  </a:moveTo>
                  <a:lnTo>
                    <a:pt x="676275" y="495299"/>
                  </a:lnTo>
                  <a:lnTo>
                    <a:pt x="1343025" y="-1"/>
                  </a:lnTo>
                  <a:lnTo>
                    <a:pt x="2019300" y="514349"/>
                  </a:lnTo>
                  <a:lnTo>
                    <a:pt x="2261250" y="495299"/>
                  </a:lnTo>
                </a:path>
              </a:pathLst>
            </a:custGeom>
            <a:noFill/>
            <a:ln w="381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anchor="ctr"/>
            <a:lstStyle/>
            <a:p>
              <a:pPr>
                <a:defRPr/>
              </a:pPr>
              <a:endParaRPr lang="zh-CN" altLang="en-US">
                <a:ea typeface="宋体" pitchFamily="2" charset="-122"/>
              </a:endParaRPr>
            </a:p>
          </p:txBody>
        </p:sp>
      </p:grpSp>
      <p:pic>
        <p:nvPicPr>
          <p:cNvPr id="20486" name="Picture 38" descr="D:\Marketing\心电\未标题-2副本.jpg"/>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l="8"/>
          <a:stretch>
            <a:fillRect/>
          </a:stretch>
        </p:blipFill>
        <p:spPr bwMode="auto">
          <a:xfrm>
            <a:off x="5638800" y="708025"/>
            <a:ext cx="350520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40300"/>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4514" y="404664"/>
            <a:ext cx="9158514" cy="792088"/>
          </a:xfrm>
          <a:custGeom>
            <a:avLst/>
            <a:gdLst>
              <a:gd name="connsiteX0" fmla="*/ 0 w 9158514"/>
              <a:gd name="connsiteY0" fmla="*/ 783771 h 1132114"/>
              <a:gd name="connsiteX1" fmla="*/ 6429828 w 9158514"/>
              <a:gd name="connsiteY1" fmla="*/ 769257 h 1132114"/>
              <a:gd name="connsiteX2" fmla="*/ 6473371 w 9158514"/>
              <a:gd name="connsiteY2" fmla="*/ 769257 h 1132114"/>
              <a:gd name="connsiteX3" fmla="*/ 6560457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783771 h 1132114"/>
              <a:gd name="connsiteX1" fmla="*/ 6429828 w 9158514"/>
              <a:gd name="connsiteY1" fmla="*/ 769257 h 1132114"/>
              <a:gd name="connsiteX2" fmla="*/ 6473371 w 9158514"/>
              <a:gd name="connsiteY2" fmla="*/ 769257 h 1132114"/>
              <a:gd name="connsiteX3" fmla="*/ 6539025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093525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58514" h="1455874">
                <a:moveTo>
                  <a:pt x="0" y="1093525"/>
                </a:moveTo>
                <a:lnTo>
                  <a:pt x="6429828" y="1093017"/>
                </a:lnTo>
                <a:lnTo>
                  <a:pt x="6473371" y="1093017"/>
                </a:lnTo>
                <a:lnTo>
                  <a:pt x="6539025" y="1005931"/>
                </a:lnTo>
                <a:lnTo>
                  <a:pt x="6618514" y="1078502"/>
                </a:lnTo>
                <a:lnTo>
                  <a:pt x="6749143" y="1093017"/>
                </a:lnTo>
                <a:lnTo>
                  <a:pt x="6792685" y="1209131"/>
                </a:lnTo>
                <a:lnTo>
                  <a:pt x="6966857" y="0"/>
                </a:lnTo>
                <a:lnTo>
                  <a:pt x="7126514" y="1455874"/>
                </a:lnTo>
                <a:lnTo>
                  <a:pt x="7184571" y="1093017"/>
                </a:lnTo>
                <a:lnTo>
                  <a:pt x="7329714" y="1093017"/>
                </a:lnTo>
                <a:lnTo>
                  <a:pt x="7329714" y="1093017"/>
                </a:lnTo>
                <a:lnTo>
                  <a:pt x="7445828" y="1005931"/>
                </a:lnTo>
                <a:lnTo>
                  <a:pt x="7532914" y="1093017"/>
                </a:lnTo>
                <a:lnTo>
                  <a:pt x="9144000" y="1078502"/>
                </a:lnTo>
                <a:lnTo>
                  <a:pt x="9158514" y="1078502"/>
                </a:lnTo>
              </a:path>
            </a:pathLst>
          </a:custGeom>
          <a:noFill/>
          <a:ln>
            <a:gradFill flip="none" rotWithShape="1">
              <a:gsLst>
                <a:gs pos="0">
                  <a:srgbClr val="DDEBCF"/>
                </a:gs>
                <a:gs pos="50000">
                  <a:srgbClr val="9CB86E"/>
                </a:gs>
                <a:gs pos="100000">
                  <a:srgbClr val="156B13"/>
                </a:gs>
              </a:gsLst>
              <a:lin ang="18900000" scaled="1"/>
              <a:tileRect/>
            </a:gradFill>
          </a:ln>
          <a:effectLst>
            <a:glow rad="101600">
              <a:srgbClr val="00FF00">
                <a:alpha val="40000"/>
              </a:srgbClr>
            </a:glow>
            <a:outerShdw blurRad="76200" dir="18900000" sy="23000" kx="-1200000" algn="bl" rotWithShape="0">
              <a:prstClr val="black">
                <a:alpha val="20000"/>
              </a:prstClr>
            </a:outerShdw>
            <a:reflection blurRad="482600" stA="45000" endPos="24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TextBox 3"/>
          <p:cNvSpPr txBox="1"/>
          <p:nvPr/>
        </p:nvSpPr>
        <p:spPr>
          <a:xfrm>
            <a:off x="257132" y="404664"/>
            <a:ext cx="6143668" cy="584775"/>
          </a:xfrm>
          <a:prstGeom prst="rect">
            <a:avLst/>
          </a:prstGeom>
          <a:noFill/>
          <a:effectLst/>
        </p:spPr>
        <p:txBody>
          <a:bodyPr wrap="square" rtlCol="0">
            <a:spAutoFit/>
          </a:bodyPr>
          <a:lstStyle/>
          <a:p>
            <a:pPr>
              <a:defRPr/>
            </a:pPr>
            <a:r>
              <a:rPr lang="en-US" altLang="zh-CN" sz="3200" b="1" i="0" dirty="0" smtClean="0">
                <a:solidFill>
                  <a:schemeClr val="accent3">
                    <a:lumMod val="50000"/>
                  </a:schemeClr>
                </a:solidFill>
              </a:rPr>
              <a:t>List of Contents</a:t>
            </a:r>
          </a:p>
        </p:txBody>
      </p:sp>
      <p:sp>
        <p:nvSpPr>
          <p:cNvPr id="5" name="TextBox 4"/>
          <p:cNvSpPr txBox="1"/>
          <p:nvPr/>
        </p:nvSpPr>
        <p:spPr>
          <a:xfrm>
            <a:off x="257132" y="1371600"/>
            <a:ext cx="7134268" cy="3046988"/>
          </a:xfrm>
          <a:prstGeom prst="rect">
            <a:avLst/>
          </a:prstGeom>
          <a:noFill/>
        </p:spPr>
        <p:txBody>
          <a:bodyPr wrap="square" rtlCol="0">
            <a:spAutoFit/>
          </a:bodyPr>
          <a:lstStyle/>
          <a:p>
            <a:pPr marL="171450" indent="-171450">
              <a:lnSpc>
                <a:spcPct val="200000"/>
              </a:lnSpc>
              <a:buFont typeface="Arial" pitchFamily="34" charset="0"/>
              <a:buChar char="•"/>
            </a:pPr>
            <a:r>
              <a:rPr lang="en-US" altLang="zh-CN" sz="2400" i="0" dirty="0" smtClean="0">
                <a:solidFill>
                  <a:schemeClr val="tx1">
                    <a:lumMod val="50000"/>
                    <a:lumOff val="50000"/>
                  </a:schemeClr>
                </a:solidFill>
              </a:rPr>
              <a:t>Overview</a:t>
            </a:r>
          </a:p>
          <a:p>
            <a:pPr marL="171450" indent="-171450">
              <a:lnSpc>
                <a:spcPct val="200000"/>
              </a:lnSpc>
              <a:buFont typeface="Arial" pitchFamily="34" charset="0"/>
              <a:buChar char="•"/>
            </a:pPr>
            <a:r>
              <a:rPr lang="en-US" altLang="zh-CN" sz="2400" i="0" dirty="0" smtClean="0">
                <a:solidFill>
                  <a:schemeClr val="tx1">
                    <a:lumMod val="50000"/>
                    <a:lumOff val="50000"/>
                  </a:schemeClr>
                </a:solidFill>
              </a:rPr>
              <a:t>Tech Specs</a:t>
            </a:r>
          </a:p>
          <a:p>
            <a:pPr marL="171450" indent="-171450">
              <a:lnSpc>
                <a:spcPct val="200000"/>
              </a:lnSpc>
              <a:buFont typeface="Arial" pitchFamily="34" charset="0"/>
              <a:buChar char="•"/>
            </a:pPr>
            <a:r>
              <a:rPr lang="en-US" altLang="zh-CN" sz="2400" i="0" dirty="0" smtClean="0">
                <a:solidFill>
                  <a:schemeClr val="tx1">
                    <a:lumMod val="50000"/>
                    <a:lumOff val="50000"/>
                  </a:schemeClr>
                </a:solidFill>
              </a:rPr>
              <a:t>Software functions</a:t>
            </a:r>
          </a:p>
          <a:p>
            <a:pPr marL="171450" indent="-171450">
              <a:lnSpc>
                <a:spcPct val="200000"/>
              </a:lnSpc>
              <a:buFont typeface="Arial" pitchFamily="34" charset="0"/>
              <a:buChar char="•"/>
            </a:pPr>
            <a:r>
              <a:rPr lang="en-US" altLang="zh-CN" sz="2400" i="0" dirty="0" smtClean="0">
                <a:solidFill>
                  <a:schemeClr val="tx1">
                    <a:lumMod val="50000"/>
                    <a:lumOff val="50000"/>
                  </a:schemeClr>
                </a:solidFill>
              </a:rPr>
              <a:t>Data management</a:t>
            </a:r>
          </a:p>
        </p:txBody>
      </p:sp>
    </p:spTree>
    <p:extLst>
      <p:ext uri="{BB962C8B-B14F-4D97-AF65-F5344CB8AC3E}">
        <p14:creationId xmlns:p14="http://schemas.microsoft.com/office/powerpoint/2010/main" val="233267834"/>
      </p:ext>
    </p:extLst>
  </p:cSld>
  <p:clrMapOvr>
    <a:masterClrMapping/>
  </p:clrMapOvr>
  <p:transition>
    <p:randomBa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57600" y="2358261"/>
            <a:ext cx="4953000" cy="830997"/>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altLang="zh-CN" sz="4800" i="0" dirty="0" smtClean="0">
                <a:solidFill>
                  <a:schemeClr val="tx1">
                    <a:lumMod val="50000"/>
                    <a:lumOff val="50000"/>
                  </a:schemeClr>
                </a:solidFill>
                <a:effectLst>
                  <a:outerShdw blurRad="38100" dist="38100" dir="2700000" algn="tl">
                    <a:srgbClr val="000000">
                      <a:alpha val="43137"/>
                    </a:srgbClr>
                  </a:outerShdw>
                </a:effectLst>
              </a:rPr>
              <a:t>Overview</a:t>
            </a:r>
            <a:endParaRPr lang="zh-CN" altLang="en-US" sz="4800" i="0" dirty="0">
              <a:solidFill>
                <a:schemeClr val="tx1">
                  <a:lumMod val="50000"/>
                  <a:lumOff val="50000"/>
                </a:schemeClr>
              </a:solidFill>
              <a:effectLst>
                <a:outerShdw blurRad="38100" dist="38100" dir="2700000" algn="tl">
                  <a:srgbClr val="000000">
                    <a:alpha val="43137"/>
                  </a:srgbClr>
                </a:outerShdw>
              </a:effectLst>
            </a:endParaRPr>
          </a:p>
        </p:txBody>
      </p:sp>
      <p:pic>
        <p:nvPicPr>
          <p:cNvPr id="1027" name="Picture 3" descr="\\192.168.1.6\市场组文件\市场组知识库\宣传策划\图片&amp;素材\购买图片\图片素材\8038075991_XXL副本.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817386"/>
            <a:ext cx="4202555" cy="5584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427815"/>
      </p:ext>
    </p:extLst>
  </p:cSld>
  <p:clrMapOvr>
    <a:masterClrMapping/>
  </p:clrMapOvr>
  <p:transition>
    <p:randomBa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7132" y="404664"/>
            <a:ext cx="6143668" cy="584775"/>
          </a:xfrm>
          <a:prstGeom prst="rect">
            <a:avLst/>
          </a:prstGeom>
          <a:noFill/>
          <a:effectLst/>
        </p:spPr>
        <p:txBody>
          <a:bodyPr wrap="square" rtlCol="0">
            <a:spAutoFit/>
          </a:bodyPr>
          <a:lstStyle/>
          <a:p>
            <a:pPr>
              <a:defRPr/>
            </a:pPr>
            <a:r>
              <a:rPr lang="en-US" altLang="zh-CN" sz="3200" b="1" i="0" dirty="0" smtClean="0">
                <a:solidFill>
                  <a:schemeClr val="accent3">
                    <a:lumMod val="50000"/>
                  </a:schemeClr>
                </a:solidFill>
              </a:rPr>
              <a:t>Product Details</a:t>
            </a:r>
          </a:p>
        </p:txBody>
      </p:sp>
      <p:sp>
        <p:nvSpPr>
          <p:cNvPr id="3" name="任意多边形 2"/>
          <p:cNvSpPr/>
          <p:nvPr/>
        </p:nvSpPr>
        <p:spPr>
          <a:xfrm>
            <a:off x="-14514" y="404664"/>
            <a:ext cx="9158514" cy="792088"/>
          </a:xfrm>
          <a:custGeom>
            <a:avLst/>
            <a:gdLst>
              <a:gd name="connsiteX0" fmla="*/ 0 w 9158514"/>
              <a:gd name="connsiteY0" fmla="*/ 783771 h 1132114"/>
              <a:gd name="connsiteX1" fmla="*/ 6429828 w 9158514"/>
              <a:gd name="connsiteY1" fmla="*/ 769257 h 1132114"/>
              <a:gd name="connsiteX2" fmla="*/ 6473371 w 9158514"/>
              <a:gd name="connsiteY2" fmla="*/ 769257 h 1132114"/>
              <a:gd name="connsiteX3" fmla="*/ 6560457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783771 h 1132114"/>
              <a:gd name="connsiteX1" fmla="*/ 6429828 w 9158514"/>
              <a:gd name="connsiteY1" fmla="*/ 769257 h 1132114"/>
              <a:gd name="connsiteX2" fmla="*/ 6473371 w 9158514"/>
              <a:gd name="connsiteY2" fmla="*/ 769257 h 1132114"/>
              <a:gd name="connsiteX3" fmla="*/ 6539025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093525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58514" h="1455874">
                <a:moveTo>
                  <a:pt x="0" y="1093525"/>
                </a:moveTo>
                <a:lnTo>
                  <a:pt x="6429828" y="1093017"/>
                </a:lnTo>
                <a:lnTo>
                  <a:pt x="6473371" y="1093017"/>
                </a:lnTo>
                <a:lnTo>
                  <a:pt x="6539025" y="1005931"/>
                </a:lnTo>
                <a:lnTo>
                  <a:pt x="6618514" y="1078502"/>
                </a:lnTo>
                <a:lnTo>
                  <a:pt x="6749143" y="1093017"/>
                </a:lnTo>
                <a:lnTo>
                  <a:pt x="6792685" y="1209131"/>
                </a:lnTo>
                <a:lnTo>
                  <a:pt x="6966857" y="0"/>
                </a:lnTo>
                <a:lnTo>
                  <a:pt x="7126514" y="1455874"/>
                </a:lnTo>
                <a:lnTo>
                  <a:pt x="7184571" y="1093017"/>
                </a:lnTo>
                <a:lnTo>
                  <a:pt x="7329714" y="1093017"/>
                </a:lnTo>
                <a:lnTo>
                  <a:pt x="7329714" y="1093017"/>
                </a:lnTo>
                <a:lnTo>
                  <a:pt x="7445828" y="1005931"/>
                </a:lnTo>
                <a:lnTo>
                  <a:pt x="7532914" y="1093017"/>
                </a:lnTo>
                <a:lnTo>
                  <a:pt x="9144000" y="1078502"/>
                </a:lnTo>
                <a:lnTo>
                  <a:pt x="9158514" y="1078502"/>
                </a:lnTo>
              </a:path>
            </a:pathLst>
          </a:custGeom>
          <a:noFill/>
          <a:ln>
            <a:gradFill flip="none" rotWithShape="1">
              <a:gsLst>
                <a:gs pos="0">
                  <a:srgbClr val="DDEBCF"/>
                </a:gs>
                <a:gs pos="50000">
                  <a:srgbClr val="9CB86E"/>
                </a:gs>
                <a:gs pos="100000">
                  <a:srgbClr val="156B13"/>
                </a:gs>
              </a:gsLst>
              <a:lin ang="18900000" scaled="1"/>
              <a:tileRect/>
            </a:gradFill>
          </a:ln>
          <a:effectLst>
            <a:glow rad="101600">
              <a:srgbClr val="00FF00">
                <a:alpha val="40000"/>
              </a:srgbClr>
            </a:glow>
            <a:outerShdw blurRad="76200" dir="18900000" sy="23000" kx="-1200000" algn="bl" rotWithShape="0">
              <a:prstClr val="black">
                <a:alpha val="20000"/>
              </a:prstClr>
            </a:outerShdw>
            <a:reflection blurRad="482600" stA="45000" endPos="24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extBox 1"/>
          <p:cNvSpPr txBox="1"/>
          <p:nvPr/>
        </p:nvSpPr>
        <p:spPr>
          <a:xfrm>
            <a:off x="275170" y="1227854"/>
            <a:ext cx="1553630" cy="461665"/>
          </a:xfrm>
          <a:prstGeom prst="rect">
            <a:avLst/>
          </a:prstGeom>
          <a:noFill/>
        </p:spPr>
        <p:txBody>
          <a:bodyPr wrap="none" rtlCol="0">
            <a:spAutoFit/>
          </a:bodyPr>
          <a:lstStyle>
            <a:defPPr>
              <a:defRPr lang="zh-CN"/>
            </a:defPPr>
            <a:lvl1pPr>
              <a:defRPr sz="2400" b="1" i="1">
                <a:solidFill>
                  <a:schemeClr val="accent3">
                    <a:lumMod val="50000"/>
                  </a:schemeClr>
                </a:solidFill>
              </a:defRPr>
            </a:lvl1pPr>
          </a:lstStyle>
          <a:p>
            <a:r>
              <a:rPr lang="en-US" altLang="zh-CN" i="0" dirty="0" smtClean="0"/>
              <a:t>Overview</a:t>
            </a:r>
            <a:endParaRPr lang="zh-CN" altLang="en-US" i="0" dirty="0"/>
          </a:p>
        </p:txBody>
      </p:sp>
      <p:pic>
        <p:nvPicPr>
          <p:cNvPr id="3074" name="Picture 2" descr="\\192.168.1.6\市场组文件\市场组知识库\国际宣传工作临时交接文档\心电组\SE-1515\对应图片\三张细节图\SE-15 cemian 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7204" y="4614859"/>
            <a:ext cx="2409984" cy="169166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92.168.1.6\市场组文件\市场组知识库\宣传策划\图片&amp;素材\产品图片\心电\PC ECG\2013\Wireless\SE-1010-Wireless-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3009" y="4229655"/>
            <a:ext cx="977391" cy="179964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192.168.1.6\市场组文件\市场组知识库\国际宣传工作临时交接文档\心电组\SE-1515\对应图片\SE-1515电脑 Left.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902196" y="1764228"/>
            <a:ext cx="4279258" cy="511947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12031" y="2520513"/>
            <a:ext cx="4197303" cy="1723549"/>
          </a:xfrm>
          <a:prstGeom prst="rect">
            <a:avLst/>
          </a:prstGeom>
          <a:noFill/>
        </p:spPr>
        <p:txBody>
          <a:bodyPr wrap="none" rtlCol="0">
            <a:spAutoFit/>
          </a:bodyPr>
          <a:lstStyle/>
          <a:p>
            <a:pPr marL="169863" indent="-169863">
              <a:buFont typeface="Arial" pitchFamily="34" charset="0"/>
              <a:buChar char="•"/>
            </a:pPr>
            <a:r>
              <a:rPr lang="en-US" altLang="zh-CN" sz="1600" b="1" i="0" dirty="0" smtClean="0">
                <a:solidFill>
                  <a:schemeClr val="tx1">
                    <a:lumMod val="50000"/>
                    <a:lumOff val="50000"/>
                  </a:schemeClr>
                </a:solidFill>
              </a:rPr>
              <a:t>DE15</a:t>
            </a:r>
            <a:r>
              <a:rPr lang="en-US" altLang="zh-CN" sz="1600" i="0" dirty="0" smtClean="0">
                <a:solidFill>
                  <a:schemeClr val="tx1">
                    <a:lumMod val="50000"/>
                    <a:lumOff val="50000"/>
                  </a:schemeClr>
                </a:solidFill>
              </a:rPr>
              <a:t> (support 15/16-lead wired sampling)</a:t>
            </a:r>
          </a:p>
          <a:p>
            <a:pPr>
              <a:spcAft>
                <a:spcPts val="600"/>
              </a:spcAft>
            </a:pPr>
            <a:r>
              <a:rPr lang="en-US" altLang="zh-CN" sz="1600" i="1" dirty="0">
                <a:solidFill>
                  <a:schemeClr val="tx1">
                    <a:lumMod val="50000"/>
                    <a:lumOff val="50000"/>
                  </a:schemeClr>
                </a:solidFill>
              </a:rPr>
              <a:t> </a:t>
            </a:r>
            <a:r>
              <a:rPr lang="en-US" altLang="zh-CN" sz="1600" i="1" dirty="0" smtClean="0">
                <a:solidFill>
                  <a:schemeClr val="tx1">
                    <a:lumMod val="50000"/>
                    <a:lumOff val="50000"/>
                  </a:schemeClr>
                </a:solidFill>
              </a:rPr>
              <a:t>   Perfect for 12/15/16-lead resting tests</a:t>
            </a:r>
          </a:p>
          <a:p>
            <a:pPr marL="169863" indent="-169863">
              <a:buFont typeface="Arial" pitchFamily="34" charset="0"/>
              <a:buChar char="•"/>
            </a:pPr>
            <a:r>
              <a:rPr lang="en-US" altLang="zh-CN" sz="1600" b="1" i="0" dirty="0" smtClean="0">
                <a:solidFill>
                  <a:schemeClr val="tx1">
                    <a:lumMod val="50000"/>
                    <a:lumOff val="50000"/>
                  </a:schemeClr>
                </a:solidFill>
              </a:rPr>
              <a:t>DX12</a:t>
            </a:r>
            <a:r>
              <a:rPr lang="en-US" altLang="zh-CN" sz="1600" i="0" dirty="0" smtClean="0">
                <a:solidFill>
                  <a:schemeClr val="tx1">
                    <a:lumMod val="50000"/>
                    <a:lumOff val="50000"/>
                  </a:schemeClr>
                </a:solidFill>
              </a:rPr>
              <a:t> (support 12-lead wireless sampling)</a:t>
            </a:r>
          </a:p>
          <a:p>
            <a:pPr>
              <a:spcAft>
                <a:spcPts val="600"/>
              </a:spcAft>
            </a:pPr>
            <a:r>
              <a:rPr lang="en-US" altLang="zh-CN" sz="1600" dirty="0">
                <a:solidFill>
                  <a:schemeClr val="tx1">
                    <a:lumMod val="50000"/>
                    <a:lumOff val="50000"/>
                  </a:schemeClr>
                </a:solidFill>
              </a:rPr>
              <a:t> </a:t>
            </a:r>
            <a:r>
              <a:rPr lang="en-US" altLang="zh-CN" sz="1600" dirty="0" smtClean="0">
                <a:solidFill>
                  <a:schemeClr val="tx1">
                    <a:lumMod val="50000"/>
                    <a:lumOff val="50000"/>
                  </a:schemeClr>
                </a:solidFill>
              </a:rPr>
              <a:t>   Ideal for 12-lead stress tests</a:t>
            </a:r>
            <a:endParaRPr lang="en-US" altLang="zh-CN" sz="1600" i="1" dirty="0" smtClean="0">
              <a:solidFill>
                <a:schemeClr val="tx1">
                  <a:lumMod val="50000"/>
                  <a:lumOff val="50000"/>
                </a:schemeClr>
              </a:solidFill>
            </a:endParaRPr>
          </a:p>
          <a:p>
            <a:pPr marL="169863" indent="-169863">
              <a:buFont typeface="Arial" pitchFamily="34" charset="0"/>
              <a:buChar char="•"/>
            </a:pPr>
            <a:r>
              <a:rPr lang="en-US" altLang="zh-CN" sz="1600" b="1" i="0" dirty="0" smtClean="0">
                <a:solidFill>
                  <a:schemeClr val="tx1">
                    <a:lumMod val="50000"/>
                    <a:lumOff val="50000"/>
                  </a:schemeClr>
                </a:solidFill>
              </a:rPr>
              <a:t>DP12</a:t>
            </a:r>
            <a:r>
              <a:rPr lang="en-US" altLang="zh-CN" sz="1600" i="0" dirty="0" smtClean="0">
                <a:solidFill>
                  <a:schemeClr val="tx1">
                    <a:lumMod val="50000"/>
                    <a:lumOff val="50000"/>
                  </a:schemeClr>
                </a:solidFill>
              </a:rPr>
              <a:t> (support 12-lead wired sampling)</a:t>
            </a:r>
          </a:p>
          <a:p>
            <a:r>
              <a:rPr lang="en-US" altLang="zh-CN" sz="1600" dirty="0">
                <a:solidFill>
                  <a:schemeClr val="tx1">
                    <a:lumMod val="50000"/>
                    <a:lumOff val="50000"/>
                  </a:schemeClr>
                </a:solidFill>
              </a:rPr>
              <a:t> </a:t>
            </a:r>
            <a:r>
              <a:rPr lang="en-US" altLang="zh-CN" sz="1600" dirty="0" smtClean="0">
                <a:solidFill>
                  <a:schemeClr val="tx1">
                    <a:lumMod val="50000"/>
                    <a:lumOff val="50000"/>
                  </a:schemeClr>
                </a:solidFill>
              </a:rPr>
              <a:t>   Cost-effective for 12-lead resting tests</a:t>
            </a:r>
            <a:endParaRPr lang="zh-CN" altLang="en-US" sz="1600" i="1" dirty="0">
              <a:solidFill>
                <a:schemeClr val="tx1">
                  <a:lumMod val="50000"/>
                  <a:lumOff val="50000"/>
                </a:schemeClr>
              </a:solidFill>
            </a:endParaRPr>
          </a:p>
        </p:txBody>
      </p:sp>
      <p:sp>
        <p:nvSpPr>
          <p:cNvPr id="5" name="TextBox 4"/>
          <p:cNvSpPr txBox="1"/>
          <p:nvPr/>
        </p:nvSpPr>
        <p:spPr>
          <a:xfrm>
            <a:off x="4311861" y="5889814"/>
            <a:ext cx="753732" cy="338554"/>
          </a:xfrm>
          <a:prstGeom prst="rect">
            <a:avLst/>
          </a:prstGeom>
          <a:noFill/>
        </p:spPr>
        <p:txBody>
          <a:bodyPr wrap="none" rtlCol="0">
            <a:spAutoFit/>
          </a:bodyPr>
          <a:lstStyle/>
          <a:p>
            <a:r>
              <a:rPr lang="en-US" altLang="zh-CN" sz="1600" i="1" dirty="0" smtClean="0"/>
              <a:t>DE 15</a:t>
            </a:r>
            <a:endParaRPr lang="zh-CN" altLang="en-US" sz="1600" i="1" dirty="0"/>
          </a:p>
        </p:txBody>
      </p:sp>
      <p:sp>
        <p:nvSpPr>
          <p:cNvPr id="7" name="TextBox 6"/>
          <p:cNvSpPr txBox="1"/>
          <p:nvPr/>
        </p:nvSpPr>
        <p:spPr>
          <a:xfrm>
            <a:off x="2408161" y="5910962"/>
            <a:ext cx="696024" cy="338554"/>
          </a:xfrm>
          <a:prstGeom prst="rect">
            <a:avLst/>
          </a:prstGeom>
          <a:noFill/>
        </p:spPr>
        <p:txBody>
          <a:bodyPr wrap="none" rtlCol="0">
            <a:spAutoFit/>
          </a:bodyPr>
          <a:lstStyle/>
          <a:p>
            <a:r>
              <a:rPr lang="en-US" altLang="zh-CN" sz="1600" i="1" dirty="0" smtClean="0"/>
              <a:t>DX12</a:t>
            </a:r>
            <a:endParaRPr lang="zh-CN" altLang="en-US" sz="1600" i="1" dirty="0"/>
          </a:p>
        </p:txBody>
      </p:sp>
      <p:sp>
        <p:nvSpPr>
          <p:cNvPr id="8" name="TextBox 7"/>
          <p:cNvSpPr txBox="1"/>
          <p:nvPr/>
        </p:nvSpPr>
        <p:spPr>
          <a:xfrm>
            <a:off x="599376" y="5909846"/>
            <a:ext cx="696024" cy="338554"/>
          </a:xfrm>
          <a:prstGeom prst="rect">
            <a:avLst/>
          </a:prstGeom>
          <a:noFill/>
        </p:spPr>
        <p:txBody>
          <a:bodyPr wrap="none" rtlCol="0">
            <a:spAutoFit/>
          </a:bodyPr>
          <a:lstStyle/>
          <a:p>
            <a:r>
              <a:rPr lang="en-US" altLang="zh-CN" sz="1600" i="1" dirty="0" smtClean="0"/>
              <a:t>DP12</a:t>
            </a:r>
            <a:endParaRPr lang="zh-CN" altLang="en-US" sz="1600" i="1" dirty="0"/>
          </a:p>
        </p:txBody>
      </p:sp>
      <p:sp>
        <p:nvSpPr>
          <p:cNvPr id="9" name="TextBox 8"/>
          <p:cNvSpPr txBox="1"/>
          <p:nvPr/>
        </p:nvSpPr>
        <p:spPr>
          <a:xfrm>
            <a:off x="290286" y="1709021"/>
            <a:ext cx="6415314" cy="830997"/>
          </a:xfrm>
          <a:prstGeom prst="rect">
            <a:avLst/>
          </a:prstGeom>
          <a:noFill/>
        </p:spPr>
        <p:txBody>
          <a:bodyPr wrap="square" rtlCol="0">
            <a:spAutoFit/>
          </a:bodyPr>
          <a:lstStyle/>
          <a:p>
            <a:r>
              <a:rPr lang="en-US" altLang="zh-CN" sz="1600" b="1" i="0" dirty="0" smtClean="0">
                <a:solidFill>
                  <a:schemeClr val="tx1">
                    <a:lumMod val="50000"/>
                    <a:lumOff val="50000"/>
                  </a:schemeClr>
                </a:solidFill>
              </a:rPr>
              <a:t>SE-1515 PC ECG consists of PC software and one sampling box. </a:t>
            </a:r>
          </a:p>
          <a:p>
            <a:r>
              <a:rPr lang="en-US" altLang="zh-CN" sz="1600" b="1" i="0" dirty="0" smtClean="0">
                <a:solidFill>
                  <a:schemeClr val="tx1">
                    <a:lumMod val="50000"/>
                    <a:lumOff val="50000"/>
                  </a:schemeClr>
                </a:solidFill>
              </a:rPr>
              <a:t>The software is compatible with WINDOWS 8, 7 and XP,</a:t>
            </a:r>
          </a:p>
          <a:p>
            <a:r>
              <a:rPr lang="en-US" altLang="zh-CN" sz="1600" b="1" i="0" dirty="0" smtClean="0">
                <a:solidFill>
                  <a:schemeClr val="tx1">
                    <a:lumMod val="50000"/>
                    <a:lumOff val="50000"/>
                  </a:schemeClr>
                </a:solidFill>
              </a:rPr>
              <a:t>And the configurable sampling boxes are: </a:t>
            </a:r>
            <a:endParaRPr lang="zh-CN" altLang="en-US" sz="1600" b="1" i="0" dirty="0">
              <a:solidFill>
                <a:schemeClr val="tx1">
                  <a:lumMod val="50000"/>
                  <a:lumOff val="50000"/>
                </a:schemeClr>
              </a:solidFill>
            </a:endParaRPr>
          </a:p>
        </p:txBody>
      </p:sp>
      <p:pic>
        <p:nvPicPr>
          <p:cNvPr id="1026" name="Picture 2" descr="\\192.168.1.6\市场组文件\市场组知识库\国际宣传工作临时交接文档\心电组\SE-1515\素材\对应图片\三种采集盒\DP12.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4514" y="4876624"/>
            <a:ext cx="1843314" cy="1060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496560"/>
      </p:ext>
    </p:extLst>
  </p:cSld>
  <p:clrMapOvr>
    <a:masterClrMapping/>
  </p:clrMapOvr>
  <p:transition>
    <p:randomBa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4514" y="404664"/>
            <a:ext cx="9158514" cy="792088"/>
          </a:xfrm>
          <a:custGeom>
            <a:avLst/>
            <a:gdLst>
              <a:gd name="connsiteX0" fmla="*/ 0 w 9158514"/>
              <a:gd name="connsiteY0" fmla="*/ 783771 h 1132114"/>
              <a:gd name="connsiteX1" fmla="*/ 6429828 w 9158514"/>
              <a:gd name="connsiteY1" fmla="*/ 769257 h 1132114"/>
              <a:gd name="connsiteX2" fmla="*/ 6473371 w 9158514"/>
              <a:gd name="connsiteY2" fmla="*/ 769257 h 1132114"/>
              <a:gd name="connsiteX3" fmla="*/ 6560457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783771 h 1132114"/>
              <a:gd name="connsiteX1" fmla="*/ 6429828 w 9158514"/>
              <a:gd name="connsiteY1" fmla="*/ 769257 h 1132114"/>
              <a:gd name="connsiteX2" fmla="*/ 6473371 w 9158514"/>
              <a:gd name="connsiteY2" fmla="*/ 769257 h 1132114"/>
              <a:gd name="connsiteX3" fmla="*/ 6539025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093525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58514" h="1455874">
                <a:moveTo>
                  <a:pt x="0" y="1093525"/>
                </a:moveTo>
                <a:lnTo>
                  <a:pt x="6429828" y="1093017"/>
                </a:lnTo>
                <a:lnTo>
                  <a:pt x="6473371" y="1093017"/>
                </a:lnTo>
                <a:lnTo>
                  <a:pt x="6539025" y="1005931"/>
                </a:lnTo>
                <a:lnTo>
                  <a:pt x="6618514" y="1078502"/>
                </a:lnTo>
                <a:lnTo>
                  <a:pt x="6749143" y="1093017"/>
                </a:lnTo>
                <a:lnTo>
                  <a:pt x="6792685" y="1209131"/>
                </a:lnTo>
                <a:lnTo>
                  <a:pt x="6966857" y="0"/>
                </a:lnTo>
                <a:lnTo>
                  <a:pt x="7126514" y="1455874"/>
                </a:lnTo>
                <a:lnTo>
                  <a:pt x="7184571" y="1093017"/>
                </a:lnTo>
                <a:lnTo>
                  <a:pt x="7329714" y="1093017"/>
                </a:lnTo>
                <a:lnTo>
                  <a:pt x="7329714" y="1093017"/>
                </a:lnTo>
                <a:lnTo>
                  <a:pt x="7445828" y="1005931"/>
                </a:lnTo>
                <a:lnTo>
                  <a:pt x="7532914" y="1093017"/>
                </a:lnTo>
                <a:lnTo>
                  <a:pt x="9144000" y="1078502"/>
                </a:lnTo>
                <a:lnTo>
                  <a:pt x="9158514" y="1078502"/>
                </a:lnTo>
              </a:path>
            </a:pathLst>
          </a:custGeom>
          <a:noFill/>
          <a:ln>
            <a:gradFill flip="none" rotWithShape="1">
              <a:gsLst>
                <a:gs pos="0">
                  <a:srgbClr val="DDEBCF"/>
                </a:gs>
                <a:gs pos="50000">
                  <a:srgbClr val="9CB86E"/>
                </a:gs>
                <a:gs pos="100000">
                  <a:srgbClr val="156B13"/>
                </a:gs>
              </a:gsLst>
              <a:lin ang="18900000" scaled="1"/>
              <a:tileRect/>
            </a:gradFill>
          </a:ln>
          <a:effectLst>
            <a:glow rad="101600">
              <a:srgbClr val="00FF00">
                <a:alpha val="40000"/>
              </a:srgbClr>
            </a:glow>
            <a:outerShdw blurRad="76200" dir="18900000" sy="23000" kx="-1200000" algn="bl" rotWithShape="0">
              <a:prstClr val="black">
                <a:alpha val="20000"/>
              </a:prstClr>
            </a:outerShdw>
            <a:reflection blurRad="482600" stA="45000" endPos="24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050" name="Picture 2" descr="\\192.168.1.6\市场组文件\市场组知识库\国际宣传工作临时交接文档\心电组\SE-1515\对应图片\DE15采集盒.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7" y="1447800"/>
            <a:ext cx="4344545" cy="51012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5571" y="1227854"/>
            <a:ext cx="5602816" cy="461665"/>
          </a:xfrm>
          <a:prstGeom prst="rect">
            <a:avLst/>
          </a:prstGeom>
          <a:noFill/>
        </p:spPr>
        <p:txBody>
          <a:bodyPr wrap="none" rtlCol="0">
            <a:spAutoFit/>
          </a:bodyPr>
          <a:lstStyle>
            <a:defPPr>
              <a:defRPr lang="zh-CN"/>
            </a:defPPr>
            <a:lvl1pPr>
              <a:defRPr sz="2400" b="1" i="1">
                <a:solidFill>
                  <a:schemeClr val="accent3">
                    <a:lumMod val="50000"/>
                  </a:schemeClr>
                </a:solidFill>
              </a:defRPr>
            </a:lvl1pPr>
          </a:lstStyle>
          <a:p>
            <a:r>
              <a:rPr lang="en-US" altLang="zh-CN" i="0" dirty="0" smtClean="0"/>
              <a:t>Newly-designed DE </a:t>
            </a:r>
            <a:r>
              <a:rPr lang="en-US" altLang="zh-CN" i="0" dirty="0"/>
              <a:t>15 Sampling Box</a:t>
            </a:r>
            <a:endParaRPr lang="zh-CN" altLang="en-US" i="0" dirty="0"/>
          </a:p>
        </p:txBody>
      </p:sp>
      <p:sp>
        <p:nvSpPr>
          <p:cNvPr id="6" name="TextBox 5"/>
          <p:cNvSpPr txBox="1"/>
          <p:nvPr/>
        </p:nvSpPr>
        <p:spPr>
          <a:xfrm>
            <a:off x="5004048" y="2564904"/>
            <a:ext cx="3212739" cy="1323439"/>
          </a:xfrm>
          <a:prstGeom prst="rect">
            <a:avLst/>
          </a:prstGeom>
          <a:noFill/>
        </p:spPr>
        <p:txBody>
          <a:bodyPr wrap="none" rtlCol="0">
            <a:spAutoFit/>
          </a:bodyPr>
          <a:lstStyle/>
          <a:p>
            <a:r>
              <a:rPr lang="en-US" altLang="zh-CN" sz="1600" b="1" i="1" dirty="0" smtClean="0">
                <a:solidFill>
                  <a:schemeClr val="tx1">
                    <a:lumMod val="50000"/>
                    <a:lumOff val="50000"/>
                  </a:schemeClr>
                </a:solidFill>
              </a:rPr>
              <a:t>User-friendly Design:</a:t>
            </a:r>
          </a:p>
          <a:p>
            <a:pPr marL="285750" indent="-285750">
              <a:buFont typeface="Arial" pitchFamily="34" charset="0"/>
              <a:buChar char="•"/>
            </a:pPr>
            <a:r>
              <a:rPr lang="en-US" altLang="zh-CN" sz="1600" b="1" i="1" dirty="0" smtClean="0">
                <a:solidFill>
                  <a:schemeClr val="tx1">
                    <a:lumMod val="50000"/>
                    <a:lumOff val="50000"/>
                  </a:schemeClr>
                </a:solidFill>
              </a:rPr>
              <a:t>Separated lead wires</a:t>
            </a:r>
          </a:p>
          <a:p>
            <a:pPr marL="285750" indent="-285750">
              <a:buFont typeface="Arial" pitchFamily="34" charset="0"/>
              <a:buChar char="•"/>
            </a:pPr>
            <a:r>
              <a:rPr lang="en-US" altLang="zh-CN" sz="1600" b="1" i="1" dirty="0" smtClean="0">
                <a:solidFill>
                  <a:schemeClr val="tx1">
                    <a:lumMod val="50000"/>
                    <a:lumOff val="50000"/>
                  </a:schemeClr>
                </a:solidFill>
              </a:rPr>
              <a:t>Color-coded leads</a:t>
            </a:r>
          </a:p>
          <a:p>
            <a:pPr marL="285750" indent="-285750">
              <a:buFont typeface="Arial" pitchFamily="34" charset="0"/>
              <a:buChar char="•"/>
            </a:pPr>
            <a:r>
              <a:rPr lang="en-US" altLang="zh-CN" sz="1600" b="1" i="1" dirty="0" smtClean="0">
                <a:solidFill>
                  <a:schemeClr val="tx1">
                    <a:lumMod val="50000"/>
                    <a:lumOff val="50000"/>
                  </a:schemeClr>
                </a:solidFill>
              </a:rPr>
              <a:t>ECG signal quality indicator</a:t>
            </a:r>
          </a:p>
          <a:p>
            <a:pPr marL="285750" indent="-285750">
              <a:buFont typeface="Arial" pitchFamily="34" charset="0"/>
              <a:buChar char="•"/>
            </a:pPr>
            <a:r>
              <a:rPr lang="en-US" altLang="zh-CN" sz="1600" b="1" i="1" dirty="0" smtClean="0">
                <a:solidFill>
                  <a:schemeClr val="tx1">
                    <a:lumMod val="50000"/>
                    <a:lumOff val="50000"/>
                  </a:schemeClr>
                </a:solidFill>
              </a:rPr>
              <a:t>One-touch Button</a:t>
            </a:r>
            <a:endParaRPr lang="zh-CN" altLang="en-US" sz="1600" b="1" i="1" dirty="0">
              <a:solidFill>
                <a:schemeClr val="tx1">
                  <a:lumMod val="50000"/>
                  <a:lumOff val="50000"/>
                </a:schemeClr>
              </a:solidFill>
            </a:endParaRPr>
          </a:p>
        </p:txBody>
      </p:sp>
      <p:pic>
        <p:nvPicPr>
          <p:cNvPr id="2051" name="Picture 3" descr="\\192.168.1.6\市场组文件\市场组知识库\国际宣传工作临时交接文档\心电组\SE-1515\对应图片\三张细节图\SE-15 带手.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0272" y="4843731"/>
            <a:ext cx="1944241" cy="1295303"/>
          </a:xfrm>
          <a:prstGeom prst="ellipse">
            <a:avLst/>
          </a:prstGeom>
          <a:ln w="28575" cap="rnd">
            <a:solidFill>
              <a:schemeClr val="bg1">
                <a:lumMod val="6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2956" y="4789268"/>
            <a:ext cx="1574677" cy="1348526"/>
          </a:xfrm>
          <a:prstGeom prst="ellipse">
            <a:avLst/>
          </a:prstGeom>
          <a:ln w="28575">
            <a:solidFill>
              <a:schemeClr val="bg1">
                <a:lumMod val="65000"/>
              </a:schemeClr>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21" name="Group 3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64" y="1779934"/>
            <a:ext cx="1347788" cy="1219200"/>
          </a:xfrm>
          <a:prstGeom prst="rect">
            <a:avLst/>
          </a:prstGeom>
          <a:noFill/>
          <a:ln w="9525">
            <a:noFill/>
            <a:miter lim="800000"/>
            <a:headEnd/>
            <a:tailEnd/>
          </a:ln>
        </p:spPr>
      </p:pic>
      <p:sp>
        <p:nvSpPr>
          <p:cNvPr id="12" name="TextBox 11"/>
          <p:cNvSpPr txBox="1"/>
          <p:nvPr/>
        </p:nvSpPr>
        <p:spPr>
          <a:xfrm>
            <a:off x="257132" y="404664"/>
            <a:ext cx="6143668" cy="584775"/>
          </a:xfrm>
          <a:prstGeom prst="rect">
            <a:avLst/>
          </a:prstGeom>
          <a:noFill/>
          <a:effectLst/>
        </p:spPr>
        <p:txBody>
          <a:bodyPr wrap="square" rtlCol="0">
            <a:spAutoFit/>
          </a:bodyPr>
          <a:lstStyle/>
          <a:p>
            <a:pPr>
              <a:defRPr/>
            </a:pPr>
            <a:r>
              <a:rPr lang="en-US" altLang="zh-CN" sz="3200" b="1" i="0" dirty="0" smtClean="0">
                <a:solidFill>
                  <a:schemeClr val="accent3">
                    <a:lumMod val="50000"/>
                  </a:schemeClr>
                </a:solidFill>
              </a:rPr>
              <a:t>Product Details</a:t>
            </a:r>
          </a:p>
        </p:txBody>
      </p:sp>
    </p:spTree>
    <p:extLst>
      <p:ext uri="{BB962C8B-B14F-4D97-AF65-F5344CB8AC3E}">
        <p14:creationId xmlns:p14="http://schemas.microsoft.com/office/powerpoint/2010/main" val="1342740016"/>
      </p:ext>
    </p:extLst>
  </p:cSld>
  <p:clrMapOvr>
    <a:masterClrMapping/>
  </p:clrMapOvr>
  <p:transition>
    <p:randomBa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2209800"/>
            <a:ext cx="4953000" cy="830997"/>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altLang="zh-CN" sz="4800" i="0" dirty="0" smtClean="0">
                <a:solidFill>
                  <a:schemeClr val="tx1">
                    <a:lumMod val="50000"/>
                    <a:lumOff val="50000"/>
                  </a:schemeClr>
                </a:solidFill>
                <a:effectLst>
                  <a:outerShdw blurRad="38100" dist="38100" dir="2700000" algn="tl">
                    <a:srgbClr val="000000">
                      <a:alpha val="43137"/>
                    </a:srgbClr>
                  </a:outerShdw>
                </a:effectLst>
              </a:rPr>
              <a:t>Tech Specs</a:t>
            </a:r>
            <a:endParaRPr lang="zh-CN" altLang="en-US" sz="4800" i="0" dirty="0">
              <a:solidFill>
                <a:schemeClr val="tx1">
                  <a:lumMod val="50000"/>
                  <a:lumOff val="50000"/>
                </a:schemeClr>
              </a:solidFill>
              <a:effectLst>
                <a:outerShdw blurRad="38100" dist="38100" dir="2700000" algn="tl">
                  <a:srgbClr val="000000">
                    <a:alpha val="43137"/>
                  </a:srgbClr>
                </a:outerShdw>
              </a:effectLst>
            </a:endParaRPr>
          </a:p>
        </p:txBody>
      </p:sp>
      <p:pic>
        <p:nvPicPr>
          <p:cNvPr id="2050" name="Picture 2" descr="\\192.168.1.6\市场组文件\市场组知识库\宣传策划\图片&amp;素材\购买图片\图片素材\8040255397_L.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096"/>
          <a:stretch/>
        </p:blipFill>
        <p:spPr bwMode="auto">
          <a:xfrm>
            <a:off x="4394200" y="649422"/>
            <a:ext cx="4749800" cy="5734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69310"/>
      </p:ext>
    </p:extLst>
  </p:cSld>
  <p:clrMapOvr>
    <a:masterClrMapping/>
  </p:clrMapOvr>
  <p:transition>
    <p:randomBa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2263893946"/>
              </p:ext>
            </p:extLst>
          </p:nvPr>
        </p:nvGraphicFramePr>
        <p:xfrm>
          <a:off x="1524000" y="1955800"/>
          <a:ext cx="6096000" cy="1854200"/>
        </p:xfrm>
        <a:graphic>
          <a:graphicData uri="http://schemas.openxmlformats.org/drawingml/2006/table">
            <a:tbl>
              <a:tblPr firstRow="1" bandRow="1">
                <a:tableStyleId>{2D5ABB26-0587-4C30-8999-92F81FD0307C}</a:tableStyleId>
              </a:tblPr>
              <a:tblGrid>
                <a:gridCol w="2032000"/>
                <a:gridCol w="2013857"/>
                <a:gridCol w="2050143"/>
              </a:tblGrid>
              <a:tr h="370840">
                <a:tc>
                  <a:txBody>
                    <a:bodyPr/>
                    <a:lstStyle/>
                    <a:p>
                      <a:endParaRPr lang="zh-CN" altLang="en-US" dirty="0">
                        <a:solidFill>
                          <a:schemeClr val="tx1">
                            <a:lumMod val="50000"/>
                            <a:lumOff val="50000"/>
                          </a:schemeClr>
                        </a:solidFill>
                        <a:latin typeface="+mn-lt"/>
                      </a:endParaRPr>
                    </a:p>
                  </a:txBody>
                  <a:tcPr/>
                </a:tc>
                <a:tc>
                  <a:txBody>
                    <a:bodyPr/>
                    <a:lstStyle/>
                    <a:p>
                      <a:r>
                        <a:rPr lang="en-US" altLang="zh-CN" b="1" dirty="0" smtClean="0">
                          <a:solidFill>
                            <a:schemeClr val="bg1">
                              <a:lumMod val="75000"/>
                            </a:schemeClr>
                          </a:solidFill>
                          <a:latin typeface="+mn-lt"/>
                        </a:rPr>
                        <a:t>SE-1010 (DP12)</a:t>
                      </a:r>
                      <a:endParaRPr lang="zh-CN" altLang="en-US" b="1" dirty="0">
                        <a:solidFill>
                          <a:schemeClr val="bg1">
                            <a:lumMod val="75000"/>
                          </a:schemeClr>
                        </a:solidFill>
                        <a:latin typeface="+mn-lt"/>
                      </a:endParaRPr>
                    </a:p>
                  </a:txBody>
                  <a:tcPr/>
                </a:tc>
                <a:tc>
                  <a:txBody>
                    <a:bodyPr/>
                    <a:lstStyle/>
                    <a:p>
                      <a:r>
                        <a:rPr lang="en-US" altLang="zh-CN" b="1" dirty="0" smtClean="0">
                          <a:solidFill>
                            <a:schemeClr val="tx1">
                              <a:lumMod val="50000"/>
                              <a:lumOff val="50000"/>
                            </a:schemeClr>
                          </a:solidFill>
                          <a:latin typeface="+mn-lt"/>
                        </a:rPr>
                        <a:t>SE-1515 (DE15)</a:t>
                      </a:r>
                      <a:endParaRPr lang="zh-CN" altLang="en-US" b="1" dirty="0">
                        <a:solidFill>
                          <a:schemeClr val="tx1">
                            <a:lumMod val="50000"/>
                            <a:lumOff val="50000"/>
                          </a:schemeClr>
                        </a:solidFill>
                        <a:latin typeface="+mn-lt"/>
                      </a:endParaRPr>
                    </a:p>
                  </a:txBody>
                  <a:tcPr/>
                </a:tc>
              </a:tr>
              <a:tr h="370840">
                <a:tc>
                  <a:txBody>
                    <a:bodyPr/>
                    <a:lstStyle/>
                    <a:p>
                      <a:pPr algn="r"/>
                      <a:r>
                        <a:rPr lang="en-US" altLang="zh-CN" b="1" dirty="0" smtClean="0">
                          <a:solidFill>
                            <a:schemeClr val="tx1">
                              <a:lumMod val="50000"/>
                              <a:lumOff val="50000"/>
                            </a:schemeClr>
                          </a:solidFill>
                          <a:latin typeface="+mn-lt"/>
                        </a:rPr>
                        <a:t>Sampling Rate:</a:t>
                      </a:r>
                      <a:endParaRPr lang="zh-CN" altLang="en-US" b="1" dirty="0">
                        <a:solidFill>
                          <a:schemeClr val="tx1">
                            <a:lumMod val="50000"/>
                            <a:lumOff val="50000"/>
                          </a:schemeClr>
                        </a:solidFill>
                        <a:latin typeface="+mn-lt"/>
                      </a:endParaRPr>
                    </a:p>
                  </a:txBody>
                  <a:tcPr/>
                </a:tc>
                <a:tc>
                  <a:txBody>
                    <a:bodyPr/>
                    <a:lstStyle/>
                    <a:p>
                      <a:pPr algn="ctr"/>
                      <a:r>
                        <a:rPr lang="en-US" altLang="zh-CN" dirty="0" smtClean="0">
                          <a:solidFill>
                            <a:schemeClr val="bg1">
                              <a:lumMod val="75000"/>
                            </a:schemeClr>
                          </a:solidFill>
                          <a:latin typeface="+mn-lt"/>
                        </a:rPr>
                        <a:t>1,000Hz</a:t>
                      </a:r>
                      <a:endParaRPr lang="zh-CN" altLang="en-US" dirty="0">
                        <a:solidFill>
                          <a:schemeClr val="bg1">
                            <a:lumMod val="75000"/>
                          </a:schemeClr>
                        </a:solidFill>
                        <a:latin typeface="+mn-lt"/>
                      </a:endParaRPr>
                    </a:p>
                  </a:txBody>
                  <a:tcPr/>
                </a:tc>
                <a:tc>
                  <a:txBody>
                    <a:bodyPr/>
                    <a:lstStyle/>
                    <a:p>
                      <a:pPr algn="ctr"/>
                      <a:r>
                        <a:rPr lang="en-US" altLang="zh-CN" dirty="0" smtClean="0">
                          <a:solidFill>
                            <a:schemeClr val="tx1">
                              <a:lumMod val="50000"/>
                              <a:lumOff val="50000"/>
                            </a:schemeClr>
                          </a:solidFill>
                          <a:latin typeface="+mn-lt"/>
                        </a:rPr>
                        <a:t>16,000Hz</a:t>
                      </a:r>
                      <a:endParaRPr lang="zh-CN" altLang="en-US" dirty="0">
                        <a:solidFill>
                          <a:schemeClr val="tx1">
                            <a:lumMod val="50000"/>
                            <a:lumOff val="50000"/>
                          </a:schemeClr>
                        </a:solidFill>
                        <a:latin typeface="+mn-lt"/>
                      </a:endParaRPr>
                    </a:p>
                  </a:txBody>
                  <a:tcPr/>
                </a:tc>
              </a:tr>
              <a:tr h="370840">
                <a:tc>
                  <a:txBody>
                    <a:bodyPr/>
                    <a:lstStyle/>
                    <a:p>
                      <a:pPr algn="r"/>
                      <a:r>
                        <a:rPr lang="en-US" altLang="zh-CN" b="1" dirty="0" smtClean="0">
                          <a:solidFill>
                            <a:schemeClr val="tx1">
                              <a:lumMod val="50000"/>
                              <a:lumOff val="50000"/>
                            </a:schemeClr>
                          </a:solidFill>
                          <a:latin typeface="+mn-lt"/>
                        </a:rPr>
                        <a:t>CMRR:</a:t>
                      </a:r>
                      <a:endParaRPr lang="zh-CN" altLang="en-US" b="1" dirty="0">
                        <a:solidFill>
                          <a:schemeClr val="tx1">
                            <a:lumMod val="50000"/>
                            <a:lumOff val="50000"/>
                          </a:schemeClr>
                        </a:solidFill>
                        <a:latin typeface="+mn-lt"/>
                      </a:endParaRPr>
                    </a:p>
                  </a:txBody>
                  <a:tcPr/>
                </a:tc>
                <a:tc>
                  <a:txBody>
                    <a:bodyPr/>
                    <a:lstStyle/>
                    <a:p>
                      <a:pPr algn="ctr"/>
                      <a:r>
                        <a:rPr lang="en-US" altLang="zh-CN" dirty="0" smtClean="0">
                          <a:solidFill>
                            <a:schemeClr val="bg1">
                              <a:lumMod val="75000"/>
                            </a:schemeClr>
                          </a:solidFill>
                          <a:latin typeface="+mn-lt"/>
                        </a:rPr>
                        <a:t>115dB</a:t>
                      </a:r>
                      <a:endParaRPr lang="zh-CN" altLang="en-US" dirty="0">
                        <a:solidFill>
                          <a:schemeClr val="bg1">
                            <a:lumMod val="75000"/>
                          </a:schemeClr>
                        </a:solidFill>
                        <a:latin typeface="+mn-lt"/>
                      </a:endParaRPr>
                    </a:p>
                  </a:txBody>
                  <a:tcPr/>
                </a:tc>
                <a:tc>
                  <a:txBody>
                    <a:bodyPr/>
                    <a:lstStyle/>
                    <a:p>
                      <a:pPr algn="ctr"/>
                      <a:r>
                        <a:rPr lang="en-US" altLang="zh-CN" dirty="0" smtClean="0">
                          <a:solidFill>
                            <a:schemeClr val="tx1">
                              <a:lumMod val="50000"/>
                              <a:lumOff val="50000"/>
                            </a:schemeClr>
                          </a:solidFill>
                          <a:latin typeface="+mn-lt"/>
                        </a:rPr>
                        <a:t>140dB</a:t>
                      </a:r>
                      <a:endParaRPr lang="zh-CN" altLang="en-US" dirty="0">
                        <a:solidFill>
                          <a:schemeClr val="tx1">
                            <a:lumMod val="50000"/>
                            <a:lumOff val="50000"/>
                          </a:schemeClr>
                        </a:solidFill>
                        <a:latin typeface="+mn-lt"/>
                      </a:endParaRPr>
                    </a:p>
                  </a:txBody>
                  <a:tcPr/>
                </a:tc>
              </a:tr>
              <a:tr h="370840">
                <a:tc>
                  <a:txBody>
                    <a:bodyPr/>
                    <a:lstStyle/>
                    <a:p>
                      <a:pPr algn="r"/>
                      <a:r>
                        <a:rPr lang="en-US" altLang="zh-CN" b="1" dirty="0" smtClean="0">
                          <a:solidFill>
                            <a:schemeClr val="tx1">
                              <a:lumMod val="50000"/>
                              <a:lumOff val="50000"/>
                            </a:schemeClr>
                          </a:solidFill>
                          <a:latin typeface="+mn-lt"/>
                        </a:rPr>
                        <a:t>Bandwidth:</a:t>
                      </a:r>
                      <a:endParaRPr lang="zh-CN" altLang="en-US" b="1" dirty="0">
                        <a:solidFill>
                          <a:schemeClr val="tx1">
                            <a:lumMod val="50000"/>
                            <a:lumOff val="50000"/>
                          </a:schemeClr>
                        </a:solidFill>
                        <a:latin typeface="+mn-lt"/>
                      </a:endParaRPr>
                    </a:p>
                  </a:txBody>
                  <a:tcPr/>
                </a:tc>
                <a:tc>
                  <a:txBody>
                    <a:bodyPr/>
                    <a:lstStyle/>
                    <a:p>
                      <a:pPr algn="ctr"/>
                      <a:r>
                        <a:rPr lang="en-US" altLang="zh-CN" dirty="0" smtClean="0">
                          <a:solidFill>
                            <a:schemeClr val="bg1">
                              <a:lumMod val="75000"/>
                            </a:schemeClr>
                          </a:solidFill>
                          <a:latin typeface="+mn-lt"/>
                        </a:rPr>
                        <a:t>0.05</a:t>
                      </a:r>
                      <a:r>
                        <a:rPr lang="en-US" altLang="zh-CN" baseline="0" dirty="0" smtClean="0">
                          <a:solidFill>
                            <a:schemeClr val="bg1">
                              <a:lumMod val="75000"/>
                            </a:schemeClr>
                          </a:solidFill>
                          <a:latin typeface="+mn-lt"/>
                        </a:rPr>
                        <a:t> – 150Hz</a:t>
                      </a:r>
                      <a:endParaRPr lang="zh-CN" altLang="en-US" dirty="0">
                        <a:solidFill>
                          <a:schemeClr val="bg1">
                            <a:lumMod val="75000"/>
                          </a:schemeClr>
                        </a:solidFill>
                        <a:latin typeface="+mn-lt"/>
                      </a:endParaRPr>
                    </a:p>
                  </a:txBody>
                  <a:tcPr/>
                </a:tc>
                <a:tc>
                  <a:txBody>
                    <a:bodyPr/>
                    <a:lstStyle/>
                    <a:p>
                      <a:pPr algn="ctr"/>
                      <a:r>
                        <a:rPr lang="en-US" altLang="zh-CN" dirty="0" smtClean="0">
                          <a:solidFill>
                            <a:schemeClr val="tx1">
                              <a:lumMod val="50000"/>
                              <a:lumOff val="50000"/>
                            </a:schemeClr>
                          </a:solidFill>
                          <a:latin typeface="+mn-lt"/>
                        </a:rPr>
                        <a:t>0.01-300Hz</a:t>
                      </a:r>
                      <a:endParaRPr lang="zh-CN" altLang="en-US" dirty="0">
                        <a:solidFill>
                          <a:schemeClr val="tx1">
                            <a:lumMod val="50000"/>
                            <a:lumOff val="50000"/>
                          </a:schemeClr>
                        </a:solidFill>
                        <a:latin typeface="+mn-lt"/>
                      </a:endParaRPr>
                    </a:p>
                  </a:txBody>
                  <a:tcPr/>
                </a:tc>
              </a:tr>
              <a:tr h="370840">
                <a:tc>
                  <a:txBody>
                    <a:bodyPr/>
                    <a:lstStyle/>
                    <a:p>
                      <a:pPr algn="r"/>
                      <a:r>
                        <a:rPr lang="en-US" altLang="zh-CN" b="1" dirty="0" smtClean="0">
                          <a:solidFill>
                            <a:schemeClr val="tx1">
                              <a:lumMod val="50000"/>
                              <a:lumOff val="50000"/>
                            </a:schemeClr>
                          </a:solidFill>
                          <a:latin typeface="+mn-lt"/>
                        </a:rPr>
                        <a:t>Input Impedance:</a:t>
                      </a:r>
                      <a:endParaRPr lang="zh-CN" altLang="en-US" b="1" dirty="0">
                        <a:solidFill>
                          <a:schemeClr val="tx1">
                            <a:lumMod val="50000"/>
                            <a:lumOff val="50000"/>
                          </a:schemeClr>
                        </a:solidFill>
                        <a:latin typeface="+mn-lt"/>
                      </a:endParaRPr>
                    </a:p>
                  </a:txBody>
                  <a:tcPr/>
                </a:tc>
                <a:tc>
                  <a:txBody>
                    <a:bodyPr/>
                    <a:lstStyle/>
                    <a:p>
                      <a:pPr algn="ctr"/>
                      <a:r>
                        <a:rPr lang="en-US" altLang="zh-CN" sz="1800" b="0" i="0" u="none" strike="noStrike" kern="1200" baseline="0" dirty="0" smtClean="0">
                          <a:solidFill>
                            <a:schemeClr val="bg1">
                              <a:lumMod val="75000"/>
                            </a:schemeClr>
                          </a:solidFill>
                          <a:latin typeface="+mn-lt"/>
                          <a:ea typeface="+mn-ea"/>
                          <a:cs typeface="+mn-cs"/>
                        </a:rPr>
                        <a:t>≥50 M</a:t>
                      </a:r>
                      <a:r>
                        <a:rPr lang="el-GR" altLang="zh-CN" sz="1800" b="0" i="0" u="none" strike="noStrike" kern="1200" baseline="0" dirty="0" smtClean="0">
                          <a:solidFill>
                            <a:schemeClr val="bg1">
                              <a:lumMod val="75000"/>
                            </a:schemeClr>
                          </a:solidFill>
                          <a:latin typeface="+mn-lt"/>
                          <a:ea typeface="+mn-ea"/>
                          <a:cs typeface="+mn-cs"/>
                        </a:rPr>
                        <a:t>Ω</a:t>
                      </a:r>
                      <a:endParaRPr lang="zh-CN" altLang="en-US" dirty="0">
                        <a:solidFill>
                          <a:schemeClr val="bg1">
                            <a:lumMod val="75000"/>
                          </a:schemeClr>
                        </a:solidFill>
                        <a:latin typeface="+mn-lt"/>
                      </a:endParaRPr>
                    </a:p>
                  </a:txBody>
                  <a:tcPr/>
                </a:tc>
                <a:tc>
                  <a:txBody>
                    <a:bodyPr/>
                    <a:lstStyle/>
                    <a:p>
                      <a:pPr algn="ctr"/>
                      <a:r>
                        <a:rPr lang="en-US" altLang="zh-CN" sz="1800" b="0" i="0" u="none" strike="noStrike" kern="1200" baseline="0" dirty="0" smtClean="0">
                          <a:solidFill>
                            <a:schemeClr val="tx1">
                              <a:lumMod val="50000"/>
                              <a:lumOff val="50000"/>
                            </a:schemeClr>
                          </a:solidFill>
                          <a:latin typeface="+mn-lt"/>
                          <a:ea typeface="+mn-ea"/>
                          <a:cs typeface="+mn-cs"/>
                        </a:rPr>
                        <a:t>≥</a:t>
                      </a:r>
                      <a:r>
                        <a:rPr lang="en-US" altLang="zh-CN" dirty="0" smtClean="0">
                          <a:solidFill>
                            <a:schemeClr val="tx1">
                              <a:lumMod val="50000"/>
                              <a:lumOff val="50000"/>
                            </a:schemeClr>
                          </a:solidFill>
                          <a:latin typeface="+mn-lt"/>
                        </a:rPr>
                        <a:t>100MΩ</a:t>
                      </a:r>
                      <a:endParaRPr lang="zh-CN" altLang="en-US" dirty="0">
                        <a:solidFill>
                          <a:schemeClr val="tx1">
                            <a:lumMod val="50000"/>
                            <a:lumOff val="50000"/>
                          </a:schemeClr>
                        </a:solidFill>
                        <a:latin typeface="+mn-lt"/>
                      </a:endParaRPr>
                    </a:p>
                  </a:txBody>
                  <a:tcPr/>
                </a:tc>
              </a:tr>
            </a:tbl>
          </a:graphicData>
        </a:graphic>
      </p:graphicFrame>
      <p:sp>
        <p:nvSpPr>
          <p:cNvPr id="3" name="任意多边形 2"/>
          <p:cNvSpPr/>
          <p:nvPr/>
        </p:nvSpPr>
        <p:spPr>
          <a:xfrm>
            <a:off x="-14514" y="404664"/>
            <a:ext cx="9158514" cy="792088"/>
          </a:xfrm>
          <a:custGeom>
            <a:avLst/>
            <a:gdLst>
              <a:gd name="connsiteX0" fmla="*/ 0 w 9158514"/>
              <a:gd name="connsiteY0" fmla="*/ 783771 h 1132114"/>
              <a:gd name="connsiteX1" fmla="*/ 6429828 w 9158514"/>
              <a:gd name="connsiteY1" fmla="*/ 769257 h 1132114"/>
              <a:gd name="connsiteX2" fmla="*/ 6473371 w 9158514"/>
              <a:gd name="connsiteY2" fmla="*/ 769257 h 1132114"/>
              <a:gd name="connsiteX3" fmla="*/ 6560457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783771 h 1132114"/>
              <a:gd name="connsiteX1" fmla="*/ 6429828 w 9158514"/>
              <a:gd name="connsiteY1" fmla="*/ 769257 h 1132114"/>
              <a:gd name="connsiteX2" fmla="*/ 6473371 w 9158514"/>
              <a:gd name="connsiteY2" fmla="*/ 769257 h 1132114"/>
              <a:gd name="connsiteX3" fmla="*/ 6539025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093525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58514" h="1455874">
                <a:moveTo>
                  <a:pt x="0" y="1093525"/>
                </a:moveTo>
                <a:lnTo>
                  <a:pt x="6429828" y="1093017"/>
                </a:lnTo>
                <a:lnTo>
                  <a:pt x="6473371" y="1093017"/>
                </a:lnTo>
                <a:lnTo>
                  <a:pt x="6539025" y="1005931"/>
                </a:lnTo>
                <a:lnTo>
                  <a:pt x="6618514" y="1078502"/>
                </a:lnTo>
                <a:lnTo>
                  <a:pt x="6749143" y="1093017"/>
                </a:lnTo>
                <a:lnTo>
                  <a:pt x="6792685" y="1209131"/>
                </a:lnTo>
                <a:lnTo>
                  <a:pt x="6966857" y="0"/>
                </a:lnTo>
                <a:lnTo>
                  <a:pt x="7126514" y="1455874"/>
                </a:lnTo>
                <a:lnTo>
                  <a:pt x="7184571" y="1093017"/>
                </a:lnTo>
                <a:lnTo>
                  <a:pt x="7329714" y="1093017"/>
                </a:lnTo>
                <a:lnTo>
                  <a:pt x="7329714" y="1093017"/>
                </a:lnTo>
                <a:lnTo>
                  <a:pt x="7445828" y="1005931"/>
                </a:lnTo>
                <a:lnTo>
                  <a:pt x="7532914" y="1093017"/>
                </a:lnTo>
                <a:lnTo>
                  <a:pt x="9144000" y="1078502"/>
                </a:lnTo>
                <a:lnTo>
                  <a:pt x="9158514" y="1078502"/>
                </a:lnTo>
              </a:path>
            </a:pathLst>
          </a:custGeom>
          <a:noFill/>
          <a:ln>
            <a:gradFill flip="none" rotWithShape="1">
              <a:gsLst>
                <a:gs pos="0">
                  <a:srgbClr val="DDEBCF"/>
                </a:gs>
                <a:gs pos="50000">
                  <a:srgbClr val="9CB86E"/>
                </a:gs>
                <a:gs pos="100000">
                  <a:srgbClr val="156B13"/>
                </a:gs>
              </a:gsLst>
              <a:lin ang="18900000" scaled="1"/>
              <a:tileRect/>
            </a:gradFill>
          </a:ln>
          <a:effectLst>
            <a:glow rad="101600">
              <a:srgbClr val="00FF00">
                <a:alpha val="40000"/>
              </a:srgbClr>
            </a:glow>
            <a:outerShdw blurRad="76200" dir="18900000" sy="23000" kx="-1200000" algn="bl" rotWithShape="0">
              <a:prstClr val="black">
                <a:alpha val="20000"/>
              </a:prstClr>
            </a:outerShdw>
            <a:reflection blurRad="482600" stA="45000" endPos="24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extBox 1"/>
          <p:cNvSpPr txBox="1"/>
          <p:nvPr/>
        </p:nvSpPr>
        <p:spPr>
          <a:xfrm>
            <a:off x="284660" y="1227853"/>
            <a:ext cx="3427157" cy="461665"/>
          </a:xfrm>
          <a:prstGeom prst="rect">
            <a:avLst/>
          </a:prstGeom>
          <a:noFill/>
        </p:spPr>
        <p:txBody>
          <a:bodyPr wrap="none" rtlCol="0">
            <a:spAutoFit/>
          </a:bodyPr>
          <a:lstStyle>
            <a:defPPr>
              <a:defRPr lang="zh-CN"/>
            </a:defPPr>
            <a:lvl1pPr>
              <a:defRPr sz="2400" b="1" i="1">
                <a:solidFill>
                  <a:schemeClr val="accent3">
                    <a:lumMod val="50000"/>
                  </a:schemeClr>
                </a:solidFill>
              </a:defRPr>
            </a:lvl1pPr>
          </a:lstStyle>
          <a:p>
            <a:r>
              <a:rPr lang="en-US" altLang="zh-CN" i="0" dirty="0" smtClean="0"/>
              <a:t>Enhanced Tech Specs</a:t>
            </a:r>
            <a:endParaRPr lang="zh-CN" altLang="en-US" i="0" dirty="0"/>
          </a:p>
        </p:txBody>
      </p:sp>
      <p:sp>
        <p:nvSpPr>
          <p:cNvPr id="9" name="TextBox 8"/>
          <p:cNvSpPr txBox="1"/>
          <p:nvPr/>
        </p:nvSpPr>
        <p:spPr>
          <a:xfrm>
            <a:off x="257132" y="404664"/>
            <a:ext cx="6143668" cy="584775"/>
          </a:xfrm>
          <a:prstGeom prst="rect">
            <a:avLst/>
          </a:prstGeom>
          <a:noFill/>
          <a:effectLst/>
        </p:spPr>
        <p:txBody>
          <a:bodyPr wrap="square" rtlCol="0">
            <a:spAutoFit/>
          </a:bodyPr>
          <a:lstStyle/>
          <a:p>
            <a:pPr>
              <a:defRPr/>
            </a:pPr>
            <a:r>
              <a:rPr lang="en-US" altLang="zh-CN" sz="3200" b="1" i="0" dirty="0" smtClean="0">
                <a:solidFill>
                  <a:schemeClr val="accent3">
                    <a:lumMod val="50000"/>
                  </a:schemeClr>
                </a:solidFill>
              </a:rPr>
              <a:t>Product Details</a:t>
            </a:r>
          </a:p>
        </p:txBody>
      </p:sp>
      <p:grpSp>
        <p:nvGrpSpPr>
          <p:cNvPr id="8" name="组合 7"/>
          <p:cNvGrpSpPr/>
          <p:nvPr/>
        </p:nvGrpSpPr>
        <p:grpSpPr>
          <a:xfrm>
            <a:off x="5730498" y="2895600"/>
            <a:ext cx="3413502" cy="3825264"/>
            <a:chOff x="5730498" y="2895600"/>
            <a:chExt cx="3413502" cy="3825264"/>
          </a:xfrm>
        </p:grpSpPr>
        <p:pic>
          <p:nvPicPr>
            <p:cNvPr id="25" name="Picture 2" descr="\\192.168.1.6\市场组文件\市场组知识库\国际宣传工作临时交接文档\心电组\SE-1515\对应图片\三张细节图\SE-15 cemian 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0498" y="5029200"/>
              <a:ext cx="2409984" cy="1691664"/>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192.168.1.6\市场组文件\市场组知识库\国际宣传工作临时交接文档\心电组\SE-1515\素材\对应图片\SE-1515电脑 Lef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5237"/>
            <a:stretch/>
          </p:blipFill>
          <p:spPr bwMode="auto">
            <a:xfrm>
              <a:off x="6400800" y="2895600"/>
              <a:ext cx="2743200" cy="3541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14515" y="2891658"/>
            <a:ext cx="2529115" cy="3577555"/>
            <a:chOff x="-14515" y="2891658"/>
            <a:chExt cx="2529115" cy="3577555"/>
          </a:xfrm>
        </p:grpSpPr>
        <p:pic>
          <p:nvPicPr>
            <p:cNvPr id="2062" name="Picture 14" descr="\\192.168.1.6\市场组文件\市场组知识库\宣传策划\图片&amp;素材\产品图片\心电\PC ECG\2013\Wired\SE-1010 Wired-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306" y="5332563"/>
              <a:ext cx="2286294" cy="113665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192.168.1.6\市场组文件\市场组知识库\宣传策划\图片&amp;素材\产品图片\心电\PC ECG\2013\电脑\PC ECG (Resting).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14515" y="2891658"/>
              <a:ext cx="2481528" cy="35091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381784" y="2397168"/>
            <a:ext cx="333216" cy="1323798"/>
            <a:chOff x="5423118" y="2391906"/>
            <a:chExt cx="333216" cy="1323798"/>
          </a:xfrm>
        </p:grpSpPr>
        <p:sp>
          <p:nvSpPr>
            <p:cNvPr id="11" name="右箭头 10"/>
            <p:cNvSpPr/>
            <p:nvPr/>
          </p:nvSpPr>
          <p:spPr bwMode="auto">
            <a:xfrm>
              <a:off x="5425698" y="2391906"/>
              <a:ext cx="320298" cy="228600"/>
            </a:xfrm>
            <a:prstGeom prst="rightArrow">
              <a:avLst/>
            </a:prstGeom>
            <a:gradFill flip="none" rotWithShape="1">
              <a:gsLst>
                <a:gs pos="0">
                  <a:srgbClr val="FF0000"/>
                </a:gs>
                <a:gs pos="50000">
                  <a:srgbClr val="FF6600"/>
                </a:gs>
                <a:gs pos="100000">
                  <a:schemeClr val="bg1"/>
                </a:gs>
              </a:gsLst>
              <a:path path="circle">
                <a:fillToRect l="100000" t="100000"/>
              </a:path>
              <a:tileRect r="-100000" b="-100000"/>
            </a:gradFill>
            <a:ln w="3810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200" b="0" i="1" u="none" strike="noStrike" cap="none" normalizeH="0" baseline="0" smtClean="0">
                <a:ln>
                  <a:noFill/>
                </a:ln>
                <a:solidFill>
                  <a:schemeClr val="tx1"/>
                </a:solidFill>
                <a:effectLst/>
                <a:latin typeface="Arial" charset="0"/>
                <a:ea typeface="宋体" pitchFamily="2" charset="-122"/>
              </a:endParaRPr>
            </a:p>
          </p:txBody>
        </p:sp>
        <p:sp>
          <p:nvSpPr>
            <p:cNvPr id="29" name="右箭头 28"/>
            <p:cNvSpPr/>
            <p:nvPr/>
          </p:nvSpPr>
          <p:spPr bwMode="auto">
            <a:xfrm>
              <a:off x="5423118" y="2730282"/>
              <a:ext cx="320298" cy="228600"/>
            </a:xfrm>
            <a:prstGeom prst="rightArrow">
              <a:avLst/>
            </a:prstGeom>
            <a:gradFill flip="none" rotWithShape="1">
              <a:gsLst>
                <a:gs pos="0">
                  <a:srgbClr val="FF0000"/>
                </a:gs>
                <a:gs pos="50000">
                  <a:srgbClr val="FF6600"/>
                </a:gs>
                <a:gs pos="100000">
                  <a:schemeClr val="bg1"/>
                </a:gs>
              </a:gsLst>
              <a:path path="circle">
                <a:fillToRect l="100000" t="100000"/>
              </a:path>
              <a:tileRect r="-100000" b="-100000"/>
            </a:gradFill>
            <a:ln w="3810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200" b="0" i="1" u="none" strike="noStrike" cap="none" normalizeH="0" baseline="0" smtClean="0">
                <a:ln>
                  <a:noFill/>
                </a:ln>
                <a:solidFill>
                  <a:schemeClr val="tx1"/>
                </a:solidFill>
                <a:effectLst/>
                <a:latin typeface="Arial" charset="0"/>
                <a:ea typeface="宋体" pitchFamily="2" charset="-122"/>
              </a:endParaRPr>
            </a:p>
          </p:txBody>
        </p:sp>
        <p:sp>
          <p:nvSpPr>
            <p:cNvPr id="30" name="右箭头 29"/>
            <p:cNvSpPr/>
            <p:nvPr/>
          </p:nvSpPr>
          <p:spPr bwMode="auto">
            <a:xfrm>
              <a:off x="5436036" y="3487104"/>
              <a:ext cx="320298" cy="228600"/>
            </a:xfrm>
            <a:prstGeom prst="rightArrow">
              <a:avLst/>
            </a:prstGeom>
            <a:gradFill flip="none" rotWithShape="1">
              <a:gsLst>
                <a:gs pos="0">
                  <a:srgbClr val="FF0000"/>
                </a:gs>
                <a:gs pos="50000">
                  <a:srgbClr val="FF6600"/>
                </a:gs>
                <a:gs pos="100000">
                  <a:schemeClr val="bg1"/>
                </a:gs>
              </a:gsLst>
              <a:path path="circle">
                <a:fillToRect l="100000" t="100000"/>
              </a:path>
              <a:tileRect r="-100000" b="-100000"/>
            </a:gradFill>
            <a:ln w="3810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200" b="0" i="1" u="none" strike="noStrike" cap="none" normalizeH="0" baseline="0" smtClean="0">
                <a:ln>
                  <a:noFill/>
                </a:ln>
                <a:solidFill>
                  <a:schemeClr val="tx1"/>
                </a:solidFill>
                <a:effectLst/>
                <a:latin typeface="Arial" charset="0"/>
                <a:ea typeface="宋体" pitchFamily="2" charset="-122"/>
              </a:endParaRPr>
            </a:p>
          </p:txBody>
        </p:sp>
        <p:sp>
          <p:nvSpPr>
            <p:cNvPr id="31" name="右箭头 30"/>
            <p:cNvSpPr/>
            <p:nvPr/>
          </p:nvSpPr>
          <p:spPr bwMode="auto">
            <a:xfrm>
              <a:off x="5433456" y="3124200"/>
              <a:ext cx="320298" cy="228600"/>
            </a:xfrm>
            <a:prstGeom prst="rightArrow">
              <a:avLst/>
            </a:prstGeom>
            <a:gradFill flip="none" rotWithShape="1">
              <a:gsLst>
                <a:gs pos="0">
                  <a:srgbClr val="FF0000"/>
                </a:gs>
                <a:gs pos="50000">
                  <a:srgbClr val="FF6600"/>
                </a:gs>
                <a:gs pos="100000">
                  <a:schemeClr val="bg1"/>
                </a:gs>
              </a:gsLst>
              <a:path path="circle">
                <a:fillToRect l="100000" t="100000"/>
              </a:path>
              <a:tileRect r="-100000" b="-100000"/>
            </a:gradFill>
            <a:ln w="3810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200" b="0" i="1" u="none" strike="noStrike" cap="none" normalizeH="0" baseline="0" smtClean="0">
                <a:ln>
                  <a:noFill/>
                </a:ln>
                <a:solidFill>
                  <a:schemeClr val="tx1"/>
                </a:solidFill>
                <a:effectLst/>
                <a:latin typeface="Arial" charset="0"/>
                <a:ea typeface="宋体" pitchFamily="2" charset="-122"/>
              </a:endParaRPr>
            </a:p>
          </p:txBody>
        </p:sp>
      </p:grpSp>
    </p:spTree>
    <p:extLst>
      <p:ext uri="{BB962C8B-B14F-4D97-AF65-F5344CB8AC3E}">
        <p14:creationId xmlns:p14="http://schemas.microsoft.com/office/powerpoint/2010/main" val="3096270498"/>
      </p:ext>
    </p:extLst>
  </p:cSld>
  <p:clrMapOvr>
    <a:masterClrMapping/>
  </p:clrMapOvr>
  <p:transition>
    <p:randomBa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4514" y="404664"/>
            <a:ext cx="9158514" cy="792088"/>
          </a:xfrm>
          <a:custGeom>
            <a:avLst/>
            <a:gdLst>
              <a:gd name="connsiteX0" fmla="*/ 0 w 9158514"/>
              <a:gd name="connsiteY0" fmla="*/ 783771 h 1132114"/>
              <a:gd name="connsiteX1" fmla="*/ 6429828 w 9158514"/>
              <a:gd name="connsiteY1" fmla="*/ 769257 h 1132114"/>
              <a:gd name="connsiteX2" fmla="*/ 6473371 w 9158514"/>
              <a:gd name="connsiteY2" fmla="*/ 769257 h 1132114"/>
              <a:gd name="connsiteX3" fmla="*/ 6560457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783771 h 1132114"/>
              <a:gd name="connsiteX1" fmla="*/ 6429828 w 9158514"/>
              <a:gd name="connsiteY1" fmla="*/ 769257 h 1132114"/>
              <a:gd name="connsiteX2" fmla="*/ 6473371 w 9158514"/>
              <a:gd name="connsiteY2" fmla="*/ 769257 h 1132114"/>
              <a:gd name="connsiteX3" fmla="*/ 6539025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093525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58514" h="1455874">
                <a:moveTo>
                  <a:pt x="0" y="1093525"/>
                </a:moveTo>
                <a:lnTo>
                  <a:pt x="6429828" y="1093017"/>
                </a:lnTo>
                <a:lnTo>
                  <a:pt x="6473371" y="1093017"/>
                </a:lnTo>
                <a:lnTo>
                  <a:pt x="6539025" y="1005931"/>
                </a:lnTo>
                <a:lnTo>
                  <a:pt x="6618514" y="1078502"/>
                </a:lnTo>
                <a:lnTo>
                  <a:pt x="6749143" y="1093017"/>
                </a:lnTo>
                <a:lnTo>
                  <a:pt x="6792685" y="1209131"/>
                </a:lnTo>
                <a:lnTo>
                  <a:pt x="6966857" y="0"/>
                </a:lnTo>
                <a:lnTo>
                  <a:pt x="7126514" y="1455874"/>
                </a:lnTo>
                <a:lnTo>
                  <a:pt x="7184571" y="1093017"/>
                </a:lnTo>
                <a:lnTo>
                  <a:pt x="7329714" y="1093017"/>
                </a:lnTo>
                <a:lnTo>
                  <a:pt x="7329714" y="1093017"/>
                </a:lnTo>
                <a:lnTo>
                  <a:pt x="7445828" y="1005931"/>
                </a:lnTo>
                <a:lnTo>
                  <a:pt x="7532914" y="1093017"/>
                </a:lnTo>
                <a:lnTo>
                  <a:pt x="9144000" y="1078502"/>
                </a:lnTo>
                <a:lnTo>
                  <a:pt x="9158514" y="1078502"/>
                </a:lnTo>
              </a:path>
            </a:pathLst>
          </a:custGeom>
          <a:noFill/>
          <a:ln>
            <a:gradFill flip="none" rotWithShape="1">
              <a:gsLst>
                <a:gs pos="0">
                  <a:srgbClr val="DDEBCF"/>
                </a:gs>
                <a:gs pos="50000">
                  <a:srgbClr val="9CB86E"/>
                </a:gs>
                <a:gs pos="100000">
                  <a:srgbClr val="156B13"/>
                </a:gs>
              </a:gsLst>
              <a:lin ang="18900000" scaled="1"/>
              <a:tileRect/>
            </a:gradFill>
          </a:ln>
          <a:effectLst>
            <a:glow rad="101600">
              <a:srgbClr val="00FF00">
                <a:alpha val="40000"/>
              </a:srgbClr>
            </a:glow>
            <a:outerShdw blurRad="76200" dir="18900000" sy="23000" kx="-1200000" algn="bl" rotWithShape="0">
              <a:prstClr val="black">
                <a:alpha val="20000"/>
              </a:prstClr>
            </a:outerShdw>
            <a:reflection blurRad="482600" stA="45000" endPos="24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extBox 1"/>
          <p:cNvSpPr txBox="1"/>
          <p:nvPr/>
        </p:nvSpPr>
        <p:spPr>
          <a:xfrm>
            <a:off x="284660" y="1227853"/>
            <a:ext cx="3427157" cy="461665"/>
          </a:xfrm>
          <a:prstGeom prst="rect">
            <a:avLst/>
          </a:prstGeom>
          <a:noFill/>
        </p:spPr>
        <p:txBody>
          <a:bodyPr wrap="none" rtlCol="0">
            <a:spAutoFit/>
          </a:bodyPr>
          <a:lstStyle>
            <a:defPPr>
              <a:defRPr lang="zh-CN"/>
            </a:defPPr>
            <a:lvl1pPr>
              <a:defRPr sz="2400" b="1" i="1">
                <a:solidFill>
                  <a:schemeClr val="accent3">
                    <a:lumMod val="50000"/>
                  </a:schemeClr>
                </a:solidFill>
              </a:defRPr>
            </a:lvl1pPr>
          </a:lstStyle>
          <a:p>
            <a:r>
              <a:rPr lang="en-US" altLang="zh-CN" i="0" dirty="0" smtClean="0"/>
              <a:t>Enhanced Tech Specs</a:t>
            </a:r>
            <a:endParaRPr lang="zh-CN" altLang="en-US" i="0" dirty="0"/>
          </a:p>
        </p:txBody>
      </p:sp>
      <p:sp>
        <p:nvSpPr>
          <p:cNvPr id="9" name="TextBox 8"/>
          <p:cNvSpPr txBox="1"/>
          <p:nvPr/>
        </p:nvSpPr>
        <p:spPr>
          <a:xfrm>
            <a:off x="257132" y="404664"/>
            <a:ext cx="6143668" cy="584775"/>
          </a:xfrm>
          <a:prstGeom prst="rect">
            <a:avLst/>
          </a:prstGeom>
          <a:noFill/>
          <a:effectLst/>
        </p:spPr>
        <p:txBody>
          <a:bodyPr wrap="square" rtlCol="0">
            <a:spAutoFit/>
          </a:bodyPr>
          <a:lstStyle/>
          <a:p>
            <a:pPr>
              <a:defRPr/>
            </a:pPr>
            <a:r>
              <a:rPr lang="en-US" altLang="zh-CN" sz="3200" b="1" i="0" dirty="0" smtClean="0">
                <a:solidFill>
                  <a:schemeClr val="accent3">
                    <a:lumMod val="50000"/>
                  </a:schemeClr>
                </a:solidFill>
              </a:rPr>
              <a:t>Product Details</a:t>
            </a:r>
          </a:p>
        </p:txBody>
      </p:sp>
      <p:graphicFrame>
        <p:nvGraphicFramePr>
          <p:cNvPr id="4" name="表格 3"/>
          <p:cNvGraphicFramePr>
            <a:graphicFrameLocks noGrp="1"/>
          </p:cNvGraphicFramePr>
          <p:nvPr>
            <p:extLst>
              <p:ext uri="{D42A27DB-BD31-4B8C-83A1-F6EECF244321}">
                <p14:modId xmlns:p14="http://schemas.microsoft.com/office/powerpoint/2010/main" val="4176594548"/>
              </p:ext>
            </p:extLst>
          </p:nvPr>
        </p:nvGraphicFramePr>
        <p:xfrm>
          <a:off x="457200" y="1828801"/>
          <a:ext cx="8153400" cy="4114798"/>
        </p:xfrm>
        <a:graphic>
          <a:graphicData uri="http://schemas.openxmlformats.org/drawingml/2006/table">
            <a:tbl>
              <a:tblPr>
                <a:tableStyleId>{5C22544A-7EE6-4342-B048-85BDC9FD1C3A}</a:tableStyleId>
              </a:tblPr>
              <a:tblGrid>
                <a:gridCol w="1492039"/>
                <a:gridCol w="1043107"/>
                <a:gridCol w="1336894"/>
                <a:gridCol w="1360001"/>
                <a:gridCol w="1534952"/>
                <a:gridCol w="1386407"/>
              </a:tblGrid>
              <a:tr h="316523">
                <a:tc>
                  <a:txBody>
                    <a:bodyPr/>
                    <a:lstStyle/>
                    <a:p>
                      <a:pPr algn="l" fontAlgn="b"/>
                      <a:r>
                        <a:rPr lang="zh-CN" altLang="en-US" sz="1100" u="none" strike="noStrike" dirty="0">
                          <a:effectLst/>
                        </a:rPr>
                        <a:t>　</a:t>
                      </a:r>
                      <a:endParaRPr lang="zh-CN" altLang="en-US" sz="1100" b="0" i="0" u="none" strike="noStrike" dirty="0">
                        <a:solidFill>
                          <a:srgbClr val="000000"/>
                        </a:solidFill>
                        <a:effectLst/>
                        <a:latin typeface="Arial"/>
                      </a:endParaRPr>
                    </a:p>
                  </a:txBody>
                  <a:tcPr marL="0" marR="0" marT="0" marB="0" anchor="b"/>
                </a:tc>
                <a:tc>
                  <a:txBody>
                    <a:bodyPr/>
                    <a:lstStyle/>
                    <a:p>
                      <a:pPr algn="l" fontAlgn="b"/>
                      <a:r>
                        <a:rPr lang="en-US" sz="1100" u="none" strike="noStrike">
                          <a:effectLst/>
                        </a:rPr>
                        <a:t>EDAN</a:t>
                      </a:r>
                      <a:endParaRPr lang="en-US" sz="1100" b="0" i="0" u="none" strike="noStrike">
                        <a:solidFill>
                          <a:srgbClr val="000000"/>
                        </a:solidFill>
                        <a:effectLst/>
                        <a:latin typeface="Arial"/>
                      </a:endParaRPr>
                    </a:p>
                  </a:txBody>
                  <a:tcPr marL="0" marR="0" marT="0" marB="0" anchor="b"/>
                </a:tc>
                <a:tc>
                  <a:txBody>
                    <a:bodyPr/>
                    <a:lstStyle/>
                    <a:p>
                      <a:pPr algn="l" fontAlgn="b"/>
                      <a:r>
                        <a:rPr lang="en-US" sz="1100" u="none" strike="noStrike">
                          <a:effectLst/>
                        </a:rPr>
                        <a:t>Philips</a:t>
                      </a:r>
                      <a:endParaRPr lang="en-US" sz="1100" b="0" i="0" u="none" strike="noStrike">
                        <a:solidFill>
                          <a:srgbClr val="000000"/>
                        </a:solidFill>
                        <a:effectLst/>
                        <a:latin typeface="Arial"/>
                      </a:endParaRPr>
                    </a:p>
                  </a:txBody>
                  <a:tcPr marL="0" marR="0" marT="0" marB="0" anchor="b"/>
                </a:tc>
                <a:tc>
                  <a:txBody>
                    <a:bodyPr/>
                    <a:lstStyle/>
                    <a:p>
                      <a:pPr algn="l" fontAlgn="b"/>
                      <a:r>
                        <a:rPr lang="en-US" sz="1100" u="none" strike="noStrike">
                          <a:effectLst/>
                        </a:rPr>
                        <a:t>GE</a:t>
                      </a:r>
                      <a:endParaRPr lang="en-US" sz="1100" b="0" i="0" u="none" strike="noStrike">
                        <a:solidFill>
                          <a:srgbClr val="000000"/>
                        </a:solidFill>
                        <a:effectLst/>
                        <a:latin typeface="Arial"/>
                      </a:endParaRPr>
                    </a:p>
                  </a:txBody>
                  <a:tcPr marL="0" marR="0" marT="0" marB="0" anchor="b"/>
                </a:tc>
                <a:tc>
                  <a:txBody>
                    <a:bodyPr/>
                    <a:lstStyle/>
                    <a:p>
                      <a:pPr algn="l" fontAlgn="b"/>
                      <a:r>
                        <a:rPr lang="en-US" sz="1100" u="none" strike="noStrike">
                          <a:effectLst/>
                        </a:rPr>
                        <a:t>Mortara</a:t>
                      </a:r>
                      <a:endParaRPr lang="en-US" sz="1100" b="0" i="0" u="none" strike="noStrike">
                        <a:solidFill>
                          <a:srgbClr val="000000"/>
                        </a:solidFill>
                        <a:effectLst/>
                        <a:latin typeface="Arial"/>
                      </a:endParaRPr>
                    </a:p>
                  </a:txBody>
                  <a:tcPr marL="0" marR="0" marT="0" marB="0" anchor="b"/>
                </a:tc>
                <a:tc>
                  <a:txBody>
                    <a:bodyPr/>
                    <a:lstStyle/>
                    <a:p>
                      <a:pPr algn="l" fontAlgn="b"/>
                      <a:r>
                        <a:rPr lang="en-US" sz="1100" u="none" strike="noStrike">
                          <a:effectLst/>
                        </a:rPr>
                        <a:t>Custo Med</a:t>
                      </a:r>
                      <a:endParaRPr lang="en-US" sz="1100" b="0" i="0" u="none" strike="noStrike">
                        <a:solidFill>
                          <a:srgbClr val="000000"/>
                        </a:solidFill>
                        <a:effectLst/>
                        <a:latin typeface="Arial"/>
                      </a:endParaRPr>
                    </a:p>
                  </a:txBody>
                  <a:tcPr marL="0" marR="0" marT="0" marB="0" anchor="b"/>
                </a:tc>
              </a:tr>
              <a:tr h="316523">
                <a:tc>
                  <a:txBody>
                    <a:bodyPr/>
                    <a:lstStyle/>
                    <a:p>
                      <a:pPr algn="l" fontAlgn="b"/>
                      <a:r>
                        <a:rPr lang="zh-CN" altLang="en-US" sz="1100" u="none" strike="noStrike">
                          <a:effectLst/>
                        </a:rPr>
                        <a:t>　</a:t>
                      </a:r>
                      <a:endParaRPr lang="zh-CN" altLang="en-US" sz="1100" b="0" i="0" u="none" strike="noStrike">
                        <a:solidFill>
                          <a:srgbClr val="000000"/>
                        </a:solidFill>
                        <a:effectLst/>
                        <a:latin typeface="Arial"/>
                      </a:endParaRPr>
                    </a:p>
                  </a:txBody>
                  <a:tcPr marL="0" marR="0" marT="0" marB="0" anchor="b"/>
                </a:tc>
                <a:tc>
                  <a:txBody>
                    <a:bodyPr/>
                    <a:lstStyle/>
                    <a:p>
                      <a:pPr algn="l" fontAlgn="b"/>
                      <a:r>
                        <a:rPr lang="en-US" sz="1100" u="none" strike="noStrike">
                          <a:effectLst/>
                        </a:rPr>
                        <a:t>SE-1515</a:t>
                      </a:r>
                      <a:endParaRPr lang="en-US" sz="1100" b="0" i="0" u="none" strike="noStrike">
                        <a:solidFill>
                          <a:srgbClr val="000000"/>
                        </a:solidFill>
                        <a:effectLst/>
                        <a:latin typeface="Arial"/>
                      </a:endParaRPr>
                    </a:p>
                  </a:txBody>
                  <a:tcPr marL="0" marR="0" marT="0" marB="0" anchor="b"/>
                </a:tc>
                <a:tc>
                  <a:txBody>
                    <a:bodyPr/>
                    <a:lstStyle/>
                    <a:p>
                      <a:pPr algn="l" fontAlgn="b"/>
                      <a:r>
                        <a:rPr lang="en-US" sz="1100" u="none" strike="noStrike">
                          <a:effectLst/>
                        </a:rPr>
                        <a:t>TC70</a:t>
                      </a:r>
                      <a:endParaRPr lang="en-US" sz="1100" b="0" i="0" u="none" strike="noStrike">
                        <a:solidFill>
                          <a:srgbClr val="000000"/>
                        </a:solidFill>
                        <a:effectLst/>
                        <a:latin typeface="Arial"/>
                      </a:endParaRPr>
                    </a:p>
                  </a:txBody>
                  <a:tcPr marL="0" marR="0" marT="0" marB="0" anchor="b"/>
                </a:tc>
                <a:tc>
                  <a:txBody>
                    <a:bodyPr/>
                    <a:lstStyle/>
                    <a:p>
                      <a:pPr algn="l" fontAlgn="b"/>
                      <a:r>
                        <a:rPr lang="en-US" sz="1100" u="none" strike="noStrike">
                          <a:effectLst/>
                        </a:rPr>
                        <a:t>Cardiosoft</a:t>
                      </a:r>
                      <a:endParaRPr lang="en-US" sz="1100" b="0" i="0" u="none" strike="noStrike">
                        <a:solidFill>
                          <a:srgbClr val="000000"/>
                        </a:solidFill>
                        <a:effectLst/>
                        <a:latin typeface="Arial"/>
                      </a:endParaRPr>
                    </a:p>
                  </a:txBody>
                  <a:tcPr marL="0" marR="0" marT="0" marB="0" anchor="b"/>
                </a:tc>
                <a:tc>
                  <a:txBody>
                    <a:bodyPr/>
                    <a:lstStyle/>
                    <a:p>
                      <a:pPr algn="l" fontAlgn="b"/>
                      <a:r>
                        <a:rPr lang="en-US" sz="1100" u="none" strike="noStrike">
                          <a:effectLst/>
                        </a:rPr>
                        <a:t>WAM</a:t>
                      </a:r>
                      <a:endParaRPr lang="en-US" sz="1100" b="0" i="0" u="none" strike="noStrike">
                        <a:solidFill>
                          <a:srgbClr val="000000"/>
                        </a:solidFill>
                        <a:effectLst/>
                        <a:latin typeface="Arial"/>
                      </a:endParaRPr>
                    </a:p>
                  </a:txBody>
                  <a:tcPr marL="0" marR="0" marT="0" marB="0" anchor="b"/>
                </a:tc>
                <a:tc>
                  <a:txBody>
                    <a:bodyPr/>
                    <a:lstStyle/>
                    <a:p>
                      <a:pPr algn="l" fontAlgn="b"/>
                      <a:r>
                        <a:rPr lang="en-US" sz="1100" u="none" strike="noStrike">
                          <a:effectLst/>
                        </a:rPr>
                        <a:t>TFL-0011</a:t>
                      </a:r>
                      <a:endParaRPr lang="en-US" sz="1100" b="0" i="0" u="none" strike="noStrike">
                        <a:solidFill>
                          <a:srgbClr val="000000"/>
                        </a:solidFill>
                        <a:effectLst/>
                        <a:latin typeface="Arial"/>
                      </a:endParaRPr>
                    </a:p>
                  </a:txBody>
                  <a:tcPr marL="0" marR="0" marT="0" marB="0" anchor="b"/>
                </a:tc>
              </a:tr>
              <a:tr h="1582614">
                <a:tc>
                  <a:txBody>
                    <a:bodyPr/>
                    <a:lstStyle/>
                    <a:p>
                      <a:pPr algn="l" fontAlgn="b"/>
                      <a:r>
                        <a:rPr lang="en-US" sz="1100" u="none" strike="noStrike">
                          <a:effectLst/>
                        </a:rPr>
                        <a:t>Image</a:t>
                      </a:r>
                      <a:endParaRPr lang="en-US" sz="1100" b="0" i="0" u="none" strike="noStrike">
                        <a:solidFill>
                          <a:srgbClr val="000000"/>
                        </a:solidFill>
                        <a:effectLst/>
                        <a:latin typeface="Arial"/>
                      </a:endParaRPr>
                    </a:p>
                  </a:txBody>
                  <a:tcPr marL="0" marR="0" marT="0" marB="0" anchor="b"/>
                </a:tc>
                <a:tc>
                  <a:txBody>
                    <a:bodyPr/>
                    <a:lstStyle/>
                    <a:p>
                      <a:pPr algn="l" fontAlgn="b"/>
                      <a:endParaRPr lang="zh-CN" altLang="en-US" sz="1100" b="0" i="0" u="none" strike="noStrike">
                        <a:solidFill>
                          <a:srgbClr val="000000"/>
                        </a:solidFill>
                        <a:effectLst/>
                        <a:latin typeface="Arial"/>
                      </a:endParaRPr>
                    </a:p>
                  </a:txBody>
                  <a:tcPr marL="0" marR="0" marT="0" marB="0" anchor="b"/>
                </a:tc>
                <a:tc>
                  <a:txBody>
                    <a:bodyPr/>
                    <a:lstStyle/>
                    <a:p>
                      <a:pPr algn="l" fontAlgn="b"/>
                      <a:endParaRPr lang="zh-CN" altLang="en-US" sz="1100" b="0" i="0" u="none" strike="noStrike">
                        <a:solidFill>
                          <a:srgbClr val="000000"/>
                        </a:solidFill>
                        <a:effectLst/>
                        <a:latin typeface="Arial"/>
                      </a:endParaRPr>
                    </a:p>
                  </a:txBody>
                  <a:tcPr marL="0" marR="0" marT="0" marB="0" anchor="b"/>
                </a:tc>
                <a:tc>
                  <a:txBody>
                    <a:bodyPr/>
                    <a:lstStyle/>
                    <a:p>
                      <a:pPr algn="l" fontAlgn="b"/>
                      <a:endParaRPr lang="zh-CN" altLang="en-US" sz="1100" b="0" i="0" u="none" strike="noStrike">
                        <a:solidFill>
                          <a:srgbClr val="000000"/>
                        </a:solidFill>
                        <a:effectLst/>
                        <a:latin typeface="Arial"/>
                      </a:endParaRPr>
                    </a:p>
                  </a:txBody>
                  <a:tcPr marL="0" marR="0" marT="0" marB="0" anchor="b"/>
                </a:tc>
                <a:tc>
                  <a:txBody>
                    <a:bodyPr/>
                    <a:lstStyle/>
                    <a:p>
                      <a:pPr algn="l" fontAlgn="b"/>
                      <a:endParaRPr lang="zh-CN" altLang="en-US" sz="1100" b="0" i="0" u="none" strike="noStrike">
                        <a:solidFill>
                          <a:srgbClr val="000000"/>
                        </a:solidFill>
                        <a:effectLst/>
                        <a:latin typeface="Arial"/>
                      </a:endParaRPr>
                    </a:p>
                  </a:txBody>
                  <a:tcPr marL="0" marR="0" marT="0" marB="0" anchor="b"/>
                </a:tc>
                <a:tc>
                  <a:txBody>
                    <a:bodyPr/>
                    <a:lstStyle/>
                    <a:p>
                      <a:pPr algn="l" fontAlgn="b"/>
                      <a:endParaRPr lang="zh-CN" altLang="en-US" sz="1100" b="0" i="0" u="none" strike="noStrike" dirty="0">
                        <a:solidFill>
                          <a:srgbClr val="000000"/>
                        </a:solidFill>
                        <a:effectLst/>
                        <a:latin typeface="Arial"/>
                      </a:endParaRPr>
                    </a:p>
                  </a:txBody>
                  <a:tcPr marL="0" marR="0" marT="0" marB="0" anchor="b"/>
                </a:tc>
              </a:tr>
              <a:tr h="633046">
                <a:tc>
                  <a:txBody>
                    <a:bodyPr/>
                    <a:lstStyle/>
                    <a:p>
                      <a:pPr algn="l" fontAlgn="b"/>
                      <a:r>
                        <a:rPr lang="en-US" sz="1100" u="none" strike="noStrike">
                          <a:effectLst/>
                        </a:rPr>
                        <a:t>Sampling Rate</a:t>
                      </a:r>
                      <a:endParaRPr lang="en-US" sz="1100" b="0" i="0" u="none" strike="noStrike">
                        <a:solidFill>
                          <a:srgbClr val="000000"/>
                        </a:solidFill>
                        <a:effectLst/>
                        <a:latin typeface="Arial"/>
                      </a:endParaRPr>
                    </a:p>
                  </a:txBody>
                  <a:tcPr marL="0" marR="0" marT="0" marB="0" anchor="b"/>
                </a:tc>
                <a:tc>
                  <a:txBody>
                    <a:bodyPr/>
                    <a:lstStyle/>
                    <a:p>
                      <a:pPr algn="l" fontAlgn="b"/>
                      <a:r>
                        <a:rPr lang="en-US" sz="1100" u="none" strike="noStrike">
                          <a:effectLst/>
                        </a:rPr>
                        <a:t>16,000HZ</a:t>
                      </a:r>
                      <a:endParaRPr lang="en-US" sz="1100" b="0" i="0" u="none" strike="noStrike">
                        <a:solidFill>
                          <a:srgbClr val="000000"/>
                        </a:solidFill>
                        <a:effectLst/>
                        <a:latin typeface="Arial"/>
                      </a:endParaRPr>
                    </a:p>
                  </a:txBody>
                  <a:tcPr marL="0" marR="0" marT="0" marB="0" anchor="b"/>
                </a:tc>
                <a:tc>
                  <a:txBody>
                    <a:bodyPr/>
                    <a:lstStyle/>
                    <a:p>
                      <a:pPr algn="l" fontAlgn="b"/>
                      <a:r>
                        <a:rPr lang="en-US" sz="1100" u="none" strike="noStrike">
                          <a:effectLst/>
                        </a:rPr>
                        <a:t>8000Hz</a:t>
                      </a:r>
                      <a:endParaRPr lang="en-US" sz="1100" b="0" i="0" u="none" strike="noStrike">
                        <a:solidFill>
                          <a:srgbClr val="000000"/>
                        </a:solidFill>
                        <a:effectLst/>
                        <a:latin typeface="Arial"/>
                      </a:endParaRPr>
                    </a:p>
                  </a:txBody>
                  <a:tcPr marL="0" marR="0" marT="0" marB="0" anchor="b"/>
                </a:tc>
                <a:tc>
                  <a:txBody>
                    <a:bodyPr/>
                    <a:lstStyle/>
                    <a:p>
                      <a:pPr algn="l" fontAlgn="b"/>
                      <a:r>
                        <a:rPr lang="en-US" sz="1100" u="none" strike="noStrike">
                          <a:effectLst/>
                        </a:rPr>
                        <a:t>4000Hz</a:t>
                      </a:r>
                      <a:endParaRPr lang="en-US" sz="1100" b="0" i="0" u="none" strike="noStrike">
                        <a:solidFill>
                          <a:srgbClr val="000000"/>
                        </a:solidFill>
                        <a:effectLst/>
                        <a:latin typeface="Arial"/>
                      </a:endParaRPr>
                    </a:p>
                  </a:txBody>
                  <a:tcPr marL="0" marR="0" marT="0" marB="0" anchor="b"/>
                </a:tc>
                <a:tc>
                  <a:txBody>
                    <a:bodyPr/>
                    <a:lstStyle/>
                    <a:p>
                      <a:pPr algn="l" fontAlgn="b"/>
                      <a:r>
                        <a:rPr lang="en-US" sz="1100" u="none" strike="noStrike">
                          <a:effectLst/>
                        </a:rPr>
                        <a:t>10,000Hz, upgraded to 40,000Hz</a:t>
                      </a:r>
                      <a:endParaRPr lang="en-US" sz="1100" b="0" i="0" u="none" strike="noStrike">
                        <a:solidFill>
                          <a:srgbClr val="000000"/>
                        </a:solidFill>
                        <a:effectLst/>
                        <a:latin typeface="Arial"/>
                      </a:endParaRPr>
                    </a:p>
                  </a:txBody>
                  <a:tcPr marL="0" marR="0" marT="0" marB="0" anchor="b"/>
                </a:tc>
                <a:tc>
                  <a:txBody>
                    <a:bodyPr/>
                    <a:lstStyle/>
                    <a:p>
                      <a:pPr algn="l" fontAlgn="b"/>
                      <a:r>
                        <a:rPr lang="en-US" sz="1100" u="none" strike="noStrike">
                          <a:effectLst/>
                        </a:rPr>
                        <a:t>1000Hz</a:t>
                      </a:r>
                      <a:endParaRPr lang="en-US" sz="1100" b="0" i="0" u="none" strike="noStrike">
                        <a:solidFill>
                          <a:srgbClr val="000000"/>
                        </a:solidFill>
                        <a:effectLst/>
                        <a:latin typeface="Arial"/>
                      </a:endParaRPr>
                    </a:p>
                  </a:txBody>
                  <a:tcPr marL="0" marR="0" marT="0" marB="0" anchor="b"/>
                </a:tc>
              </a:tr>
              <a:tr h="316523">
                <a:tc>
                  <a:txBody>
                    <a:bodyPr/>
                    <a:lstStyle/>
                    <a:p>
                      <a:pPr algn="l" fontAlgn="b"/>
                      <a:r>
                        <a:rPr lang="en-US" sz="1100" u="none" strike="noStrike">
                          <a:effectLst/>
                        </a:rPr>
                        <a:t>CMRR</a:t>
                      </a:r>
                      <a:endParaRPr lang="en-US" sz="1100" b="0" i="0" u="none" strike="noStrike">
                        <a:solidFill>
                          <a:srgbClr val="000000"/>
                        </a:solidFill>
                        <a:effectLst/>
                        <a:latin typeface="Arial"/>
                      </a:endParaRPr>
                    </a:p>
                  </a:txBody>
                  <a:tcPr marL="0" marR="0" marT="0" marB="0" anchor="b"/>
                </a:tc>
                <a:tc>
                  <a:txBody>
                    <a:bodyPr/>
                    <a:lstStyle/>
                    <a:p>
                      <a:pPr algn="l" fontAlgn="b"/>
                      <a:r>
                        <a:rPr lang="en-US" sz="1100" u="none" strike="noStrike">
                          <a:effectLst/>
                        </a:rPr>
                        <a:t>≥140dB</a:t>
                      </a:r>
                      <a:endParaRPr lang="en-US" sz="1100" b="0" i="0" u="none" strike="noStrike">
                        <a:solidFill>
                          <a:srgbClr val="000000"/>
                        </a:solidFill>
                        <a:effectLst/>
                        <a:latin typeface="Arial"/>
                      </a:endParaRPr>
                    </a:p>
                  </a:txBody>
                  <a:tcPr marL="0" marR="0" marT="0" marB="0" anchor="b"/>
                </a:tc>
                <a:tc>
                  <a:txBody>
                    <a:bodyPr/>
                    <a:lstStyle/>
                    <a:p>
                      <a:pPr algn="l" fontAlgn="b"/>
                      <a:r>
                        <a:rPr lang="en-US" sz="1100" u="none" strike="noStrike">
                          <a:effectLst/>
                        </a:rPr>
                        <a:t>N/A</a:t>
                      </a:r>
                      <a:endParaRPr lang="en-US" sz="1100" b="0" i="0" u="none" strike="noStrike">
                        <a:solidFill>
                          <a:srgbClr val="000000"/>
                        </a:solidFill>
                        <a:effectLst/>
                        <a:latin typeface="Arial"/>
                      </a:endParaRPr>
                    </a:p>
                  </a:txBody>
                  <a:tcPr marL="0" marR="0" marT="0" marB="0" anchor="b"/>
                </a:tc>
                <a:tc>
                  <a:txBody>
                    <a:bodyPr/>
                    <a:lstStyle/>
                    <a:p>
                      <a:pPr algn="l" fontAlgn="b"/>
                      <a:r>
                        <a:rPr lang="en-US" sz="1100" u="none" strike="noStrike" dirty="0">
                          <a:effectLst/>
                        </a:rPr>
                        <a:t>&gt;140 dB</a:t>
                      </a:r>
                      <a:endParaRPr lang="en-US" sz="1100" b="0" i="0" u="none" strike="noStrike" dirty="0">
                        <a:solidFill>
                          <a:srgbClr val="000000"/>
                        </a:solidFill>
                        <a:effectLst/>
                        <a:latin typeface="Arial"/>
                      </a:endParaRPr>
                    </a:p>
                  </a:txBody>
                  <a:tcPr marL="0" marR="0" marT="0" marB="0" anchor="b"/>
                </a:tc>
                <a:tc>
                  <a:txBody>
                    <a:bodyPr/>
                    <a:lstStyle/>
                    <a:p>
                      <a:pPr algn="l" fontAlgn="b"/>
                      <a:r>
                        <a:rPr lang="en-US" sz="1100" u="none" strike="noStrike">
                          <a:effectLst/>
                        </a:rPr>
                        <a:t>&gt;100 dB</a:t>
                      </a:r>
                      <a:endParaRPr lang="en-US" sz="1100" b="0" i="0" u="none" strike="noStrike">
                        <a:solidFill>
                          <a:srgbClr val="000000"/>
                        </a:solidFill>
                        <a:effectLst/>
                        <a:latin typeface="Arial"/>
                      </a:endParaRPr>
                    </a:p>
                  </a:txBody>
                  <a:tcPr marL="0" marR="0" marT="0" marB="0" anchor="b"/>
                </a:tc>
                <a:tc>
                  <a:txBody>
                    <a:bodyPr/>
                    <a:lstStyle/>
                    <a:p>
                      <a:pPr algn="l" fontAlgn="b"/>
                      <a:r>
                        <a:rPr lang="en-US" sz="1100" u="none" strike="noStrike">
                          <a:effectLst/>
                        </a:rPr>
                        <a:t>N/A</a:t>
                      </a:r>
                      <a:endParaRPr lang="en-US" sz="1100" b="0" i="0" u="none" strike="noStrike">
                        <a:solidFill>
                          <a:srgbClr val="000000"/>
                        </a:solidFill>
                        <a:effectLst/>
                        <a:latin typeface="Arial"/>
                      </a:endParaRPr>
                    </a:p>
                  </a:txBody>
                  <a:tcPr marL="0" marR="0" marT="0" marB="0" anchor="b"/>
                </a:tc>
              </a:tr>
              <a:tr h="316523">
                <a:tc>
                  <a:txBody>
                    <a:bodyPr/>
                    <a:lstStyle/>
                    <a:p>
                      <a:pPr algn="l" fontAlgn="b"/>
                      <a:r>
                        <a:rPr lang="en-US" sz="1100" u="none" strike="noStrike">
                          <a:effectLst/>
                        </a:rPr>
                        <a:t>Frenquency response</a:t>
                      </a:r>
                      <a:endParaRPr lang="en-US" sz="1100" b="0" i="0" u="none" strike="noStrike">
                        <a:solidFill>
                          <a:srgbClr val="000000"/>
                        </a:solidFill>
                        <a:effectLst/>
                        <a:latin typeface="Arial"/>
                      </a:endParaRPr>
                    </a:p>
                  </a:txBody>
                  <a:tcPr marL="0" marR="0" marT="0" marB="0" anchor="b"/>
                </a:tc>
                <a:tc>
                  <a:txBody>
                    <a:bodyPr/>
                    <a:lstStyle/>
                    <a:p>
                      <a:pPr algn="l" fontAlgn="b"/>
                      <a:r>
                        <a:rPr lang="en-US" sz="1100" u="none" strike="noStrike">
                          <a:effectLst/>
                        </a:rPr>
                        <a:t>0.01-300Hz</a:t>
                      </a:r>
                      <a:endParaRPr lang="en-US" sz="1100" b="0" i="0" u="none" strike="noStrike">
                        <a:solidFill>
                          <a:srgbClr val="000000"/>
                        </a:solidFill>
                        <a:effectLst/>
                        <a:latin typeface="Arial"/>
                      </a:endParaRPr>
                    </a:p>
                  </a:txBody>
                  <a:tcPr marL="0" marR="0" marT="0" marB="0" anchor="b"/>
                </a:tc>
                <a:tc>
                  <a:txBody>
                    <a:bodyPr/>
                    <a:lstStyle/>
                    <a:p>
                      <a:pPr algn="l" fontAlgn="b"/>
                      <a:r>
                        <a:rPr lang="en-US" sz="1100" u="none" strike="noStrike">
                          <a:effectLst/>
                        </a:rPr>
                        <a:t>0.05Hz ~ 150Hz</a:t>
                      </a:r>
                      <a:endParaRPr lang="en-US" sz="1100" b="0" i="0" u="none" strike="noStrike">
                        <a:solidFill>
                          <a:srgbClr val="000000"/>
                        </a:solidFill>
                        <a:effectLst/>
                        <a:latin typeface="Arial"/>
                      </a:endParaRPr>
                    </a:p>
                  </a:txBody>
                  <a:tcPr marL="0" marR="0" marT="0" marB="0" anchor="b"/>
                </a:tc>
                <a:tc>
                  <a:txBody>
                    <a:bodyPr/>
                    <a:lstStyle/>
                    <a:p>
                      <a:pPr algn="l" fontAlgn="b"/>
                      <a:r>
                        <a:rPr lang="en-US" sz="1100" u="none" strike="noStrike">
                          <a:effectLst/>
                        </a:rPr>
                        <a:t>0.01 to 150 Hz</a:t>
                      </a:r>
                      <a:endParaRPr lang="en-US" sz="1100" b="0" i="0" u="none" strike="noStrike">
                        <a:solidFill>
                          <a:srgbClr val="000000"/>
                        </a:solidFill>
                        <a:effectLst/>
                        <a:latin typeface="Arial"/>
                      </a:endParaRPr>
                    </a:p>
                  </a:txBody>
                  <a:tcPr marL="0" marR="0" marT="0" marB="0" anchor="b"/>
                </a:tc>
                <a:tc>
                  <a:txBody>
                    <a:bodyPr/>
                    <a:lstStyle/>
                    <a:p>
                      <a:pPr algn="l" fontAlgn="b"/>
                      <a:r>
                        <a:rPr lang="en-US" sz="1100" u="none" strike="noStrike">
                          <a:effectLst/>
                        </a:rPr>
                        <a:t>0.05-250Hz</a:t>
                      </a:r>
                      <a:endParaRPr lang="en-US" sz="1100" b="0" i="0" u="none" strike="noStrike">
                        <a:solidFill>
                          <a:srgbClr val="000000"/>
                        </a:solidFill>
                        <a:effectLst/>
                        <a:latin typeface="Arial"/>
                      </a:endParaRPr>
                    </a:p>
                  </a:txBody>
                  <a:tcPr marL="0" marR="0" marT="0" marB="0" anchor="b"/>
                </a:tc>
                <a:tc>
                  <a:txBody>
                    <a:bodyPr/>
                    <a:lstStyle/>
                    <a:p>
                      <a:pPr algn="l" fontAlgn="b"/>
                      <a:r>
                        <a:rPr lang="en-US" sz="1100" u="none" strike="noStrike">
                          <a:effectLst/>
                        </a:rPr>
                        <a:t>0.05-500Hz</a:t>
                      </a:r>
                      <a:endParaRPr lang="en-US" sz="1100" b="0" i="0" u="none" strike="noStrike">
                        <a:solidFill>
                          <a:srgbClr val="000000"/>
                        </a:solidFill>
                        <a:effectLst/>
                        <a:latin typeface="Arial"/>
                      </a:endParaRPr>
                    </a:p>
                  </a:txBody>
                  <a:tcPr marL="0" marR="0" marT="0" marB="0" anchor="b"/>
                </a:tc>
              </a:tr>
              <a:tr h="316523">
                <a:tc>
                  <a:txBody>
                    <a:bodyPr/>
                    <a:lstStyle/>
                    <a:p>
                      <a:pPr algn="l" fontAlgn="b"/>
                      <a:r>
                        <a:rPr lang="en-US" sz="1100" u="none" strike="noStrike">
                          <a:effectLst/>
                        </a:rPr>
                        <a:t>AD Convertor</a:t>
                      </a:r>
                      <a:endParaRPr lang="en-US" sz="1100" b="0" i="0" u="none" strike="noStrike">
                        <a:solidFill>
                          <a:srgbClr val="000000"/>
                        </a:solidFill>
                        <a:effectLst/>
                        <a:latin typeface="Arial"/>
                      </a:endParaRPr>
                    </a:p>
                  </a:txBody>
                  <a:tcPr marL="0" marR="0" marT="0" marB="0" anchor="b"/>
                </a:tc>
                <a:tc>
                  <a:txBody>
                    <a:bodyPr/>
                    <a:lstStyle/>
                    <a:p>
                      <a:pPr algn="l" fontAlgn="b"/>
                      <a:r>
                        <a:rPr lang="en-US" sz="1100" u="none" strike="noStrike">
                          <a:effectLst/>
                        </a:rPr>
                        <a:t>24 bit</a:t>
                      </a:r>
                      <a:endParaRPr lang="en-US" sz="1100" b="0" i="0" u="none" strike="noStrike">
                        <a:solidFill>
                          <a:srgbClr val="000000"/>
                        </a:solidFill>
                        <a:effectLst/>
                        <a:latin typeface="Arial"/>
                      </a:endParaRPr>
                    </a:p>
                  </a:txBody>
                  <a:tcPr marL="0" marR="0" marT="0" marB="0" anchor="b"/>
                </a:tc>
                <a:tc>
                  <a:txBody>
                    <a:bodyPr/>
                    <a:lstStyle/>
                    <a:p>
                      <a:pPr algn="l" fontAlgn="b"/>
                      <a:r>
                        <a:rPr lang="en-US" sz="1100" u="none" strike="noStrike">
                          <a:effectLst/>
                        </a:rPr>
                        <a:t>12 bit</a:t>
                      </a:r>
                      <a:endParaRPr lang="en-US" sz="1100" b="0" i="0" u="none" strike="noStrike">
                        <a:solidFill>
                          <a:srgbClr val="000000"/>
                        </a:solidFill>
                        <a:effectLst/>
                        <a:latin typeface="Arial"/>
                      </a:endParaRPr>
                    </a:p>
                  </a:txBody>
                  <a:tcPr marL="0" marR="0" marT="0" marB="0" anchor="b"/>
                </a:tc>
                <a:tc>
                  <a:txBody>
                    <a:bodyPr/>
                    <a:lstStyle/>
                    <a:p>
                      <a:pPr algn="l" fontAlgn="b"/>
                      <a:r>
                        <a:rPr lang="en-US" sz="1100" u="none" strike="noStrike">
                          <a:effectLst/>
                        </a:rPr>
                        <a:t>N/A</a:t>
                      </a:r>
                      <a:endParaRPr lang="en-US" sz="1100" b="0" i="0" u="none" strike="noStrike">
                        <a:solidFill>
                          <a:srgbClr val="000000"/>
                        </a:solidFill>
                        <a:effectLst/>
                        <a:latin typeface="Arial"/>
                      </a:endParaRPr>
                    </a:p>
                  </a:txBody>
                  <a:tcPr marL="0" marR="0" marT="0" marB="0" anchor="b"/>
                </a:tc>
                <a:tc>
                  <a:txBody>
                    <a:bodyPr/>
                    <a:lstStyle/>
                    <a:p>
                      <a:pPr algn="l" fontAlgn="b"/>
                      <a:r>
                        <a:rPr lang="en-US" sz="1100" u="none" strike="noStrike">
                          <a:effectLst/>
                        </a:rPr>
                        <a:t>20 bit</a:t>
                      </a:r>
                      <a:endParaRPr lang="en-US" sz="1100" b="0" i="0" u="none" strike="noStrike">
                        <a:solidFill>
                          <a:srgbClr val="000000"/>
                        </a:solidFill>
                        <a:effectLst/>
                        <a:latin typeface="Arial"/>
                      </a:endParaRPr>
                    </a:p>
                  </a:txBody>
                  <a:tcPr marL="0" marR="0" marT="0" marB="0" anchor="b"/>
                </a:tc>
                <a:tc>
                  <a:txBody>
                    <a:bodyPr/>
                    <a:lstStyle/>
                    <a:p>
                      <a:pPr algn="l" fontAlgn="b"/>
                      <a:r>
                        <a:rPr lang="en-US" sz="1100" u="none" strike="noStrike">
                          <a:effectLst/>
                        </a:rPr>
                        <a:t>24 bit</a:t>
                      </a:r>
                      <a:endParaRPr lang="en-US" sz="1100" b="0" i="0" u="none" strike="noStrike">
                        <a:solidFill>
                          <a:srgbClr val="000000"/>
                        </a:solidFill>
                        <a:effectLst/>
                        <a:latin typeface="Arial"/>
                      </a:endParaRPr>
                    </a:p>
                  </a:txBody>
                  <a:tcPr marL="0" marR="0" marT="0" marB="0" anchor="b"/>
                </a:tc>
              </a:tr>
              <a:tr h="316523">
                <a:tc>
                  <a:txBody>
                    <a:bodyPr/>
                    <a:lstStyle/>
                    <a:p>
                      <a:pPr algn="l" fontAlgn="b"/>
                      <a:r>
                        <a:rPr lang="en-US" sz="1100" u="none" strike="noStrike">
                          <a:effectLst/>
                        </a:rPr>
                        <a:t>Input Impedance</a:t>
                      </a:r>
                      <a:endParaRPr lang="en-US" sz="1100" b="0" i="0" u="none" strike="noStrike">
                        <a:solidFill>
                          <a:srgbClr val="000000"/>
                        </a:solidFill>
                        <a:effectLst/>
                        <a:latin typeface="Arial"/>
                      </a:endParaRPr>
                    </a:p>
                  </a:txBody>
                  <a:tcPr marL="0" marR="0" marT="0" marB="0" anchor="b"/>
                </a:tc>
                <a:tc>
                  <a:txBody>
                    <a:bodyPr/>
                    <a:lstStyle/>
                    <a:p>
                      <a:pPr algn="l" fontAlgn="b"/>
                      <a:r>
                        <a:rPr lang="en-US" sz="1100" u="none" strike="noStrike">
                          <a:effectLst/>
                        </a:rPr>
                        <a:t>≥100M</a:t>
                      </a:r>
                      <a:r>
                        <a:rPr lang="el-GR" sz="1100" u="none" strike="noStrike">
                          <a:effectLst/>
                        </a:rPr>
                        <a:t>Ω</a:t>
                      </a:r>
                      <a:endParaRPr lang="el-GR" sz="1100" b="0" i="0" u="none" strike="noStrike">
                        <a:solidFill>
                          <a:srgbClr val="000000"/>
                        </a:solidFill>
                        <a:effectLst/>
                        <a:latin typeface="Arial"/>
                      </a:endParaRPr>
                    </a:p>
                  </a:txBody>
                  <a:tcPr marL="0" marR="0" marT="0" marB="0" anchor="b"/>
                </a:tc>
                <a:tc>
                  <a:txBody>
                    <a:bodyPr/>
                    <a:lstStyle/>
                    <a:p>
                      <a:pPr algn="l" fontAlgn="b"/>
                      <a:r>
                        <a:rPr lang="en-US" sz="1100" u="none" strike="noStrike">
                          <a:effectLst/>
                        </a:rPr>
                        <a:t>≥100M</a:t>
                      </a:r>
                      <a:r>
                        <a:rPr lang="el-GR" sz="1100" u="none" strike="noStrike">
                          <a:effectLst/>
                        </a:rPr>
                        <a:t>Ω</a:t>
                      </a:r>
                      <a:endParaRPr lang="el-GR" sz="1100" b="0" i="0" u="none" strike="noStrike">
                        <a:solidFill>
                          <a:srgbClr val="000000"/>
                        </a:solidFill>
                        <a:effectLst/>
                        <a:latin typeface="Arial"/>
                      </a:endParaRPr>
                    </a:p>
                  </a:txBody>
                  <a:tcPr marL="0" marR="0" marT="0" marB="0" anchor="b"/>
                </a:tc>
                <a:tc>
                  <a:txBody>
                    <a:bodyPr/>
                    <a:lstStyle/>
                    <a:p>
                      <a:pPr algn="l" fontAlgn="b"/>
                      <a:r>
                        <a:rPr lang="en-US" sz="1100" u="none" strike="noStrike">
                          <a:effectLst/>
                        </a:rPr>
                        <a:t>&gt;10M</a:t>
                      </a:r>
                      <a:r>
                        <a:rPr lang="el-GR" sz="1100" u="none" strike="noStrike">
                          <a:effectLst/>
                        </a:rPr>
                        <a:t>Ω</a:t>
                      </a:r>
                      <a:endParaRPr lang="el-GR" sz="1100" b="0" i="0" u="none" strike="noStrike">
                        <a:solidFill>
                          <a:srgbClr val="000000"/>
                        </a:solidFill>
                        <a:effectLst/>
                        <a:latin typeface="Arial"/>
                      </a:endParaRPr>
                    </a:p>
                  </a:txBody>
                  <a:tcPr marL="0" marR="0" marT="0" marB="0" anchor="b"/>
                </a:tc>
                <a:tc>
                  <a:txBody>
                    <a:bodyPr/>
                    <a:lstStyle/>
                    <a:p>
                      <a:pPr algn="l" fontAlgn="b"/>
                      <a:r>
                        <a:rPr lang="zh-CN" altLang="en-US" sz="1100" u="none" strike="noStrike">
                          <a:effectLst/>
                        </a:rPr>
                        <a:t>　</a:t>
                      </a:r>
                      <a:endParaRPr lang="zh-CN" altLang="en-US" sz="1100" b="0" i="0" u="none" strike="noStrike">
                        <a:solidFill>
                          <a:srgbClr val="000000"/>
                        </a:solidFill>
                        <a:effectLst/>
                        <a:latin typeface="Arial"/>
                      </a:endParaRPr>
                    </a:p>
                  </a:txBody>
                  <a:tcPr marL="0" marR="0" marT="0" marB="0" anchor="b"/>
                </a:tc>
                <a:tc>
                  <a:txBody>
                    <a:bodyPr/>
                    <a:lstStyle/>
                    <a:p>
                      <a:pPr algn="l" fontAlgn="b"/>
                      <a:r>
                        <a:rPr lang="en-US" sz="1100" u="none" strike="noStrike" dirty="0">
                          <a:effectLst/>
                        </a:rPr>
                        <a:t>&gt;50M</a:t>
                      </a:r>
                      <a:r>
                        <a:rPr lang="el-GR" sz="1100" u="none" strike="noStrike" dirty="0">
                          <a:effectLst/>
                        </a:rPr>
                        <a:t>Ω</a:t>
                      </a:r>
                      <a:endParaRPr lang="el-GR" sz="1100" b="0" i="0" u="none" strike="noStrike" dirty="0">
                        <a:solidFill>
                          <a:srgbClr val="000000"/>
                        </a:solidFill>
                        <a:effectLst/>
                        <a:latin typeface="Arial"/>
                      </a:endParaRPr>
                    </a:p>
                  </a:txBody>
                  <a:tcPr marL="0" marR="0" marT="0" marB="0" anchor="b"/>
                </a:tc>
              </a:tr>
            </a:tbl>
          </a:graphicData>
        </a:graphic>
      </p:graphicFrame>
      <p:pic>
        <p:nvPicPr>
          <p:cNvPr id="18"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8175" y="3159125"/>
            <a:ext cx="10715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l="7579" t="5396" r="5135"/>
          <a:stretch>
            <a:fillRect/>
          </a:stretch>
        </p:blipFill>
        <p:spPr bwMode="auto">
          <a:xfrm>
            <a:off x="4492625" y="3097213"/>
            <a:ext cx="10477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9475" y="3059113"/>
            <a:ext cx="733425"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0"/>
          <p:cNvPicPr>
            <a:picLocks noChangeAspect="1"/>
          </p:cNvPicPr>
          <p:nvPr/>
        </p:nvPicPr>
        <p:blipFill>
          <a:blip r:embed="rId5"/>
          <a:stretch>
            <a:fillRect/>
          </a:stretch>
        </p:blipFill>
        <p:spPr>
          <a:xfrm>
            <a:off x="7378700" y="3078163"/>
            <a:ext cx="857250" cy="819150"/>
          </a:xfrm>
          <a:prstGeom prst="rect">
            <a:avLst/>
          </a:prstGeom>
        </p:spPr>
      </p:pic>
      <p:pic>
        <p:nvPicPr>
          <p:cNvPr id="22" name="图片 21"/>
          <p:cNvPicPr>
            <a:picLocks noChangeAspect="1"/>
          </p:cNvPicPr>
          <p:nvPr/>
        </p:nvPicPr>
        <p:blipFill>
          <a:blip r:embed="rId6"/>
          <a:stretch>
            <a:fillRect/>
          </a:stretch>
        </p:blipFill>
        <p:spPr>
          <a:xfrm>
            <a:off x="2187575" y="3087688"/>
            <a:ext cx="676275" cy="823912"/>
          </a:xfrm>
          <a:prstGeom prst="rect">
            <a:avLst/>
          </a:prstGeom>
        </p:spPr>
      </p:pic>
    </p:spTree>
    <p:extLst>
      <p:ext uri="{BB962C8B-B14F-4D97-AF65-F5344CB8AC3E}">
        <p14:creationId xmlns:p14="http://schemas.microsoft.com/office/powerpoint/2010/main" val="171089147"/>
      </p:ext>
    </p:extLst>
  </p:cSld>
  <p:clrMapOvr>
    <a:masterClrMapping/>
  </p:clrMapOvr>
  <p:transition>
    <p:randomBa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4514" y="404664"/>
            <a:ext cx="9158514" cy="792088"/>
          </a:xfrm>
          <a:custGeom>
            <a:avLst/>
            <a:gdLst>
              <a:gd name="connsiteX0" fmla="*/ 0 w 9158514"/>
              <a:gd name="connsiteY0" fmla="*/ 783771 h 1132114"/>
              <a:gd name="connsiteX1" fmla="*/ 6429828 w 9158514"/>
              <a:gd name="connsiteY1" fmla="*/ 769257 h 1132114"/>
              <a:gd name="connsiteX2" fmla="*/ 6473371 w 9158514"/>
              <a:gd name="connsiteY2" fmla="*/ 769257 h 1132114"/>
              <a:gd name="connsiteX3" fmla="*/ 6560457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783771 h 1132114"/>
              <a:gd name="connsiteX1" fmla="*/ 6429828 w 9158514"/>
              <a:gd name="connsiteY1" fmla="*/ 769257 h 1132114"/>
              <a:gd name="connsiteX2" fmla="*/ 6473371 w 9158514"/>
              <a:gd name="connsiteY2" fmla="*/ 769257 h 1132114"/>
              <a:gd name="connsiteX3" fmla="*/ 6539025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093525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58514" h="1455874">
                <a:moveTo>
                  <a:pt x="0" y="1093525"/>
                </a:moveTo>
                <a:lnTo>
                  <a:pt x="6429828" y="1093017"/>
                </a:lnTo>
                <a:lnTo>
                  <a:pt x="6473371" y="1093017"/>
                </a:lnTo>
                <a:lnTo>
                  <a:pt x="6539025" y="1005931"/>
                </a:lnTo>
                <a:lnTo>
                  <a:pt x="6618514" y="1078502"/>
                </a:lnTo>
                <a:lnTo>
                  <a:pt x="6749143" y="1093017"/>
                </a:lnTo>
                <a:lnTo>
                  <a:pt x="6792685" y="1209131"/>
                </a:lnTo>
                <a:lnTo>
                  <a:pt x="6966857" y="0"/>
                </a:lnTo>
                <a:lnTo>
                  <a:pt x="7126514" y="1455874"/>
                </a:lnTo>
                <a:lnTo>
                  <a:pt x="7184571" y="1093017"/>
                </a:lnTo>
                <a:lnTo>
                  <a:pt x="7329714" y="1093017"/>
                </a:lnTo>
                <a:lnTo>
                  <a:pt x="7329714" y="1093017"/>
                </a:lnTo>
                <a:lnTo>
                  <a:pt x="7445828" y="1005931"/>
                </a:lnTo>
                <a:lnTo>
                  <a:pt x="7532914" y="1093017"/>
                </a:lnTo>
                <a:lnTo>
                  <a:pt x="9144000" y="1078502"/>
                </a:lnTo>
                <a:lnTo>
                  <a:pt x="9158514" y="1078502"/>
                </a:lnTo>
              </a:path>
            </a:pathLst>
          </a:custGeom>
          <a:noFill/>
          <a:ln>
            <a:gradFill flip="none" rotWithShape="1">
              <a:gsLst>
                <a:gs pos="0">
                  <a:srgbClr val="DDEBCF"/>
                </a:gs>
                <a:gs pos="50000">
                  <a:srgbClr val="9CB86E"/>
                </a:gs>
                <a:gs pos="100000">
                  <a:srgbClr val="156B13"/>
                </a:gs>
              </a:gsLst>
              <a:lin ang="18900000" scaled="1"/>
              <a:tileRect/>
            </a:gradFill>
          </a:ln>
          <a:effectLst>
            <a:glow rad="101600">
              <a:srgbClr val="00FF00">
                <a:alpha val="40000"/>
              </a:srgbClr>
            </a:glow>
            <a:outerShdw blurRad="76200" dir="18900000" sy="23000" kx="-1200000" algn="bl" rotWithShape="0">
              <a:prstClr val="black">
                <a:alpha val="20000"/>
              </a:prstClr>
            </a:outerShdw>
            <a:reflection blurRad="482600" stA="45000" endPos="24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extBox 1"/>
          <p:cNvSpPr txBox="1"/>
          <p:nvPr/>
        </p:nvSpPr>
        <p:spPr>
          <a:xfrm>
            <a:off x="284660" y="1227853"/>
            <a:ext cx="4930773" cy="461665"/>
          </a:xfrm>
          <a:prstGeom prst="rect">
            <a:avLst/>
          </a:prstGeom>
          <a:noFill/>
        </p:spPr>
        <p:txBody>
          <a:bodyPr wrap="none" rtlCol="0">
            <a:spAutoFit/>
          </a:bodyPr>
          <a:lstStyle>
            <a:defPPr>
              <a:defRPr lang="zh-CN"/>
            </a:defPPr>
            <a:lvl1pPr>
              <a:defRPr sz="2400" b="1" i="1">
                <a:solidFill>
                  <a:schemeClr val="accent3">
                    <a:lumMod val="50000"/>
                  </a:schemeClr>
                </a:solidFill>
              </a:defRPr>
            </a:lvl1pPr>
          </a:lstStyle>
          <a:p>
            <a:r>
              <a:rPr lang="en-US" altLang="zh-CN" i="0" dirty="0" smtClean="0"/>
              <a:t>Benefit of Enhanced Tech Specs</a:t>
            </a:r>
            <a:endParaRPr lang="zh-CN" altLang="en-US" i="0" dirty="0"/>
          </a:p>
        </p:txBody>
      </p:sp>
      <p:sp>
        <p:nvSpPr>
          <p:cNvPr id="14" name="TextBox 13"/>
          <p:cNvSpPr txBox="1"/>
          <p:nvPr/>
        </p:nvSpPr>
        <p:spPr>
          <a:xfrm>
            <a:off x="3635617" y="1981200"/>
            <a:ext cx="5432183" cy="3724096"/>
          </a:xfrm>
          <a:prstGeom prst="rect">
            <a:avLst/>
          </a:prstGeom>
          <a:noFill/>
        </p:spPr>
        <p:txBody>
          <a:bodyPr wrap="square" rtlCol="0">
            <a:spAutoFit/>
          </a:bodyPr>
          <a:lstStyle/>
          <a:p>
            <a:pPr marL="285750" indent="-285750">
              <a:lnSpc>
                <a:spcPct val="150000"/>
              </a:lnSpc>
              <a:spcAft>
                <a:spcPts val="1200"/>
              </a:spcAft>
              <a:buFont typeface="Arial" pitchFamily="34" charset="0"/>
              <a:buChar char="•"/>
            </a:pPr>
            <a:r>
              <a:rPr lang="en-US" altLang="zh-CN" sz="1600" b="1" i="0" dirty="0" smtClean="0">
                <a:solidFill>
                  <a:schemeClr val="tx1">
                    <a:lumMod val="50000"/>
                    <a:lumOff val="50000"/>
                  </a:schemeClr>
                </a:solidFill>
              </a:rPr>
              <a:t>High sampling rate (</a:t>
            </a:r>
            <a:r>
              <a:rPr lang="en-US" altLang="zh-CN" sz="1600" b="1" i="0" dirty="0" smtClean="0">
                <a:solidFill>
                  <a:srgbClr val="FF0000"/>
                </a:solidFill>
              </a:rPr>
              <a:t>16,000Hz</a:t>
            </a:r>
            <a:r>
              <a:rPr lang="en-US" altLang="zh-CN" sz="1600" b="1" i="0" dirty="0" smtClean="0">
                <a:solidFill>
                  <a:schemeClr val="tx1">
                    <a:lumMod val="50000"/>
                    <a:lumOff val="50000"/>
                  </a:schemeClr>
                </a:solidFill>
              </a:rPr>
              <a:t>) and Input Impedance (</a:t>
            </a:r>
            <a:r>
              <a:rPr lang="en-US" altLang="zh-CN" sz="1600" b="1" i="0" dirty="0" smtClean="0">
                <a:solidFill>
                  <a:srgbClr val="FF0000"/>
                </a:solidFill>
              </a:rPr>
              <a:t>≥100MΩ</a:t>
            </a:r>
            <a:r>
              <a:rPr lang="en-US" altLang="zh-CN" sz="1600" b="1" i="0" dirty="0" smtClean="0">
                <a:solidFill>
                  <a:schemeClr val="tx1">
                    <a:lumMod val="50000"/>
                    <a:lumOff val="50000"/>
                  </a:schemeClr>
                </a:solidFill>
              </a:rPr>
              <a:t>) allow you to have more accurate ECG waveforms.</a:t>
            </a:r>
          </a:p>
          <a:p>
            <a:pPr marL="285750" indent="-285750">
              <a:lnSpc>
                <a:spcPct val="150000"/>
              </a:lnSpc>
              <a:spcAft>
                <a:spcPts val="1200"/>
              </a:spcAft>
              <a:buFont typeface="Arial" pitchFamily="34" charset="0"/>
              <a:buChar char="•"/>
            </a:pPr>
            <a:r>
              <a:rPr lang="en-US" altLang="zh-CN" sz="1600" b="1" i="0" dirty="0" smtClean="0">
                <a:solidFill>
                  <a:schemeClr val="tx1">
                    <a:lumMod val="50000"/>
                    <a:lumOff val="50000"/>
                  </a:schemeClr>
                </a:solidFill>
              </a:rPr>
              <a:t>High Common Mode Rejection Ratio (</a:t>
            </a:r>
            <a:r>
              <a:rPr lang="en-US" altLang="zh-CN" sz="1600" b="1" i="0" dirty="0" smtClean="0">
                <a:solidFill>
                  <a:srgbClr val="FF0000"/>
                </a:solidFill>
              </a:rPr>
              <a:t>140dB</a:t>
            </a:r>
            <a:r>
              <a:rPr lang="en-US" altLang="zh-CN" sz="1600" b="1" i="0" dirty="0" smtClean="0">
                <a:solidFill>
                  <a:schemeClr val="tx1">
                    <a:lumMod val="50000"/>
                    <a:lumOff val="50000"/>
                  </a:schemeClr>
                </a:solidFill>
              </a:rPr>
              <a:t>) helps encounter signal noise to the greatest extent.</a:t>
            </a:r>
          </a:p>
          <a:p>
            <a:pPr marL="285750" indent="-285750">
              <a:lnSpc>
                <a:spcPct val="150000"/>
              </a:lnSpc>
              <a:spcAft>
                <a:spcPts val="1200"/>
              </a:spcAft>
              <a:buFont typeface="Arial" pitchFamily="34" charset="0"/>
              <a:buChar char="•"/>
            </a:pPr>
            <a:r>
              <a:rPr lang="en-US" altLang="zh-CN" sz="1600" b="1" i="0" dirty="0" smtClean="0">
                <a:solidFill>
                  <a:schemeClr val="tx1">
                    <a:lumMod val="50000"/>
                    <a:lumOff val="50000"/>
                  </a:schemeClr>
                </a:solidFill>
              </a:rPr>
              <a:t>Wide bandwidth (</a:t>
            </a:r>
            <a:r>
              <a:rPr lang="en-US" altLang="zh-CN" sz="1600" b="1" i="0" dirty="0" smtClean="0">
                <a:solidFill>
                  <a:srgbClr val="FF0000"/>
                </a:solidFill>
              </a:rPr>
              <a:t>0.01 - 300Hz</a:t>
            </a:r>
            <a:r>
              <a:rPr lang="en-US" altLang="zh-CN" sz="1600" b="1" i="0" dirty="0" smtClean="0">
                <a:solidFill>
                  <a:schemeClr val="tx1">
                    <a:lumMod val="50000"/>
                    <a:lumOff val="50000"/>
                  </a:schemeClr>
                </a:solidFill>
              </a:rPr>
              <a:t>) perfectly fulfills the requirement for pediatric case, as a minimum high frequency response of 250Hz is recommended by American Heart Association (AHA).</a:t>
            </a:r>
          </a:p>
        </p:txBody>
      </p:sp>
      <p:pic>
        <p:nvPicPr>
          <p:cNvPr id="4098" name="Picture 2" descr="\\192.168.1.6\市场组文件\市场组知识库\国际宣传工作临时交接文档\心电组\SE-1515\对应图片\DE15采集盒.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14220"/>
            <a:ext cx="3754774" cy="440871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57132" y="404664"/>
            <a:ext cx="6143668" cy="584775"/>
          </a:xfrm>
          <a:prstGeom prst="rect">
            <a:avLst/>
          </a:prstGeom>
          <a:noFill/>
          <a:effectLst/>
        </p:spPr>
        <p:txBody>
          <a:bodyPr wrap="square" rtlCol="0">
            <a:spAutoFit/>
          </a:bodyPr>
          <a:lstStyle/>
          <a:p>
            <a:pPr>
              <a:defRPr/>
            </a:pPr>
            <a:r>
              <a:rPr lang="en-US" altLang="zh-CN" sz="3200" b="1" i="0" dirty="0" smtClean="0">
                <a:solidFill>
                  <a:schemeClr val="accent3">
                    <a:lumMod val="50000"/>
                  </a:schemeClr>
                </a:solidFill>
              </a:rPr>
              <a:t>Product Details</a:t>
            </a:r>
          </a:p>
        </p:txBody>
      </p:sp>
    </p:spTree>
    <p:extLst>
      <p:ext uri="{BB962C8B-B14F-4D97-AF65-F5344CB8AC3E}">
        <p14:creationId xmlns:p14="http://schemas.microsoft.com/office/powerpoint/2010/main" val="434214142"/>
      </p:ext>
    </p:extLst>
  </p:cSld>
  <p:clrMapOvr>
    <a:masterClrMapping/>
  </p:clrMapOvr>
  <p:transition>
    <p:randomBa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6477878" y="5715000"/>
            <a:ext cx="2590800" cy="810399"/>
            <a:chOff x="6248400" y="5257800"/>
            <a:chExt cx="2590800" cy="810399"/>
          </a:xfrm>
        </p:grpSpPr>
        <p:pic>
          <p:nvPicPr>
            <p:cNvPr id="4100" name="Picture 4" descr="ce"/>
            <p:cNvPicPr>
              <a:picLocks noChangeAspect="1" noChangeArrowheads="1"/>
            </p:cNvPicPr>
            <p:nvPr/>
          </p:nvPicPr>
          <p:blipFill>
            <a:blip r:embed="rId2"/>
            <a:srcRect b="-316"/>
            <a:stretch>
              <a:fillRect/>
            </a:stretch>
          </p:blipFill>
          <p:spPr bwMode="auto">
            <a:xfrm>
              <a:off x="7239000" y="5257800"/>
              <a:ext cx="1600200" cy="560388"/>
            </a:xfrm>
            <a:prstGeom prst="rect">
              <a:avLst/>
            </a:prstGeom>
            <a:noFill/>
            <a:ln w="9525">
              <a:noFill/>
              <a:miter lim="800000"/>
              <a:headEnd/>
              <a:tailEnd/>
            </a:ln>
          </p:spPr>
        </p:pic>
        <p:sp>
          <p:nvSpPr>
            <p:cNvPr id="6" name="TextBox 91"/>
            <p:cNvSpPr txBox="1">
              <a:spLocks noChangeArrowheads="1"/>
            </p:cNvSpPr>
            <p:nvPr/>
          </p:nvSpPr>
          <p:spPr bwMode="auto">
            <a:xfrm>
              <a:off x="6248400" y="5791200"/>
              <a:ext cx="2590800" cy="276999"/>
            </a:xfrm>
            <a:prstGeom prst="rect">
              <a:avLst/>
            </a:prstGeom>
            <a:noFill/>
            <a:ln w="9525">
              <a:noFill/>
              <a:miter lim="800000"/>
              <a:headEnd/>
              <a:tailEnd/>
            </a:ln>
          </p:spPr>
          <p:txBody>
            <a:bodyPr wrap="square">
              <a:spAutoFit/>
            </a:bodyPr>
            <a:lstStyle/>
            <a:p>
              <a:endParaRPr lang="zh-CN" altLang="en-US" b="1" dirty="0">
                <a:solidFill>
                  <a:srgbClr val="FF0000"/>
                </a:solidFill>
              </a:endParaRPr>
            </a:p>
          </p:txBody>
        </p:sp>
      </p:grpSp>
      <p:pic>
        <p:nvPicPr>
          <p:cNvPr id="2" name="Picture 3" descr="\\192.168.1.6\市场组文件\市场组知识库\国际宣传工作临时交接文档\心电组\SE-1515\素材\对应图片\三种采集盒\DE15.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521"/>
          <a:stretch/>
        </p:blipFill>
        <p:spPr bwMode="auto">
          <a:xfrm>
            <a:off x="4953007" y="-33448"/>
            <a:ext cx="4190994" cy="642034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192.168.1.6\市场组文件\市场组知识库\国际宣传工作临时交接文档\心电组\SE-1515\素材\对应图片\SE-1515电脑 Right.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33449"/>
            <a:ext cx="4990464" cy="68914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Ba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52800" y="2187714"/>
            <a:ext cx="5524500" cy="830997"/>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altLang="zh-CN" sz="4800" i="0" dirty="0" smtClean="0">
                <a:solidFill>
                  <a:schemeClr val="tx1">
                    <a:lumMod val="50000"/>
                    <a:lumOff val="50000"/>
                  </a:schemeClr>
                </a:solidFill>
                <a:effectLst>
                  <a:outerShdw blurRad="38100" dist="38100" dir="2700000" algn="tl">
                    <a:srgbClr val="000000">
                      <a:alpha val="43137"/>
                    </a:srgbClr>
                  </a:outerShdw>
                </a:effectLst>
              </a:rPr>
              <a:t>Software Functions</a:t>
            </a:r>
            <a:endParaRPr lang="zh-CN" altLang="en-US" sz="4800" i="0" dirty="0">
              <a:solidFill>
                <a:schemeClr val="tx1">
                  <a:lumMod val="50000"/>
                  <a:lumOff val="50000"/>
                </a:schemeClr>
              </a:solidFill>
              <a:effectLst>
                <a:outerShdw blurRad="38100" dist="38100" dir="2700000" algn="tl">
                  <a:srgbClr val="000000">
                    <a:alpha val="43137"/>
                  </a:srgbClr>
                </a:outerShdw>
              </a:effectLst>
            </a:endParaRPr>
          </a:p>
        </p:txBody>
      </p:sp>
      <p:pic>
        <p:nvPicPr>
          <p:cNvPr id="3074" name="Picture 2" descr="\\192.168.1.6\市场组文件\市场组知识库\国际宣传工作临时交接文档\心电组\SE-1515\素材\对应图片\SE-1515电脑 Right.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1018436"/>
            <a:ext cx="5110843" cy="534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598664"/>
      </p:ext>
    </p:extLst>
  </p:cSld>
  <p:clrMapOvr>
    <a:masterClrMapping/>
  </p:clrMapOvr>
  <p:transition>
    <p:randomBa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590800"/>
            <a:ext cx="5000625" cy="2809875"/>
          </a:xfrm>
          <a:prstGeom prst="roundRect">
            <a:avLst>
              <a:gd name="adj" fmla="val 0"/>
            </a:avLst>
          </a:prstGeom>
          <a:solidFill>
            <a:srgbClr val="FFFFFF">
              <a:shade val="85000"/>
            </a:srgbClr>
          </a:solidFill>
          <a:ln>
            <a:noFill/>
          </a:ln>
          <a:effectLst>
            <a:outerShdw dist="35921" dir="2700000" algn="ctr" rotWithShape="0">
              <a:schemeClr val="bg2"/>
            </a:outerShdw>
            <a:reflection blurRad="12700" stA="38000" endPos="10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125" y="2862262"/>
            <a:ext cx="2276475" cy="857250"/>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椭圆 2"/>
          <p:cNvSpPr/>
          <p:nvPr/>
        </p:nvSpPr>
        <p:spPr bwMode="auto">
          <a:xfrm>
            <a:off x="4571999" y="3076575"/>
            <a:ext cx="885825" cy="428625"/>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200" b="0" i="1" u="none" strike="noStrike" cap="none" normalizeH="0" baseline="0" smtClean="0">
              <a:ln>
                <a:noFill/>
              </a:ln>
              <a:solidFill>
                <a:schemeClr val="tx1"/>
              </a:solidFill>
              <a:effectLst/>
              <a:latin typeface="Arial" charset="0"/>
              <a:ea typeface="宋体" pitchFamily="2" charset="-122"/>
            </a:endParaRPr>
          </a:p>
        </p:txBody>
      </p:sp>
      <p:sp>
        <p:nvSpPr>
          <p:cNvPr id="6" name="右箭头 5"/>
          <p:cNvSpPr/>
          <p:nvPr/>
        </p:nvSpPr>
        <p:spPr bwMode="auto">
          <a:xfrm>
            <a:off x="5515832" y="3062704"/>
            <a:ext cx="607240" cy="428579"/>
          </a:xfrm>
          <a:prstGeom prst="rightArrow">
            <a:avLst/>
          </a:prstGeom>
          <a:solidFill>
            <a:srgbClr val="FF0000"/>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200" b="0" i="1" u="none" strike="noStrike" cap="none" normalizeH="0" baseline="0" smtClean="0">
              <a:ln>
                <a:noFill/>
              </a:ln>
              <a:solidFill>
                <a:schemeClr val="tx1"/>
              </a:solidFill>
              <a:effectLst/>
              <a:latin typeface="Arial" charset="0"/>
              <a:ea typeface="宋体" pitchFamily="2" charset="-122"/>
            </a:endParaRPr>
          </a:p>
        </p:txBody>
      </p:sp>
      <p:sp>
        <p:nvSpPr>
          <p:cNvPr id="7" name="任意多边形 6"/>
          <p:cNvSpPr/>
          <p:nvPr/>
        </p:nvSpPr>
        <p:spPr>
          <a:xfrm>
            <a:off x="-14514" y="404664"/>
            <a:ext cx="9158514" cy="792088"/>
          </a:xfrm>
          <a:custGeom>
            <a:avLst/>
            <a:gdLst>
              <a:gd name="connsiteX0" fmla="*/ 0 w 9158514"/>
              <a:gd name="connsiteY0" fmla="*/ 783771 h 1132114"/>
              <a:gd name="connsiteX1" fmla="*/ 6429828 w 9158514"/>
              <a:gd name="connsiteY1" fmla="*/ 769257 h 1132114"/>
              <a:gd name="connsiteX2" fmla="*/ 6473371 w 9158514"/>
              <a:gd name="connsiteY2" fmla="*/ 769257 h 1132114"/>
              <a:gd name="connsiteX3" fmla="*/ 6560457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783771 h 1132114"/>
              <a:gd name="connsiteX1" fmla="*/ 6429828 w 9158514"/>
              <a:gd name="connsiteY1" fmla="*/ 769257 h 1132114"/>
              <a:gd name="connsiteX2" fmla="*/ 6473371 w 9158514"/>
              <a:gd name="connsiteY2" fmla="*/ 769257 h 1132114"/>
              <a:gd name="connsiteX3" fmla="*/ 6539025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093525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58514" h="1455874">
                <a:moveTo>
                  <a:pt x="0" y="1093525"/>
                </a:moveTo>
                <a:lnTo>
                  <a:pt x="6429828" y="1093017"/>
                </a:lnTo>
                <a:lnTo>
                  <a:pt x="6473371" y="1093017"/>
                </a:lnTo>
                <a:lnTo>
                  <a:pt x="6539025" y="1005931"/>
                </a:lnTo>
                <a:lnTo>
                  <a:pt x="6618514" y="1078502"/>
                </a:lnTo>
                <a:lnTo>
                  <a:pt x="6749143" y="1093017"/>
                </a:lnTo>
                <a:lnTo>
                  <a:pt x="6792685" y="1209131"/>
                </a:lnTo>
                <a:lnTo>
                  <a:pt x="6966857" y="0"/>
                </a:lnTo>
                <a:lnTo>
                  <a:pt x="7126514" y="1455874"/>
                </a:lnTo>
                <a:lnTo>
                  <a:pt x="7184571" y="1093017"/>
                </a:lnTo>
                <a:lnTo>
                  <a:pt x="7329714" y="1093017"/>
                </a:lnTo>
                <a:lnTo>
                  <a:pt x="7329714" y="1093017"/>
                </a:lnTo>
                <a:lnTo>
                  <a:pt x="7445828" y="1005931"/>
                </a:lnTo>
                <a:lnTo>
                  <a:pt x="7532914" y="1093017"/>
                </a:lnTo>
                <a:lnTo>
                  <a:pt x="9144000" y="1078502"/>
                </a:lnTo>
                <a:lnTo>
                  <a:pt x="9158514" y="1078502"/>
                </a:lnTo>
              </a:path>
            </a:pathLst>
          </a:custGeom>
          <a:noFill/>
          <a:ln>
            <a:gradFill flip="none" rotWithShape="1">
              <a:gsLst>
                <a:gs pos="0">
                  <a:srgbClr val="DDEBCF"/>
                </a:gs>
                <a:gs pos="50000">
                  <a:srgbClr val="9CB86E"/>
                </a:gs>
                <a:gs pos="100000">
                  <a:srgbClr val="156B13"/>
                </a:gs>
              </a:gsLst>
              <a:lin ang="18900000" scaled="1"/>
              <a:tileRect/>
            </a:gradFill>
          </a:ln>
          <a:effectLst>
            <a:glow rad="101600">
              <a:srgbClr val="00FF00">
                <a:alpha val="40000"/>
              </a:srgbClr>
            </a:glow>
            <a:outerShdw blurRad="76200" dir="18900000" sy="23000" kx="-1200000" algn="bl" rotWithShape="0">
              <a:prstClr val="black">
                <a:alpha val="20000"/>
              </a:prstClr>
            </a:outerShdw>
            <a:reflection blurRad="482600" stA="45000" endPos="24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TextBox 7"/>
          <p:cNvSpPr txBox="1"/>
          <p:nvPr/>
        </p:nvSpPr>
        <p:spPr>
          <a:xfrm>
            <a:off x="257132" y="404664"/>
            <a:ext cx="6143668" cy="584775"/>
          </a:xfrm>
          <a:prstGeom prst="rect">
            <a:avLst/>
          </a:prstGeom>
          <a:noFill/>
          <a:effectLst/>
        </p:spPr>
        <p:txBody>
          <a:bodyPr wrap="square" rtlCol="0">
            <a:spAutoFit/>
          </a:bodyPr>
          <a:lstStyle/>
          <a:p>
            <a:pPr>
              <a:defRPr/>
            </a:pPr>
            <a:r>
              <a:rPr lang="en-US" altLang="zh-CN" sz="3200" b="1" i="0" dirty="0" smtClean="0">
                <a:solidFill>
                  <a:schemeClr val="accent3">
                    <a:lumMod val="50000"/>
                  </a:schemeClr>
                </a:solidFill>
              </a:rPr>
              <a:t>Product Details</a:t>
            </a:r>
          </a:p>
        </p:txBody>
      </p:sp>
      <p:sp>
        <p:nvSpPr>
          <p:cNvPr id="9" name="TextBox 8"/>
          <p:cNvSpPr txBox="1"/>
          <p:nvPr/>
        </p:nvSpPr>
        <p:spPr>
          <a:xfrm>
            <a:off x="284660" y="1227853"/>
            <a:ext cx="3087705" cy="461665"/>
          </a:xfrm>
          <a:prstGeom prst="rect">
            <a:avLst/>
          </a:prstGeom>
          <a:noFill/>
        </p:spPr>
        <p:txBody>
          <a:bodyPr wrap="none" rtlCol="0">
            <a:spAutoFit/>
          </a:bodyPr>
          <a:lstStyle>
            <a:defPPr>
              <a:defRPr lang="zh-CN"/>
            </a:defPPr>
            <a:lvl1pPr>
              <a:defRPr sz="2400" b="1" i="1">
                <a:solidFill>
                  <a:schemeClr val="accent3">
                    <a:lumMod val="50000"/>
                  </a:schemeClr>
                </a:solidFill>
              </a:defRPr>
            </a:lvl1pPr>
          </a:lstStyle>
          <a:p>
            <a:r>
              <a:rPr lang="en-US" altLang="zh-CN" i="0" dirty="0" smtClean="0">
                <a:solidFill>
                  <a:schemeClr val="tx1">
                    <a:lumMod val="50000"/>
                    <a:lumOff val="50000"/>
                  </a:schemeClr>
                </a:solidFill>
              </a:rPr>
              <a:t>Long sampling time</a:t>
            </a:r>
            <a:endParaRPr lang="en-US" altLang="zh-CN" i="0" dirty="0">
              <a:solidFill>
                <a:schemeClr val="tx1">
                  <a:lumMod val="50000"/>
                  <a:lumOff val="50000"/>
                </a:schemeClr>
              </a:solidFill>
            </a:endParaRPr>
          </a:p>
        </p:txBody>
      </p:sp>
      <p:sp>
        <p:nvSpPr>
          <p:cNvPr id="4" name="TextBox 3"/>
          <p:cNvSpPr txBox="1"/>
          <p:nvPr/>
        </p:nvSpPr>
        <p:spPr>
          <a:xfrm>
            <a:off x="284660" y="1764268"/>
            <a:ext cx="8341438" cy="369332"/>
          </a:xfrm>
          <a:prstGeom prst="rect">
            <a:avLst/>
          </a:prstGeom>
          <a:noFill/>
        </p:spPr>
        <p:txBody>
          <a:bodyPr wrap="square" rtlCol="0">
            <a:spAutoFit/>
          </a:bodyPr>
          <a:lstStyle/>
          <a:p>
            <a:r>
              <a:rPr lang="en-US" altLang="zh-CN" sz="1800" i="0" dirty="0" smtClean="0">
                <a:solidFill>
                  <a:schemeClr val="tx1">
                    <a:lumMod val="50000"/>
                    <a:lumOff val="50000"/>
                  </a:schemeClr>
                </a:solidFill>
              </a:rPr>
              <a:t>A maximum sampling time of </a:t>
            </a:r>
            <a:r>
              <a:rPr lang="en-US" altLang="zh-CN" sz="1800" b="1" i="0" dirty="0" smtClean="0">
                <a:solidFill>
                  <a:srgbClr val="FF0000"/>
                </a:solidFill>
              </a:rPr>
              <a:t>1800 seconds </a:t>
            </a:r>
            <a:r>
              <a:rPr lang="en-US" altLang="zh-CN" sz="1800" i="0" dirty="0" smtClean="0">
                <a:solidFill>
                  <a:schemeClr val="tx1">
                    <a:lumMod val="50000"/>
                    <a:lumOff val="50000"/>
                  </a:schemeClr>
                </a:solidFill>
              </a:rPr>
              <a:t>is supported for resting tests.</a:t>
            </a:r>
            <a:endParaRPr lang="zh-CN" altLang="en-US" sz="1800" i="0" dirty="0">
              <a:solidFill>
                <a:schemeClr val="tx1">
                  <a:lumMod val="50000"/>
                  <a:lumOff val="50000"/>
                </a:schemeClr>
              </a:solidFill>
            </a:endParaRPr>
          </a:p>
        </p:txBody>
      </p:sp>
    </p:spTree>
    <p:extLst>
      <p:ext uri="{BB962C8B-B14F-4D97-AF65-F5344CB8AC3E}">
        <p14:creationId xmlns:p14="http://schemas.microsoft.com/office/powerpoint/2010/main" val="587167932"/>
      </p:ext>
    </p:extLst>
  </p:cSld>
  <p:clrMapOvr>
    <a:masterClrMapping/>
  </p:clrMapOvr>
  <p:transition>
    <p:randomBa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4514" y="404664"/>
            <a:ext cx="9158514" cy="792088"/>
          </a:xfrm>
          <a:custGeom>
            <a:avLst/>
            <a:gdLst>
              <a:gd name="connsiteX0" fmla="*/ 0 w 9158514"/>
              <a:gd name="connsiteY0" fmla="*/ 783771 h 1132114"/>
              <a:gd name="connsiteX1" fmla="*/ 6429828 w 9158514"/>
              <a:gd name="connsiteY1" fmla="*/ 769257 h 1132114"/>
              <a:gd name="connsiteX2" fmla="*/ 6473371 w 9158514"/>
              <a:gd name="connsiteY2" fmla="*/ 769257 h 1132114"/>
              <a:gd name="connsiteX3" fmla="*/ 6560457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783771 h 1132114"/>
              <a:gd name="connsiteX1" fmla="*/ 6429828 w 9158514"/>
              <a:gd name="connsiteY1" fmla="*/ 769257 h 1132114"/>
              <a:gd name="connsiteX2" fmla="*/ 6473371 w 9158514"/>
              <a:gd name="connsiteY2" fmla="*/ 769257 h 1132114"/>
              <a:gd name="connsiteX3" fmla="*/ 6539025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093525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58514" h="1455874">
                <a:moveTo>
                  <a:pt x="0" y="1093525"/>
                </a:moveTo>
                <a:lnTo>
                  <a:pt x="6429828" y="1093017"/>
                </a:lnTo>
                <a:lnTo>
                  <a:pt x="6473371" y="1093017"/>
                </a:lnTo>
                <a:lnTo>
                  <a:pt x="6539025" y="1005931"/>
                </a:lnTo>
                <a:lnTo>
                  <a:pt x="6618514" y="1078502"/>
                </a:lnTo>
                <a:lnTo>
                  <a:pt x="6749143" y="1093017"/>
                </a:lnTo>
                <a:lnTo>
                  <a:pt x="6792685" y="1209131"/>
                </a:lnTo>
                <a:lnTo>
                  <a:pt x="6966857" y="0"/>
                </a:lnTo>
                <a:lnTo>
                  <a:pt x="7126514" y="1455874"/>
                </a:lnTo>
                <a:lnTo>
                  <a:pt x="7184571" y="1093017"/>
                </a:lnTo>
                <a:lnTo>
                  <a:pt x="7329714" y="1093017"/>
                </a:lnTo>
                <a:lnTo>
                  <a:pt x="7329714" y="1093017"/>
                </a:lnTo>
                <a:lnTo>
                  <a:pt x="7445828" y="1005931"/>
                </a:lnTo>
                <a:lnTo>
                  <a:pt x="7532914" y="1093017"/>
                </a:lnTo>
                <a:lnTo>
                  <a:pt x="9144000" y="1078502"/>
                </a:lnTo>
                <a:lnTo>
                  <a:pt x="9158514" y="1078502"/>
                </a:lnTo>
              </a:path>
            </a:pathLst>
          </a:custGeom>
          <a:noFill/>
          <a:ln>
            <a:gradFill flip="none" rotWithShape="1">
              <a:gsLst>
                <a:gs pos="0">
                  <a:srgbClr val="DDEBCF"/>
                </a:gs>
                <a:gs pos="50000">
                  <a:srgbClr val="9CB86E"/>
                </a:gs>
                <a:gs pos="100000">
                  <a:srgbClr val="156B13"/>
                </a:gs>
              </a:gsLst>
              <a:lin ang="18900000" scaled="1"/>
              <a:tileRect/>
            </a:gradFill>
          </a:ln>
          <a:effectLst>
            <a:glow rad="101600">
              <a:srgbClr val="00FF00">
                <a:alpha val="40000"/>
              </a:srgbClr>
            </a:glow>
            <a:outerShdw blurRad="76200" dir="18900000" sy="23000" kx="-1200000" algn="bl" rotWithShape="0">
              <a:prstClr val="black">
                <a:alpha val="20000"/>
              </a:prstClr>
            </a:outerShdw>
            <a:reflection blurRad="482600" stA="45000" endPos="24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extBox 1"/>
          <p:cNvSpPr txBox="1"/>
          <p:nvPr/>
        </p:nvSpPr>
        <p:spPr>
          <a:xfrm>
            <a:off x="269162" y="1227853"/>
            <a:ext cx="4368504" cy="461665"/>
          </a:xfrm>
          <a:prstGeom prst="rect">
            <a:avLst/>
          </a:prstGeom>
          <a:noFill/>
        </p:spPr>
        <p:txBody>
          <a:bodyPr wrap="none" rtlCol="0">
            <a:spAutoFit/>
          </a:bodyPr>
          <a:lstStyle>
            <a:defPPr>
              <a:defRPr lang="zh-CN"/>
            </a:defPPr>
            <a:lvl1pPr>
              <a:defRPr sz="2400" b="1" i="1">
                <a:solidFill>
                  <a:schemeClr val="accent3">
                    <a:lumMod val="50000"/>
                  </a:schemeClr>
                </a:solidFill>
              </a:defRPr>
            </a:lvl1pPr>
          </a:lstStyle>
          <a:p>
            <a:r>
              <a:rPr lang="en-US" altLang="zh-CN" i="0" dirty="0">
                <a:solidFill>
                  <a:schemeClr val="tx1">
                    <a:lumMod val="50000"/>
                    <a:lumOff val="50000"/>
                  </a:schemeClr>
                </a:solidFill>
              </a:rPr>
              <a:t>ECG Signal Quality Indicator</a:t>
            </a:r>
          </a:p>
        </p:txBody>
      </p:sp>
      <p:sp>
        <p:nvSpPr>
          <p:cNvPr id="5" name="TextBox 4"/>
          <p:cNvSpPr txBox="1"/>
          <p:nvPr/>
        </p:nvSpPr>
        <p:spPr>
          <a:xfrm>
            <a:off x="277438" y="2181461"/>
            <a:ext cx="3223959" cy="1200329"/>
          </a:xfrm>
          <a:prstGeom prst="rect">
            <a:avLst/>
          </a:prstGeom>
          <a:noFill/>
        </p:spPr>
        <p:txBody>
          <a:bodyPr wrap="none" rtlCol="0">
            <a:spAutoFit/>
          </a:bodyPr>
          <a:lstStyle/>
          <a:p>
            <a:pPr marL="285750" indent="-285750">
              <a:lnSpc>
                <a:spcPct val="150000"/>
              </a:lnSpc>
              <a:buFont typeface="Arial" pitchFamily="34" charset="0"/>
              <a:buChar char="•"/>
            </a:pPr>
            <a:r>
              <a:rPr lang="en-US" altLang="zh-CN" sz="1600" b="1" i="1" dirty="0" smtClean="0">
                <a:solidFill>
                  <a:srgbClr val="00CC00"/>
                </a:solidFill>
              </a:rPr>
              <a:t>Green: ECG quality is good</a:t>
            </a:r>
          </a:p>
          <a:p>
            <a:pPr marL="285750" indent="-285750">
              <a:lnSpc>
                <a:spcPct val="150000"/>
              </a:lnSpc>
              <a:buFont typeface="Arial" pitchFamily="34" charset="0"/>
              <a:buChar char="•"/>
            </a:pPr>
            <a:r>
              <a:rPr lang="en-US" altLang="zh-CN" sz="1600" b="1" i="1" dirty="0" smtClean="0">
                <a:solidFill>
                  <a:srgbClr val="FFC000"/>
                </a:solidFill>
              </a:rPr>
              <a:t>Orange: ECG quality is poor</a:t>
            </a:r>
          </a:p>
          <a:p>
            <a:pPr marL="285750" indent="-285750">
              <a:lnSpc>
                <a:spcPct val="150000"/>
              </a:lnSpc>
              <a:buFont typeface="Arial" pitchFamily="34" charset="0"/>
              <a:buChar char="•"/>
            </a:pPr>
            <a:r>
              <a:rPr lang="en-US" altLang="zh-CN" sz="1600" b="1" i="1" dirty="0" smtClean="0">
                <a:solidFill>
                  <a:srgbClr val="FF0000"/>
                </a:solidFill>
              </a:rPr>
              <a:t>Red: ECG quality is missing</a:t>
            </a:r>
          </a:p>
        </p:txBody>
      </p:sp>
      <p:pic>
        <p:nvPicPr>
          <p:cNvPr id="8194" name="Picture 2" descr="\\192.168.1.6\市场组文件\市场组知识库\国际宣传工作临时交接文档\心电组\SE-1515\对应图片\第二页软件界面图\15导分析界面--显示器主界面 (9)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1869181"/>
            <a:ext cx="4935669" cy="2774959"/>
          </a:xfrm>
          <a:prstGeom prst="roundRect">
            <a:avLst>
              <a:gd name="adj" fmla="val 0"/>
            </a:avLst>
          </a:prstGeom>
          <a:solidFill>
            <a:srgbClr val="FFFFFF">
              <a:shade val="85000"/>
            </a:srgbClr>
          </a:solidFill>
          <a:ln>
            <a:noFill/>
          </a:ln>
          <a:effectLst>
            <a:reflection blurRad="12700" stA="38000" endPos="10000" dist="5000" dir="5400000" sy="-100000" algn="bl" rotWithShape="0"/>
          </a:effectLst>
          <a:extLst/>
        </p:spPr>
      </p:pic>
      <p:sp>
        <p:nvSpPr>
          <p:cNvPr id="6" name="TextBox 5"/>
          <p:cNvSpPr txBox="1"/>
          <p:nvPr/>
        </p:nvSpPr>
        <p:spPr>
          <a:xfrm>
            <a:off x="381000" y="5593121"/>
            <a:ext cx="6867970" cy="338554"/>
          </a:xfrm>
          <a:prstGeom prst="rect">
            <a:avLst/>
          </a:prstGeom>
          <a:noFill/>
        </p:spPr>
        <p:txBody>
          <a:bodyPr wrap="none" rtlCol="0">
            <a:spAutoFit/>
          </a:bodyPr>
          <a:lstStyle/>
          <a:p>
            <a:r>
              <a:rPr lang="en-US" altLang="zh-CN" sz="1600" b="1" i="1" dirty="0" smtClean="0">
                <a:solidFill>
                  <a:srgbClr val="FF0000"/>
                </a:solidFill>
              </a:rPr>
              <a:t>Visual alarm of ECG quality status is also displayed on the interface.</a:t>
            </a:r>
            <a:endParaRPr lang="zh-CN" altLang="en-US" sz="1600" b="1" i="1" dirty="0">
              <a:solidFill>
                <a:srgbClr val="FF0000"/>
              </a:solidFill>
            </a:endParaRPr>
          </a:p>
        </p:txBody>
      </p:sp>
      <p:sp>
        <p:nvSpPr>
          <p:cNvPr id="7" name="TextBox 6"/>
          <p:cNvSpPr txBox="1"/>
          <p:nvPr/>
        </p:nvSpPr>
        <p:spPr>
          <a:xfrm>
            <a:off x="4138036" y="4974565"/>
            <a:ext cx="4754315" cy="338554"/>
          </a:xfrm>
          <a:prstGeom prst="rect">
            <a:avLst/>
          </a:prstGeom>
          <a:noFill/>
        </p:spPr>
        <p:txBody>
          <a:bodyPr wrap="none" rtlCol="0">
            <a:spAutoFit/>
          </a:bodyPr>
          <a:lstStyle/>
          <a:p>
            <a:r>
              <a:rPr lang="en-US" altLang="zh-CN" sz="1600" b="1" i="1" dirty="0" smtClean="0">
                <a:solidFill>
                  <a:srgbClr val="FF0000"/>
                </a:solidFill>
              </a:rPr>
              <a:t>(C3R is lead off, while lead III has EMG artifact)</a:t>
            </a:r>
            <a:endParaRPr lang="zh-CN" altLang="en-US" sz="1600" b="1" i="1" dirty="0">
              <a:solidFill>
                <a:srgbClr val="FF0000"/>
              </a:solidFill>
            </a:endParaRPr>
          </a:p>
        </p:txBody>
      </p:sp>
      <p:sp>
        <p:nvSpPr>
          <p:cNvPr id="11" name="TextBox 10"/>
          <p:cNvSpPr txBox="1"/>
          <p:nvPr/>
        </p:nvSpPr>
        <p:spPr>
          <a:xfrm>
            <a:off x="257132" y="404664"/>
            <a:ext cx="6143668" cy="584775"/>
          </a:xfrm>
          <a:prstGeom prst="rect">
            <a:avLst/>
          </a:prstGeom>
          <a:noFill/>
          <a:effectLst/>
        </p:spPr>
        <p:txBody>
          <a:bodyPr wrap="square" rtlCol="0">
            <a:spAutoFit/>
          </a:bodyPr>
          <a:lstStyle/>
          <a:p>
            <a:pPr>
              <a:defRPr/>
            </a:pPr>
            <a:r>
              <a:rPr lang="en-US" altLang="zh-CN" sz="3200" b="1" i="0" dirty="0" smtClean="0">
                <a:solidFill>
                  <a:schemeClr val="accent3">
                    <a:lumMod val="50000"/>
                  </a:schemeClr>
                </a:solidFill>
              </a:rPr>
              <a:t>Product Details</a:t>
            </a:r>
          </a:p>
        </p:txBody>
      </p:sp>
    </p:spTree>
    <p:extLst>
      <p:ext uri="{BB962C8B-B14F-4D97-AF65-F5344CB8AC3E}">
        <p14:creationId xmlns:p14="http://schemas.microsoft.com/office/powerpoint/2010/main" val="2895764856"/>
      </p:ext>
    </p:extLst>
  </p:cSld>
  <p:clrMapOvr>
    <a:masterClrMapping/>
  </p:clrMapOvr>
  <p:transition>
    <p:randomBa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4514" y="404664"/>
            <a:ext cx="9158514" cy="792088"/>
          </a:xfrm>
          <a:custGeom>
            <a:avLst/>
            <a:gdLst>
              <a:gd name="connsiteX0" fmla="*/ 0 w 9158514"/>
              <a:gd name="connsiteY0" fmla="*/ 783771 h 1132114"/>
              <a:gd name="connsiteX1" fmla="*/ 6429828 w 9158514"/>
              <a:gd name="connsiteY1" fmla="*/ 769257 h 1132114"/>
              <a:gd name="connsiteX2" fmla="*/ 6473371 w 9158514"/>
              <a:gd name="connsiteY2" fmla="*/ 769257 h 1132114"/>
              <a:gd name="connsiteX3" fmla="*/ 6560457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783771 h 1132114"/>
              <a:gd name="connsiteX1" fmla="*/ 6429828 w 9158514"/>
              <a:gd name="connsiteY1" fmla="*/ 769257 h 1132114"/>
              <a:gd name="connsiteX2" fmla="*/ 6473371 w 9158514"/>
              <a:gd name="connsiteY2" fmla="*/ 769257 h 1132114"/>
              <a:gd name="connsiteX3" fmla="*/ 6539025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093525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58514" h="1455874">
                <a:moveTo>
                  <a:pt x="0" y="1093525"/>
                </a:moveTo>
                <a:lnTo>
                  <a:pt x="6429828" y="1093017"/>
                </a:lnTo>
                <a:lnTo>
                  <a:pt x="6473371" y="1093017"/>
                </a:lnTo>
                <a:lnTo>
                  <a:pt x="6539025" y="1005931"/>
                </a:lnTo>
                <a:lnTo>
                  <a:pt x="6618514" y="1078502"/>
                </a:lnTo>
                <a:lnTo>
                  <a:pt x="6749143" y="1093017"/>
                </a:lnTo>
                <a:lnTo>
                  <a:pt x="6792685" y="1209131"/>
                </a:lnTo>
                <a:lnTo>
                  <a:pt x="6966857" y="0"/>
                </a:lnTo>
                <a:lnTo>
                  <a:pt x="7126514" y="1455874"/>
                </a:lnTo>
                <a:lnTo>
                  <a:pt x="7184571" y="1093017"/>
                </a:lnTo>
                <a:lnTo>
                  <a:pt x="7329714" y="1093017"/>
                </a:lnTo>
                <a:lnTo>
                  <a:pt x="7329714" y="1093017"/>
                </a:lnTo>
                <a:lnTo>
                  <a:pt x="7445828" y="1005931"/>
                </a:lnTo>
                <a:lnTo>
                  <a:pt x="7532914" y="1093017"/>
                </a:lnTo>
                <a:lnTo>
                  <a:pt x="9144000" y="1078502"/>
                </a:lnTo>
                <a:lnTo>
                  <a:pt x="9158514" y="1078502"/>
                </a:lnTo>
              </a:path>
            </a:pathLst>
          </a:custGeom>
          <a:noFill/>
          <a:ln>
            <a:gradFill flip="none" rotWithShape="1">
              <a:gsLst>
                <a:gs pos="0">
                  <a:srgbClr val="DDEBCF"/>
                </a:gs>
                <a:gs pos="50000">
                  <a:srgbClr val="9CB86E"/>
                </a:gs>
                <a:gs pos="100000">
                  <a:srgbClr val="156B13"/>
                </a:gs>
              </a:gsLst>
              <a:lin ang="18900000" scaled="1"/>
              <a:tileRect/>
            </a:gradFill>
          </a:ln>
          <a:effectLst>
            <a:glow rad="101600">
              <a:srgbClr val="00FF00">
                <a:alpha val="40000"/>
              </a:srgbClr>
            </a:glow>
            <a:outerShdw blurRad="76200" dir="18900000" sy="23000" kx="-1200000" algn="bl" rotWithShape="0">
              <a:prstClr val="black">
                <a:alpha val="20000"/>
              </a:prstClr>
            </a:outerShdw>
            <a:reflection blurRad="482600" stA="45000" endPos="24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extBox 1"/>
          <p:cNvSpPr txBox="1"/>
          <p:nvPr/>
        </p:nvSpPr>
        <p:spPr>
          <a:xfrm>
            <a:off x="257132" y="1274491"/>
            <a:ext cx="4894097" cy="306622"/>
          </a:xfrm>
          <a:prstGeom prst="rect">
            <a:avLst/>
          </a:prstGeom>
          <a:noFill/>
        </p:spPr>
        <p:txBody>
          <a:bodyPr wrap="none" rtlCol="0">
            <a:spAutoFit/>
          </a:bodyPr>
          <a:lstStyle>
            <a:defPPr>
              <a:defRPr lang="zh-CN"/>
            </a:defPPr>
            <a:lvl1pPr>
              <a:defRPr sz="2400" b="1" i="1">
                <a:solidFill>
                  <a:schemeClr val="accent3">
                    <a:lumMod val="50000"/>
                  </a:schemeClr>
                </a:solidFill>
              </a:defRPr>
            </a:lvl1pPr>
          </a:lstStyle>
          <a:p>
            <a:pPr>
              <a:lnSpc>
                <a:spcPts val="1500"/>
              </a:lnSpc>
            </a:pPr>
            <a:r>
              <a:rPr lang="en-US" altLang="zh-CN" i="0" dirty="0">
                <a:solidFill>
                  <a:schemeClr val="tx1">
                    <a:lumMod val="50000"/>
                    <a:lumOff val="50000"/>
                  </a:schemeClr>
                </a:solidFill>
              </a:rPr>
              <a:t>Automatic Arrhythmia Detection</a:t>
            </a:r>
          </a:p>
        </p:txBody>
      </p:sp>
      <p:sp>
        <p:nvSpPr>
          <p:cNvPr id="5" name="TextBox 4"/>
          <p:cNvSpPr txBox="1"/>
          <p:nvPr/>
        </p:nvSpPr>
        <p:spPr>
          <a:xfrm>
            <a:off x="282516" y="1840468"/>
            <a:ext cx="6497676" cy="284693"/>
          </a:xfrm>
          <a:prstGeom prst="rect">
            <a:avLst/>
          </a:prstGeom>
          <a:noFill/>
        </p:spPr>
        <p:txBody>
          <a:bodyPr wrap="none" rtlCol="0">
            <a:spAutoFit/>
          </a:bodyPr>
          <a:lstStyle/>
          <a:p>
            <a:pPr>
              <a:lnSpc>
                <a:spcPts val="1500"/>
              </a:lnSpc>
            </a:pPr>
            <a:r>
              <a:rPr lang="en-US" altLang="zh-CN" sz="1600" b="1" dirty="0" smtClean="0">
                <a:solidFill>
                  <a:schemeClr val="tx1">
                    <a:lumMod val="50000"/>
                    <a:lumOff val="50000"/>
                  </a:schemeClr>
                </a:solidFill>
              </a:rPr>
              <a:t>Arrhythmia can be detected and highlighted as </a:t>
            </a:r>
            <a:r>
              <a:rPr lang="en-US" altLang="zh-CN" sz="1600" b="1" dirty="0" smtClean="0">
                <a:solidFill>
                  <a:srgbClr val="FF0000"/>
                </a:solidFill>
              </a:rPr>
              <a:t>red</a:t>
            </a:r>
            <a:r>
              <a:rPr lang="en-US" altLang="zh-CN" sz="1600" b="1" dirty="0" smtClean="0">
                <a:solidFill>
                  <a:schemeClr val="tx1">
                    <a:lumMod val="50000"/>
                    <a:lumOff val="50000"/>
                  </a:schemeClr>
                </a:solidFill>
              </a:rPr>
              <a:t> automatically.</a:t>
            </a:r>
            <a:endParaRPr lang="zh-CN" altLang="en-US" sz="1600" b="1" dirty="0">
              <a:solidFill>
                <a:schemeClr val="tx1">
                  <a:lumMod val="50000"/>
                  <a:lumOff val="50000"/>
                </a:schemeClr>
              </a:solidFill>
            </a:endParaRPr>
          </a:p>
        </p:txBody>
      </p:sp>
      <p:sp>
        <p:nvSpPr>
          <p:cNvPr id="9" name="TextBox 8"/>
          <p:cNvSpPr txBox="1"/>
          <p:nvPr/>
        </p:nvSpPr>
        <p:spPr>
          <a:xfrm>
            <a:off x="257132" y="404664"/>
            <a:ext cx="6143668" cy="584775"/>
          </a:xfrm>
          <a:prstGeom prst="rect">
            <a:avLst/>
          </a:prstGeom>
          <a:noFill/>
          <a:effectLst/>
        </p:spPr>
        <p:txBody>
          <a:bodyPr wrap="square" rtlCol="0">
            <a:spAutoFit/>
          </a:bodyPr>
          <a:lstStyle/>
          <a:p>
            <a:pPr>
              <a:defRPr/>
            </a:pPr>
            <a:r>
              <a:rPr lang="en-US" altLang="zh-CN" sz="3200" b="1" i="0" dirty="0" smtClean="0">
                <a:solidFill>
                  <a:schemeClr val="accent3">
                    <a:lumMod val="50000"/>
                  </a:schemeClr>
                </a:solidFill>
              </a:rPr>
              <a:t>Product Details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157449"/>
            <a:ext cx="6935023" cy="3896822"/>
          </a:xfrm>
          <a:prstGeom prst="roundRect">
            <a:avLst>
              <a:gd name="adj" fmla="val 0"/>
            </a:avLst>
          </a:prstGeom>
          <a:solidFill>
            <a:srgbClr val="FFFFFF">
              <a:shade val="85000"/>
            </a:srgbClr>
          </a:solidFill>
          <a:ln>
            <a:noFill/>
          </a:ln>
          <a:effectLst>
            <a:outerShdw dist="35921" dir="2700000" algn="ctr" rotWithShape="0">
              <a:schemeClr val="bg2"/>
            </a:outerShdw>
            <a:reflection blurRad="12700" stA="38000" endPos="10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4469245"/>
      </p:ext>
    </p:extLst>
  </p:cSld>
  <p:clrMapOvr>
    <a:masterClrMapping/>
  </p:clrMapOvr>
  <p:transition>
    <p:randomBa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4514" y="404664"/>
            <a:ext cx="9158514" cy="792088"/>
          </a:xfrm>
          <a:custGeom>
            <a:avLst/>
            <a:gdLst>
              <a:gd name="connsiteX0" fmla="*/ 0 w 9158514"/>
              <a:gd name="connsiteY0" fmla="*/ 783771 h 1132114"/>
              <a:gd name="connsiteX1" fmla="*/ 6429828 w 9158514"/>
              <a:gd name="connsiteY1" fmla="*/ 769257 h 1132114"/>
              <a:gd name="connsiteX2" fmla="*/ 6473371 w 9158514"/>
              <a:gd name="connsiteY2" fmla="*/ 769257 h 1132114"/>
              <a:gd name="connsiteX3" fmla="*/ 6560457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783771 h 1132114"/>
              <a:gd name="connsiteX1" fmla="*/ 6429828 w 9158514"/>
              <a:gd name="connsiteY1" fmla="*/ 769257 h 1132114"/>
              <a:gd name="connsiteX2" fmla="*/ 6473371 w 9158514"/>
              <a:gd name="connsiteY2" fmla="*/ 769257 h 1132114"/>
              <a:gd name="connsiteX3" fmla="*/ 6539025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093525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58514" h="1455874">
                <a:moveTo>
                  <a:pt x="0" y="1093525"/>
                </a:moveTo>
                <a:lnTo>
                  <a:pt x="6429828" y="1093017"/>
                </a:lnTo>
                <a:lnTo>
                  <a:pt x="6473371" y="1093017"/>
                </a:lnTo>
                <a:lnTo>
                  <a:pt x="6539025" y="1005931"/>
                </a:lnTo>
                <a:lnTo>
                  <a:pt x="6618514" y="1078502"/>
                </a:lnTo>
                <a:lnTo>
                  <a:pt x="6749143" y="1093017"/>
                </a:lnTo>
                <a:lnTo>
                  <a:pt x="6792685" y="1209131"/>
                </a:lnTo>
                <a:lnTo>
                  <a:pt x="6966857" y="0"/>
                </a:lnTo>
                <a:lnTo>
                  <a:pt x="7126514" y="1455874"/>
                </a:lnTo>
                <a:lnTo>
                  <a:pt x="7184571" y="1093017"/>
                </a:lnTo>
                <a:lnTo>
                  <a:pt x="7329714" y="1093017"/>
                </a:lnTo>
                <a:lnTo>
                  <a:pt x="7329714" y="1093017"/>
                </a:lnTo>
                <a:lnTo>
                  <a:pt x="7445828" y="1005931"/>
                </a:lnTo>
                <a:lnTo>
                  <a:pt x="7532914" y="1093017"/>
                </a:lnTo>
                <a:lnTo>
                  <a:pt x="9144000" y="1078502"/>
                </a:lnTo>
                <a:lnTo>
                  <a:pt x="9158514" y="1078502"/>
                </a:lnTo>
              </a:path>
            </a:pathLst>
          </a:custGeom>
          <a:noFill/>
          <a:ln>
            <a:gradFill flip="none" rotWithShape="1">
              <a:gsLst>
                <a:gs pos="0">
                  <a:srgbClr val="DDEBCF"/>
                </a:gs>
                <a:gs pos="50000">
                  <a:srgbClr val="9CB86E"/>
                </a:gs>
                <a:gs pos="100000">
                  <a:srgbClr val="156B13"/>
                </a:gs>
              </a:gsLst>
              <a:lin ang="18900000" scaled="1"/>
              <a:tileRect/>
            </a:gradFill>
          </a:ln>
          <a:effectLst>
            <a:glow rad="101600">
              <a:srgbClr val="00FF00">
                <a:alpha val="40000"/>
              </a:srgbClr>
            </a:glow>
            <a:outerShdw blurRad="76200" dir="18900000" sy="23000" kx="-1200000" algn="bl" rotWithShape="0">
              <a:prstClr val="black">
                <a:alpha val="20000"/>
              </a:prstClr>
            </a:outerShdw>
            <a:reflection blurRad="482600" stA="45000" endPos="24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extBox 1"/>
          <p:cNvSpPr txBox="1"/>
          <p:nvPr/>
        </p:nvSpPr>
        <p:spPr>
          <a:xfrm>
            <a:off x="300158" y="1227853"/>
            <a:ext cx="2869696" cy="461665"/>
          </a:xfrm>
          <a:prstGeom prst="rect">
            <a:avLst/>
          </a:prstGeom>
          <a:noFill/>
        </p:spPr>
        <p:txBody>
          <a:bodyPr wrap="none" rtlCol="0">
            <a:spAutoFit/>
          </a:bodyPr>
          <a:lstStyle>
            <a:defPPr>
              <a:defRPr lang="zh-CN"/>
            </a:defPPr>
            <a:lvl1pPr>
              <a:defRPr sz="2400" b="1" i="1">
                <a:solidFill>
                  <a:schemeClr val="accent3">
                    <a:lumMod val="50000"/>
                  </a:schemeClr>
                </a:solidFill>
              </a:defRPr>
            </a:lvl1pPr>
          </a:lstStyle>
          <a:p>
            <a:r>
              <a:rPr lang="en-US" altLang="zh-CN" i="0" dirty="0">
                <a:solidFill>
                  <a:schemeClr val="tx1">
                    <a:lumMod val="50000"/>
                    <a:lumOff val="50000"/>
                  </a:schemeClr>
                </a:solidFill>
              </a:rPr>
              <a:t>Auto Events Save </a:t>
            </a:r>
          </a:p>
        </p:txBody>
      </p:sp>
      <p:sp>
        <p:nvSpPr>
          <p:cNvPr id="5" name="TextBox 4"/>
          <p:cNvSpPr txBox="1"/>
          <p:nvPr/>
        </p:nvSpPr>
        <p:spPr>
          <a:xfrm>
            <a:off x="284661" y="1721646"/>
            <a:ext cx="4280081" cy="4524315"/>
          </a:xfrm>
          <a:prstGeom prst="rect">
            <a:avLst/>
          </a:prstGeom>
          <a:noFill/>
        </p:spPr>
        <p:txBody>
          <a:bodyPr wrap="square" rtlCol="0">
            <a:spAutoFit/>
          </a:bodyPr>
          <a:lstStyle/>
          <a:p>
            <a:pPr>
              <a:lnSpc>
                <a:spcPct val="150000"/>
              </a:lnSpc>
            </a:pPr>
            <a:r>
              <a:rPr lang="en-US" altLang="zh-CN" sz="1600" b="1" i="1" dirty="0" smtClean="0">
                <a:solidFill>
                  <a:schemeClr val="tx1">
                    <a:lumMod val="50000"/>
                    <a:lumOff val="50000"/>
                  </a:schemeClr>
                </a:solidFill>
              </a:rPr>
              <a:t>Events include:</a:t>
            </a:r>
          </a:p>
          <a:p>
            <a:pPr marL="285750" indent="-285750">
              <a:lnSpc>
                <a:spcPct val="150000"/>
              </a:lnSpc>
              <a:buFont typeface="Arial" pitchFamily="34" charset="0"/>
              <a:buChar char="•"/>
            </a:pPr>
            <a:r>
              <a:rPr lang="en-US" altLang="zh-CN" sz="1600" b="1" i="1" dirty="0" smtClean="0">
                <a:solidFill>
                  <a:schemeClr val="tx1">
                    <a:lumMod val="50000"/>
                    <a:lumOff val="50000"/>
                  </a:schemeClr>
                </a:solidFill>
              </a:rPr>
              <a:t>Arrhythmia</a:t>
            </a:r>
          </a:p>
          <a:p>
            <a:pPr marL="285750" indent="-285750">
              <a:lnSpc>
                <a:spcPct val="150000"/>
              </a:lnSpc>
              <a:buFont typeface="Arial" pitchFamily="34" charset="0"/>
              <a:buChar char="•"/>
            </a:pPr>
            <a:r>
              <a:rPr lang="en-US" altLang="zh-CN" sz="1600" b="1" i="1" dirty="0" smtClean="0">
                <a:solidFill>
                  <a:schemeClr val="tx1">
                    <a:lumMod val="50000"/>
                    <a:lumOff val="50000"/>
                  </a:schemeClr>
                </a:solidFill>
              </a:rPr>
              <a:t>Parts of waveforms with doctors’ notes</a:t>
            </a:r>
          </a:p>
          <a:p>
            <a:pPr marL="285750" indent="-285750">
              <a:lnSpc>
                <a:spcPct val="150000"/>
              </a:lnSpc>
              <a:buFont typeface="Arial" pitchFamily="34" charset="0"/>
              <a:buChar char="•"/>
            </a:pPr>
            <a:r>
              <a:rPr lang="en-US" altLang="zh-CN" sz="1600" b="1" i="1" dirty="0" smtClean="0">
                <a:solidFill>
                  <a:schemeClr val="tx1">
                    <a:lumMod val="50000"/>
                    <a:lumOff val="50000"/>
                  </a:schemeClr>
                </a:solidFill>
              </a:rPr>
              <a:t>Parts of waveforms which are </a:t>
            </a:r>
          </a:p>
          <a:p>
            <a:pPr>
              <a:lnSpc>
                <a:spcPct val="150000"/>
              </a:lnSpc>
            </a:pPr>
            <a:r>
              <a:rPr lang="en-US" altLang="zh-CN" sz="1600" b="1" i="1" dirty="0" smtClean="0">
                <a:solidFill>
                  <a:schemeClr val="tx1">
                    <a:lumMod val="50000"/>
                    <a:lumOff val="50000"/>
                  </a:schemeClr>
                </a:solidFill>
              </a:rPr>
              <a:t>     printed during the tests</a:t>
            </a:r>
          </a:p>
          <a:p>
            <a:pPr marL="285750" indent="-285750">
              <a:lnSpc>
                <a:spcPct val="150000"/>
              </a:lnSpc>
              <a:buFont typeface="Arial" pitchFamily="34" charset="0"/>
              <a:buChar char="•"/>
            </a:pPr>
            <a:r>
              <a:rPr lang="en-US" altLang="zh-CN" sz="1600" b="1" i="1" dirty="0" smtClean="0">
                <a:solidFill>
                  <a:schemeClr val="tx1">
                    <a:lumMod val="50000"/>
                    <a:lumOff val="50000"/>
                  </a:schemeClr>
                </a:solidFill>
              </a:rPr>
              <a:t>Parts of waveforms which are snapshot during diagnosis</a:t>
            </a:r>
          </a:p>
          <a:p>
            <a:pPr marL="285750" indent="-285750">
              <a:lnSpc>
                <a:spcPct val="150000"/>
              </a:lnSpc>
              <a:buFont typeface="Arial" pitchFamily="34" charset="0"/>
              <a:buChar char="•"/>
            </a:pPr>
            <a:r>
              <a:rPr lang="en-US" altLang="zh-CN" sz="1600" b="1" i="1" dirty="0" smtClean="0">
                <a:solidFill>
                  <a:schemeClr val="tx1">
                    <a:lumMod val="50000"/>
                    <a:lumOff val="50000"/>
                  </a:schemeClr>
                </a:solidFill>
              </a:rPr>
              <a:t>Auto 12-lead ECG reports in each stage</a:t>
            </a:r>
          </a:p>
          <a:p>
            <a:pPr>
              <a:lnSpc>
                <a:spcPct val="150000"/>
              </a:lnSpc>
            </a:pPr>
            <a:r>
              <a:rPr lang="en-US" altLang="zh-CN" sz="1600" b="1" i="1" dirty="0" smtClean="0">
                <a:solidFill>
                  <a:schemeClr val="tx1">
                    <a:lumMod val="50000"/>
                    <a:lumOff val="50000"/>
                  </a:schemeClr>
                </a:solidFill>
              </a:rPr>
              <a:t> </a:t>
            </a:r>
          </a:p>
          <a:p>
            <a:pPr>
              <a:lnSpc>
                <a:spcPct val="150000"/>
              </a:lnSpc>
            </a:pPr>
            <a:endParaRPr lang="en-US" altLang="zh-CN" sz="1600" b="1" i="1" dirty="0" smtClean="0">
              <a:solidFill>
                <a:schemeClr val="tx1">
                  <a:lumMod val="50000"/>
                  <a:lumOff val="50000"/>
                </a:schemeClr>
              </a:solidFill>
            </a:endParaRPr>
          </a:p>
          <a:p>
            <a:pPr>
              <a:lnSpc>
                <a:spcPct val="150000"/>
              </a:lnSpc>
            </a:pPr>
            <a:endParaRPr lang="en-US" altLang="zh-CN" sz="1600" b="1" i="1" dirty="0" smtClean="0">
              <a:solidFill>
                <a:schemeClr val="tx1">
                  <a:lumMod val="50000"/>
                  <a:lumOff val="50000"/>
                </a:schemeClr>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8894" y="2971800"/>
            <a:ext cx="4953000" cy="2612572"/>
          </a:xfrm>
          <a:prstGeom prst="roundRect">
            <a:avLst>
              <a:gd name="adj" fmla="val 0"/>
            </a:avLst>
          </a:prstGeom>
          <a:solidFill>
            <a:srgbClr val="FFFFFF">
              <a:shade val="85000"/>
            </a:srgbClr>
          </a:solidFill>
          <a:ln>
            <a:noFill/>
          </a:ln>
          <a:effectLst>
            <a:outerShdw dist="35921" dir="2700000" algn="ctr" rotWithShape="0">
              <a:schemeClr val="bg2"/>
            </a:outerShdw>
            <a:reflection blurRad="12700" stA="38000" endPos="10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57132" y="404664"/>
            <a:ext cx="6143668" cy="584775"/>
          </a:xfrm>
          <a:prstGeom prst="rect">
            <a:avLst/>
          </a:prstGeom>
          <a:noFill/>
          <a:effectLst/>
        </p:spPr>
        <p:txBody>
          <a:bodyPr wrap="square" rtlCol="0">
            <a:spAutoFit/>
          </a:bodyPr>
          <a:lstStyle/>
          <a:p>
            <a:pPr>
              <a:defRPr/>
            </a:pPr>
            <a:r>
              <a:rPr lang="en-US" altLang="zh-CN" sz="3200" b="1" i="0" dirty="0" smtClean="0">
                <a:solidFill>
                  <a:schemeClr val="accent3">
                    <a:lumMod val="50000"/>
                  </a:schemeClr>
                </a:solidFill>
              </a:rPr>
              <a:t>Product Details</a:t>
            </a:r>
          </a:p>
        </p:txBody>
      </p:sp>
    </p:spTree>
    <p:extLst>
      <p:ext uri="{BB962C8B-B14F-4D97-AF65-F5344CB8AC3E}">
        <p14:creationId xmlns:p14="http://schemas.microsoft.com/office/powerpoint/2010/main" val="566022570"/>
      </p:ext>
    </p:extLst>
  </p:cSld>
  <p:clrMapOvr>
    <a:masterClrMapping/>
  </p:clrMapOvr>
  <p:transition>
    <p:randomBa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4514" y="404664"/>
            <a:ext cx="9158514" cy="792088"/>
          </a:xfrm>
          <a:custGeom>
            <a:avLst/>
            <a:gdLst>
              <a:gd name="connsiteX0" fmla="*/ 0 w 9158514"/>
              <a:gd name="connsiteY0" fmla="*/ 783771 h 1132114"/>
              <a:gd name="connsiteX1" fmla="*/ 6429828 w 9158514"/>
              <a:gd name="connsiteY1" fmla="*/ 769257 h 1132114"/>
              <a:gd name="connsiteX2" fmla="*/ 6473371 w 9158514"/>
              <a:gd name="connsiteY2" fmla="*/ 769257 h 1132114"/>
              <a:gd name="connsiteX3" fmla="*/ 6560457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783771 h 1132114"/>
              <a:gd name="connsiteX1" fmla="*/ 6429828 w 9158514"/>
              <a:gd name="connsiteY1" fmla="*/ 769257 h 1132114"/>
              <a:gd name="connsiteX2" fmla="*/ 6473371 w 9158514"/>
              <a:gd name="connsiteY2" fmla="*/ 769257 h 1132114"/>
              <a:gd name="connsiteX3" fmla="*/ 6539025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093525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58514" h="1455874">
                <a:moveTo>
                  <a:pt x="0" y="1093525"/>
                </a:moveTo>
                <a:lnTo>
                  <a:pt x="6429828" y="1093017"/>
                </a:lnTo>
                <a:lnTo>
                  <a:pt x="6473371" y="1093017"/>
                </a:lnTo>
                <a:lnTo>
                  <a:pt x="6539025" y="1005931"/>
                </a:lnTo>
                <a:lnTo>
                  <a:pt x="6618514" y="1078502"/>
                </a:lnTo>
                <a:lnTo>
                  <a:pt x="6749143" y="1093017"/>
                </a:lnTo>
                <a:lnTo>
                  <a:pt x="6792685" y="1209131"/>
                </a:lnTo>
                <a:lnTo>
                  <a:pt x="6966857" y="0"/>
                </a:lnTo>
                <a:lnTo>
                  <a:pt x="7126514" y="1455874"/>
                </a:lnTo>
                <a:lnTo>
                  <a:pt x="7184571" y="1093017"/>
                </a:lnTo>
                <a:lnTo>
                  <a:pt x="7329714" y="1093017"/>
                </a:lnTo>
                <a:lnTo>
                  <a:pt x="7329714" y="1093017"/>
                </a:lnTo>
                <a:lnTo>
                  <a:pt x="7445828" y="1005931"/>
                </a:lnTo>
                <a:lnTo>
                  <a:pt x="7532914" y="1093017"/>
                </a:lnTo>
                <a:lnTo>
                  <a:pt x="9144000" y="1078502"/>
                </a:lnTo>
                <a:lnTo>
                  <a:pt x="9158514" y="1078502"/>
                </a:lnTo>
              </a:path>
            </a:pathLst>
          </a:custGeom>
          <a:noFill/>
          <a:ln>
            <a:gradFill flip="none" rotWithShape="1">
              <a:gsLst>
                <a:gs pos="0">
                  <a:srgbClr val="DDEBCF"/>
                </a:gs>
                <a:gs pos="50000">
                  <a:srgbClr val="9CB86E"/>
                </a:gs>
                <a:gs pos="100000">
                  <a:srgbClr val="156B13"/>
                </a:gs>
              </a:gsLst>
              <a:lin ang="18900000" scaled="1"/>
              <a:tileRect/>
            </a:gradFill>
          </a:ln>
          <a:effectLst>
            <a:glow rad="101600">
              <a:srgbClr val="00FF00">
                <a:alpha val="40000"/>
              </a:srgbClr>
            </a:glow>
            <a:outerShdw blurRad="76200" dir="18900000" sy="23000" kx="-1200000" algn="bl" rotWithShape="0">
              <a:prstClr val="black">
                <a:alpha val="20000"/>
              </a:prstClr>
            </a:outerShdw>
            <a:reflection blurRad="482600" stA="45000" endPos="24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extBox 1"/>
          <p:cNvSpPr txBox="1"/>
          <p:nvPr/>
        </p:nvSpPr>
        <p:spPr>
          <a:xfrm>
            <a:off x="269162" y="1227853"/>
            <a:ext cx="3480440" cy="461665"/>
          </a:xfrm>
          <a:prstGeom prst="rect">
            <a:avLst/>
          </a:prstGeom>
          <a:noFill/>
        </p:spPr>
        <p:txBody>
          <a:bodyPr wrap="none" rtlCol="0">
            <a:spAutoFit/>
          </a:bodyPr>
          <a:lstStyle>
            <a:defPPr>
              <a:defRPr lang="zh-CN"/>
            </a:defPPr>
            <a:lvl1pPr>
              <a:defRPr sz="2400" b="1" i="1">
                <a:solidFill>
                  <a:schemeClr val="accent3">
                    <a:lumMod val="50000"/>
                  </a:schemeClr>
                </a:solidFill>
              </a:defRPr>
            </a:lvl1pPr>
          </a:lstStyle>
          <a:p>
            <a:r>
              <a:rPr lang="en-US" altLang="zh-CN" i="0" dirty="0" smtClean="0">
                <a:solidFill>
                  <a:schemeClr val="tx1">
                    <a:lumMod val="50000"/>
                    <a:lumOff val="50000"/>
                  </a:schemeClr>
                </a:solidFill>
              </a:rPr>
              <a:t>Powerful Functionality</a:t>
            </a:r>
            <a:endParaRPr lang="zh-CN" altLang="en-US" i="0" dirty="0">
              <a:solidFill>
                <a:schemeClr val="tx1">
                  <a:lumMod val="50000"/>
                  <a:lumOff val="50000"/>
                </a:schemeClr>
              </a:solidFill>
            </a:endParaRPr>
          </a:p>
        </p:txBody>
      </p:sp>
      <p:sp>
        <p:nvSpPr>
          <p:cNvPr id="5" name="TextBox 4"/>
          <p:cNvSpPr txBox="1"/>
          <p:nvPr/>
        </p:nvSpPr>
        <p:spPr>
          <a:xfrm>
            <a:off x="269162" y="1670890"/>
            <a:ext cx="8850306" cy="2923877"/>
          </a:xfrm>
          <a:prstGeom prst="rect">
            <a:avLst/>
          </a:prstGeom>
          <a:noFill/>
        </p:spPr>
        <p:txBody>
          <a:bodyPr wrap="square" rtlCol="0">
            <a:spAutoFit/>
          </a:bodyPr>
          <a:lstStyle/>
          <a:p>
            <a:r>
              <a:rPr lang="en-US" altLang="zh-CN" sz="1600" b="1" i="0" dirty="0" smtClean="0">
                <a:solidFill>
                  <a:schemeClr val="tx1">
                    <a:lumMod val="50000"/>
                    <a:lumOff val="50000"/>
                  </a:schemeClr>
                </a:solidFill>
              </a:rPr>
              <a:t>Proof for Diagnosis</a:t>
            </a:r>
          </a:p>
          <a:p>
            <a:endParaRPr lang="en-US" altLang="zh-CN" sz="800" b="1" i="1" dirty="0">
              <a:solidFill>
                <a:schemeClr val="tx1">
                  <a:lumMod val="50000"/>
                  <a:lumOff val="50000"/>
                </a:schemeClr>
              </a:solidFill>
            </a:endParaRPr>
          </a:p>
          <a:p>
            <a:pPr marL="285750" indent="-285750">
              <a:buFont typeface="Arial" pitchFamily="34" charset="0"/>
              <a:buChar char="•"/>
            </a:pPr>
            <a:r>
              <a:rPr lang="en-US" altLang="zh-CN" sz="1600" b="1" i="1" dirty="0" smtClean="0">
                <a:solidFill>
                  <a:schemeClr val="tx1">
                    <a:lumMod val="50000"/>
                    <a:lumOff val="50000"/>
                  </a:schemeClr>
                </a:solidFill>
              </a:rPr>
              <a:t>Proof for diagnosis or feature description is added in diagnosis which enables more </a:t>
            </a:r>
          </a:p>
          <a:p>
            <a:r>
              <a:rPr lang="en-US" altLang="zh-CN" sz="1600" b="1" i="1" dirty="0" smtClean="0">
                <a:solidFill>
                  <a:schemeClr val="tx1">
                    <a:lumMod val="50000"/>
                    <a:lumOff val="50000"/>
                  </a:schemeClr>
                </a:solidFill>
              </a:rPr>
              <a:t>     convincing report.</a:t>
            </a:r>
          </a:p>
          <a:p>
            <a:endParaRPr lang="en-US" altLang="zh-CN" sz="1600" b="1" i="1" dirty="0">
              <a:solidFill>
                <a:schemeClr val="tx1">
                  <a:lumMod val="50000"/>
                  <a:lumOff val="50000"/>
                </a:schemeClr>
              </a:solidFill>
            </a:endParaRPr>
          </a:p>
          <a:p>
            <a:endParaRPr lang="en-US" altLang="zh-CN" sz="1600" b="1" i="1" dirty="0" smtClean="0">
              <a:solidFill>
                <a:schemeClr val="tx1">
                  <a:lumMod val="50000"/>
                  <a:lumOff val="50000"/>
                </a:schemeClr>
              </a:solidFill>
            </a:endParaRPr>
          </a:p>
          <a:p>
            <a:endParaRPr lang="en-US" altLang="zh-CN" sz="1600" b="1" i="1" dirty="0">
              <a:solidFill>
                <a:schemeClr val="tx1">
                  <a:lumMod val="50000"/>
                  <a:lumOff val="50000"/>
                </a:schemeClr>
              </a:solidFill>
            </a:endParaRPr>
          </a:p>
          <a:p>
            <a:endParaRPr lang="en-US" altLang="zh-CN" sz="1600" b="1" i="1" dirty="0" smtClean="0">
              <a:solidFill>
                <a:schemeClr val="tx1">
                  <a:lumMod val="50000"/>
                  <a:lumOff val="50000"/>
                </a:schemeClr>
              </a:solidFill>
            </a:endParaRPr>
          </a:p>
          <a:p>
            <a:endParaRPr lang="en-US" altLang="zh-CN" sz="1600" b="1" i="1" dirty="0">
              <a:solidFill>
                <a:schemeClr val="tx1">
                  <a:lumMod val="50000"/>
                  <a:lumOff val="50000"/>
                </a:schemeClr>
              </a:solidFill>
            </a:endParaRPr>
          </a:p>
          <a:p>
            <a:r>
              <a:rPr lang="en-US" altLang="zh-CN" sz="1600" b="1" i="1" dirty="0" smtClean="0">
                <a:solidFill>
                  <a:schemeClr val="tx1">
                    <a:lumMod val="50000"/>
                    <a:lumOff val="50000"/>
                  </a:schemeClr>
                </a:solidFill>
              </a:rPr>
              <a:t> </a:t>
            </a:r>
          </a:p>
          <a:p>
            <a:endParaRPr lang="en-US" altLang="zh-CN" sz="1600" b="1" i="1" dirty="0" smtClean="0">
              <a:solidFill>
                <a:schemeClr val="tx1">
                  <a:lumMod val="50000"/>
                  <a:lumOff val="50000"/>
                </a:schemeClr>
              </a:solidFill>
            </a:endParaRPr>
          </a:p>
          <a:p>
            <a:endParaRPr lang="en-US" altLang="zh-CN" sz="1600" b="1" i="1" dirty="0" smtClean="0">
              <a:solidFill>
                <a:schemeClr val="tx1">
                  <a:lumMod val="50000"/>
                  <a:lumOff val="50000"/>
                </a:schemeClr>
              </a:solidFill>
            </a:endParaRPr>
          </a:p>
        </p:txBody>
      </p:sp>
      <p:pic>
        <p:nvPicPr>
          <p:cNvPr id="6" name="Picture 2" descr="\\192.168.1.6\市场组文件\市场组知识库\国际宣传工作临时交接文档\心电组\SE-1515\素材\对应图片\第三页软件界面图\分析界面.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180" y="2924944"/>
            <a:ext cx="5403180" cy="2969781"/>
          </a:xfrm>
          <a:prstGeom prst="roundRect">
            <a:avLst>
              <a:gd name="adj" fmla="val 0"/>
            </a:avLst>
          </a:prstGeom>
          <a:solidFill>
            <a:srgbClr val="FFFFFF">
              <a:shade val="85000"/>
            </a:srgbClr>
          </a:solidFill>
          <a:ln>
            <a:noFill/>
          </a:ln>
          <a:effectLst>
            <a:reflection blurRad="12700" stA="38000" endPos="10000" dist="5000" dir="5400000" sy="-100000" algn="bl" rotWithShape="0"/>
          </a:effectLs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221996"/>
            <a:ext cx="2789289" cy="971550"/>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右箭头 9"/>
          <p:cNvSpPr/>
          <p:nvPr/>
        </p:nvSpPr>
        <p:spPr bwMode="auto">
          <a:xfrm>
            <a:off x="5488760" y="4479566"/>
            <a:ext cx="607240" cy="428579"/>
          </a:xfrm>
          <a:prstGeom prst="rightArrow">
            <a:avLst/>
          </a:prstGeom>
          <a:solidFill>
            <a:srgbClr val="FF0000"/>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200" b="0" i="1" u="none" strike="noStrike" cap="none" normalizeH="0" baseline="0" smtClean="0">
              <a:ln>
                <a:noFill/>
              </a:ln>
              <a:solidFill>
                <a:schemeClr val="tx1"/>
              </a:solidFill>
              <a:effectLst/>
              <a:latin typeface="Arial" charset="0"/>
              <a:ea typeface="宋体" pitchFamily="2" charset="-122"/>
            </a:endParaRPr>
          </a:p>
        </p:txBody>
      </p:sp>
      <p:sp>
        <p:nvSpPr>
          <p:cNvPr id="18" name="TextBox 17"/>
          <p:cNvSpPr txBox="1"/>
          <p:nvPr/>
        </p:nvSpPr>
        <p:spPr>
          <a:xfrm>
            <a:off x="257132" y="404664"/>
            <a:ext cx="6143668" cy="584775"/>
          </a:xfrm>
          <a:prstGeom prst="rect">
            <a:avLst/>
          </a:prstGeom>
          <a:noFill/>
          <a:effectLst/>
        </p:spPr>
        <p:txBody>
          <a:bodyPr wrap="square" rtlCol="0">
            <a:spAutoFit/>
          </a:bodyPr>
          <a:lstStyle/>
          <a:p>
            <a:pPr>
              <a:defRPr/>
            </a:pPr>
            <a:r>
              <a:rPr lang="en-US" altLang="zh-CN" sz="3200" b="1" i="0" dirty="0" smtClean="0">
                <a:solidFill>
                  <a:schemeClr val="accent3">
                    <a:lumMod val="50000"/>
                  </a:schemeClr>
                </a:solidFill>
              </a:rPr>
              <a:t>Product Details</a:t>
            </a:r>
          </a:p>
        </p:txBody>
      </p:sp>
      <p:sp>
        <p:nvSpPr>
          <p:cNvPr id="11" name="椭圆 10"/>
          <p:cNvSpPr/>
          <p:nvPr/>
        </p:nvSpPr>
        <p:spPr bwMode="auto">
          <a:xfrm>
            <a:off x="4343400" y="4448175"/>
            <a:ext cx="885825" cy="428625"/>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200" b="0" i="1" u="none" strike="noStrike" cap="none" normalizeH="0" baseline="0" smtClean="0">
              <a:ln>
                <a:noFill/>
              </a:ln>
              <a:solidFill>
                <a:schemeClr val="tx1"/>
              </a:solidFill>
              <a:effectLst/>
              <a:latin typeface="Arial" charset="0"/>
              <a:ea typeface="宋体" pitchFamily="2" charset="-122"/>
            </a:endParaRPr>
          </a:p>
        </p:txBody>
      </p:sp>
    </p:spTree>
    <p:extLst>
      <p:ext uri="{BB962C8B-B14F-4D97-AF65-F5344CB8AC3E}">
        <p14:creationId xmlns:p14="http://schemas.microsoft.com/office/powerpoint/2010/main" val="3839519801"/>
      </p:ext>
    </p:extLst>
  </p:cSld>
  <p:clrMapOvr>
    <a:masterClrMapping/>
  </p:clrMapOvr>
  <p:transition>
    <p:randomBa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4514" y="404664"/>
            <a:ext cx="9158514" cy="792088"/>
          </a:xfrm>
          <a:custGeom>
            <a:avLst/>
            <a:gdLst>
              <a:gd name="connsiteX0" fmla="*/ 0 w 9158514"/>
              <a:gd name="connsiteY0" fmla="*/ 783771 h 1132114"/>
              <a:gd name="connsiteX1" fmla="*/ 6429828 w 9158514"/>
              <a:gd name="connsiteY1" fmla="*/ 769257 h 1132114"/>
              <a:gd name="connsiteX2" fmla="*/ 6473371 w 9158514"/>
              <a:gd name="connsiteY2" fmla="*/ 769257 h 1132114"/>
              <a:gd name="connsiteX3" fmla="*/ 6560457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783771 h 1132114"/>
              <a:gd name="connsiteX1" fmla="*/ 6429828 w 9158514"/>
              <a:gd name="connsiteY1" fmla="*/ 769257 h 1132114"/>
              <a:gd name="connsiteX2" fmla="*/ 6473371 w 9158514"/>
              <a:gd name="connsiteY2" fmla="*/ 769257 h 1132114"/>
              <a:gd name="connsiteX3" fmla="*/ 6539025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093525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58514" h="1455874">
                <a:moveTo>
                  <a:pt x="0" y="1093525"/>
                </a:moveTo>
                <a:lnTo>
                  <a:pt x="6429828" y="1093017"/>
                </a:lnTo>
                <a:lnTo>
                  <a:pt x="6473371" y="1093017"/>
                </a:lnTo>
                <a:lnTo>
                  <a:pt x="6539025" y="1005931"/>
                </a:lnTo>
                <a:lnTo>
                  <a:pt x="6618514" y="1078502"/>
                </a:lnTo>
                <a:lnTo>
                  <a:pt x="6749143" y="1093017"/>
                </a:lnTo>
                <a:lnTo>
                  <a:pt x="6792685" y="1209131"/>
                </a:lnTo>
                <a:lnTo>
                  <a:pt x="6966857" y="0"/>
                </a:lnTo>
                <a:lnTo>
                  <a:pt x="7126514" y="1455874"/>
                </a:lnTo>
                <a:lnTo>
                  <a:pt x="7184571" y="1093017"/>
                </a:lnTo>
                <a:lnTo>
                  <a:pt x="7329714" y="1093017"/>
                </a:lnTo>
                <a:lnTo>
                  <a:pt x="7329714" y="1093017"/>
                </a:lnTo>
                <a:lnTo>
                  <a:pt x="7445828" y="1005931"/>
                </a:lnTo>
                <a:lnTo>
                  <a:pt x="7532914" y="1093017"/>
                </a:lnTo>
                <a:lnTo>
                  <a:pt x="9144000" y="1078502"/>
                </a:lnTo>
                <a:lnTo>
                  <a:pt x="9158514" y="1078502"/>
                </a:lnTo>
              </a:path>
            </a:pathLst>
          </a:custGeom>
          <a:noFill/>
          <a:ln>
            <a:gradFill flip="none" rotWithShape="1">
              <a:gsLst>
                <a:gs pos="0">
                  <a:srgbClr val="DDEBCF"/>
                </a:gs>
                <a:gs pos="50000">
                  <a:srgbClr val="9CB86E"/>
                </a:gs>
                <a:gs pos="100000">
                  <a:srgbClr val="156B13"/>
                </a:gs>
              </a:gsLst>
              <a:lin ang="18900000" scaled="1"/>
              <a:tileRect/>
            </a:gradFill>
          </a:ln>
          <a:effectLst>
            <a:glow rad="101600">
              <a:srgbClr val="00FF00">
                <a:alpha val="40000"/>
              </a:srgbClr>
            </a:glow>
            <a:outerShdw blurRad="76200" dir="18900000" sy="23000" kx="-1200000" algn="bl" rotWithShape="0">
              <a:prstClr val="black">
                <a:alpha val="20000"/>
              </a:prstClr>
            </a:outerShdw>
            <a:reflection blurRad="482600" stA="45000" endPos="24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extBox 1"/>
          <p:cNvSpPr txBox="1"/>
          <p:nvPr/>
        </p:nvSpPr>
        <p:spPr>
          <a:xfrm>
            <a:off x="269162" y="1227853"/>
            <a:ext cx="3480440" cy="461665"/>
          </a:xfrm>
          <a:prstGeom prst="rect">
            <a:avLst/>
          </a:prstGeom>
          <a:noFill/>
        </p:spPr>
        <p:txBody>
          <a:bodyPr wrap="none" rtlCol="0">
            <a:spAutoFit/>
          </a:bodyPr>
          <a:lstStyle>
            <a:defPPr>
              <a:defRPr lang="zh-CN"/>
            </a:defPPr>
            <a:lvl1pPr>
              <a:defRPr sz="2400" b="1" i="1">
                <a:solidFill>
                  <a:schemeClr val="accent3">
                    <a:lumMod val="50000"/>
                  </a:schemeClr>
                </a:solidFill>
              </a:defRPr>
            </a:lvl1pPr>
          </a:lstStyle>
          <a:p>
            <a:r>
              <a:rPr lang="en-US" altLang="zh-CN" i="0" dirty="0" smtClean="0"/>
              <a:t>Powerful Functionality</a:t>
            </a:r>
            <a:endParaRPr lang="zh-CN" altLang="en-US" i="0" dirty="0"/>
          </a:p>
        </p:txBody>
      </p:sp>
      <p:sp>
        <p:nvSpPr>
          <p:cNvPr id="5" name="TextBox 4"/>
          <p:cNvSpPr txBox="1"/>
          <p:nvPr/>
        </p:nvSpPr>
        <p:spPr>
          <a:xfrm>
            <a:off x="269162" y="1706148"/>
            <a:ext cx="8850306" cy="707886"/>
          </a:xfrm>
          <a:prstGeom prst="rect">
            <a:avLst/>
          </a:prstGeom>
          <a:noFill/>
        </p:spPr>
        <p:txBody>
          <a:bodyPr wrap="square" rtlCol="0">
            <a:spAutoFit/>
          </a:bodyPr>
          <a:lstStyle/>
          <a:p>
            <a:r>
              <a:rPr lang="en-US" altLang="zh-CN" sz="1600" b="1" i="0" dirty="0" smtClean="0">
                <a:solidFill>
                  <a:schemeClr val="tx1">
                    <a:lumMod val="50000"/>
                    <a:lumOff val="50000"/>
                  </a:schemeClr>
                </a:solidFill>
              </a:rPr>
              <a:t>Lead Reversal</a:t>
            </a:r>
          </a:p>
          <a:p>
            <a:endParaRPr lang="en-US" altLang="zh-CN" sz="800" b="1" i="0" dirty="0">
              <a:solidFill>
                <a:schemeClr val="tx1">
                  <a:lumMod val="50000"/>
                  <a:lumOff val="50000"/>
                </a:schemeClr>
              </a:solidFill>
            </a:endParaRPr>
          </a:p>
          <a:p>
            <a:pPr marL="285750" indent="-285750">
              <a:buFont typeface="Arial" pitchFamily="34" charset="0"/>
              <a:buChar char="•"/>
            </a:pPr>
            <a:r>
              <a:rPr lang="en-US" altLang="zh-CN" sz="1600" b="1" dirty="0" smtClean="0">
                <a:solidFill>
                  <a:schemeClr val="tx1">
                    <a:lumMod val="50000"/>
                    <a:lumOff val="50000"/>
                  </a:schemeClr>
                </a:solidFill>
              </a:rPr>
              <a:t>You can reverse the leads in wrong placement directly on the software.</a:t>
            </a:r>
            <a:endParaRPr lang="en-US" altLang="zh-CN" sz="1600" b="1" i="0" dirty="0" smtClean="0">
              <a:solidFill>
                <a:schemeClr val="tx1">
                  <a:lumMod val="50000"/>
                  <a:lumOff val="50000"/>
                </a:scheme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2492896"/>
            <a:ext cx="4591050" cy="3714750"/>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57132" y="404664"/>
            <a:ext cx="6143668" cy="584775"/>
          </a:xfrm>
          <a:prstGeom prst="rect">
            <a:avLst/>
          </a:prstGeom>
          <a:noFill/>
          <a:effectLst/>
        </p:spPr>
        <p:txBody>
          <a:bodyPr wrap="square" rtlCol="0">
            <a:spAutoFit/>
          </a:bodyPr>
          <a:lstStyle/>
          <a:p>
            <a:pPr>
              <a:defRPr/>
            </a:pPr>
            <a:r>
              <a:rPr lang="en-US" altLang="zh-CN" sz="3200" b="1" i="0" dirty="0" smtClean="0">
                <a:solidFill>
                  <a:schemeClr val="accent3">
                    <a:lumMod val="50000"/>
                  </a:schemeClr>
                </a:solidFill>
              </a:rPr>
              <a:t>Product Details</a:t>
            </a:r>
          </a:p>
        </p:txBody>
      </p:sp>
    </p:spTree>
    <p:extLst>
      <p:ext uri="{BB962C8B-B14F-4D97-AF65-F5344CB8AC3E}">
        <p14:creationId xmlns:p14="http://schemas.microsoft.com/office/powerpoint/2010/main" val="2332039957"/>
      </p:ext>
    </p:extLst>
  </p:cSld>
  <p:clrMapOvr>
    <a:masterClrMapping/>
  </p:clrMapOvr>
  <p:transition>
    <p:randomBa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4514" y="404664"/>
            <a:ext cx="9158514" cy="792088"/>
          </a:xfrm>
          <a:custGeom>
            <a:avLst/>
            <a:gdLst>
              <a:gd name="connsiteX0" fmla="*/ 0 w 9158514"/>
              <a:gd name="connsiteY0" fmla="*/ 783771 h 1132114"/>
              <a:gd name="connsiteX1" fmla="*/ 6429828 w 9158514"/>
              <a:gd name="connsiteY1" fmla="*/ 769257 h 1132114"/>
              <a:gd name="connsiteX2" fmla="*/ 6473371 w 9158514"/>
              <a:gd name="connsiteY2" fmla="*/ 769257 h 1132114"/>
              <a:gd name="connsiteX3" fmla="*/ 6560457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783771 h 1132114"/>
              <a:gd name="connsiteX1" fmla="*/ 6429828 w 9158514"/>
              <a:gd name="connsiteY1" fmla="*/ 769257 h 1132114"/>
              <a:gd name="connsiteX2" fmla="*/ 6473371 w 9158514"/>
              <a:gd name="connsiteY2" fmla="*/ 769257 h 1132114"/>
              <a:gd name="connsiteX3" fmla="*/ 6539025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093525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58514" h="1455874">
                <a:moveTo>
                  <a:pt x="0" y="1093525"/>
                </a:moveTo>
                <a:lnTo>
                  <a:pt x="6429828" y="1093017"/>
                </a:lnTo>
                <a:lnTo>
                  <a:pt x="6473371" y="1093017"/>
                </a:lnTo>
                <a:lnTo>
                  <a:pt x="6539025" y="1005931"/>
                </a:lnTo>
                <a:lnTo>
                  <a:pt x="6618514" y="1078502"/>
                </a:lnTo>
                <a:lnTo>
                  <a:pt x="6749143" y="1093017"/>
                </a:lnTo>
                <a:lnTo>
                  <a:pt x="6792685" y="1209131"/>
                </a:lnTo>
                <a:lnTo>
                  <a:pt x="6966857" y="0"/>
                </a:lnTo>
                <a:lnTo>
                  <a:pt x="7126514" y="1455874"/>
                </a:lnTo>
                <a:lnTo>
                  <a:pt x="7184571" y="1093017"/>
                </a:lnTo>
                <a:lnTo>
                  <a:pt x="7329714" y="1093017"/>
                </a:lnTo>
                <a:lnTo>
                  <a:pt x="7329714" y="1093017"/>
                </a:lnTo>
                <a:lnTo>
                  <a:pt x="7445828" y="1005931"/>
                </a:lnTo>
                <a:lnTo>
                  <a:pt x="7532914" y="1093017"/>
                </a:lnTo>
                <a:lnTo>
                  <a:pt x="9144000" y="1078502"/>
                </a:lnTo>
                <a:lnTo>
                  <a:pt x="9158514" y="1078502"/>
                </a:lnTo>
              </a:path>
            </a:pathLst>
          </a:custGeom>
          <a:noFill/>
          <a:ln>
            <a:gradFill flip="none" rotWithShape="1">
              <a:gsLst>
                <a:gs pos="0">
                  <a:srgbClr val="DDEBCF"/>
                </a:gs>
                <a:gs pos="50000">
                  <a:srgbClr val="9CB86E"/>
                </a:gs>
                <a:gs pos="100000">
                  <a:srgbClr val="156B13"/>
                </a:gs>
              </a:gsLst>
              <a:lin ang="18900000" scaled="1"/>
              <a:tileRect/>
            </a:gradFill>
          </a:ln>
          <a:effectLst>
            <a:glow rad="101600">
              <a:srgbClr val="00FF00">
                <a:alpha val="40000"/>
              </a:srgbClr>
            </a:glow>
            <a:outerShdw blurRad="76200" dir="18900000" sy="23000" kx="-1200000" algn="bl" rotWithShape="0">
              <a:prstClr val="black">
                <a:alpha val="20000"/>
              </a:prstClr>
            </a:outerShdw>
            <a:reflection blurRad="482600" stA="45000" endPos="24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extBox 1"/>
          <p:cNvSpPr txBox="1"/>
          <p:nvPr/>
        </p:nvSpPr>
        <p:spPr>
          <a:xfrm>
            <a:off x="284660" y="1227853"/>
            <a:ext cx="3228769" cy="461665"/>
          </a:xfrm>
          <a:prstGeom prst="rect">
            <a:avLst/>
          </a:prstGeom>
          <a:noFill/>
        </p:spPr>
        <p:txBody>
          <a:bodyPr wrap="none" rtlCol="0">
            <a:spAutoFit/>
          </a:bodyPr>
          <a:lstStyle>
            <a:defPPr>
              <a:defRPr lang="zh-CN"/>
            </a:defPPr>
            <a:lvl1pPr>
              <a:defRPr sz="2400" b="1" i="1">
                <a:solidFill>
                  <a:schemeClr val="accent3">
                    <a:lumMod val="50000"/>
                  </a:schemeClr>
                </a:solidFill>
              </a:defRPr>
            </a:lvl1pPr>
          </a:lstStyle>
          <a:p>
            <a:r>
              <a:rPr lang="en-US" altLang="zh-CN" i="0" dirty="0">
                <a:solidFill>
                  <a:schemeClr val="tx1">
                    <a:lumMod val="50000"/>
                    <a:lumOff val="50000"/>
                  </a:schemeClr>
                </a:solidFill>
              </a:rPr>
              <a:t>Reports Comparison</a:t>
            </a:r>
          </a:p>
        </p:txBody>
      </p:sp>
      <p:pic>
        <p:nvPicPr>
          <p:cNvPr id="3074" name="Picture 2" descr="\\192.168.1.6\市场组文件\市场组知识库\国际宣传工作临时交接文档\心电组\SE-1515\素材\对应图片\第二页软件界面图\波形对比功能.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223467"/>
            <a:ext cx="4169207" cy="2253211"/>
          </a:xfrm>
          <a:prstGeom prst="roundRect">
            <a:avLst>
              <a:gd name="adj" fmla="val 0"/>
            </a:avLst>
          </a:prstGeom>
          <a:solidFill>
            <a:srgbClr val="FFFFFF">
              <a:shade val="85000"/>
            </a:srgbClr>
          </a:solidFill>
          <a:ln>
            <a:noFill/>
          </a:ln>
          <a:effectLst>
            <a:reflection blurRad="12700" stA="38000" endPos="10000" dist="5000" dir="5400000" sy="-100000" algn="bl" rotWithShape="0"/>
          </a:effectLst>
        </p:spPr>
        <p:style>
          <a:lnRef idx="3">
            <a:schemeClr val="lt1"/>
          </a:lnRef>
          <a:fillRef idx="1">
            <a:schemeClr val="accent5"/>
          </a:fillRef>
          <a:effectRef idx="1">
            <a:schemeClr val="accent5"/>
          </a:effectRef>
          <a:fontRef idx="minor">
            <a:schemeClr val="lt1"/>
          </a:fontRef>
        </p:style>
      </p:pic>
      <p:pic>
        <p:nvPicPr>
          <p:cNvPr id="3075" name="Picture 3" descr="\\192.168.1.6\市场组文件\市场组知识库\国际宣传工作临时交接文档\心电组\SE-1515\素材\对应图片\第二页软件界面图\平均模板对比功能.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9196" y="2223467"/>
            <a:ext cx="4156431" cy="2251273"/>
          </a:xfrm>
          <a:prstGeom prst="roundRect">
            <a:avLst>
              <a:gd name="adj" fmla="val 0"/>
            </a:avLst>
          </a:prstGeom>
          <a:solidFill>
            <a:srgbClr val="FFFFFF">
              <a:shade val="85000"/>
            </a:srgbClr>
          </a:solidFill>
          <a:ln>
            <a:noFill/>
          </a:ln>
          <a:effectLst>
            <a:reflection blurRad="12700" stA="38000" endPos="10000" dist="5000" dir="5400000" sy="-100000" algn="bl" rotWithShape="0"/>
          </a:effectLst>
        </p:spPr>
        <p:style>
          <a:lnRef idx="3">
            <a:schemeClr val="lt1"/>
          </a:lnRef>
          <a:fillRef idx="1">
            <a:schemeClr val="accent5"/>
          </a:fillRef>
          <a:effectRef idx="1">
            <a:schemeClr val="accent5"/>
          </a:effectRef>
          <a:fontRef idx="minor">
            <a:schemeClr val="lt1"/>
          </a:fontRef>
        </p:style>
      </p:pic>
      <p:sp>
        <p:nvSpPr>
          <p:cNvPr id="6" name="TextBox 5"/>
          <p:cNvSpPr txBox="1"/>
          <p:nvPr/>
        </p:nvSpPr>
        <p:spPr>
          <a:xfrm>
            <a:off x="1265894" y="4941168"/>
            <a:ext cx="2212465" cy="338554"/>
          </a:xfrm>
          <a:prstGeom prst="rect">
            <a:avLst/>
          </a:prstGeom>
          <a:noFill/>
        </p:spPr>
        <p:txBody>
          <a:bodyPr wrap="none" rtlCol="0">
            <a:spAutoFit/>
          </a:bodyPr>
          <a:lstStyle/>
          <a:p>
            <a:r>
              <a:rPr lang="en-US" altLang="zh-CN" sz="1600" b="1" i="1" dirty="0" smtClean="0">
                <a:solidFill>
                  <a:schemeClr val="tx1">
                    <a:lumMod val="50000"/>
                    <a:lumOff val="50000"/>
                  </a:schemeClr>
                </a:solidFill>
              </a:rPr>
              <a:t>Reports Comparison</a:t>
            </a:r>
            <a:endParaRPr lang="zh-CN" altLang="en-US" sz="1600" b="1" i="1" dirty="0">
              <a:solidFill>
                <a:schemeClr val="tx1">
                  <a:lumMod val="50000"/>
                  <a:lumOff val="50000"/>
                </a:schemeClr>
              </a:solidFill>
            </a:endParaRPr>
          </a:p>
        </p:txBody>
      </p:sp>
      <p:sp>
        <p:nvSpPr>
          <p:cNvPr id="10" name="TextBox 9"/>
          <p:cNvSpPr txBox="1"/>
          <p:nvPr/>
        </p:nvSpPr>
        <p:spPr>
          <a:xfrm>
            <a:off x="5664600" y="4941168"/>
            <a:ext cx="2445285" cy="338554"/>
          </a:xfrm>
          <a:prstGeom prst="rect">
            <a:avLst/>
          </a:prstGeom>
          <a:noFill/>
        </p:spPr>
        <p:txBody>
          <a:bodyPr wrap="none" rtlCol="0">
            <a:spAutoFit/>
          </a:bodyPr>
          <a:lstStyle/>
          <a:p>
            <a:r>
              <a:rPr lang="en-US" altLang="zh-CN" sz="1600" b="1" i="1" dirty="0" smtClean="0">
                <a:solidFill>
                  <a:schemeClr val="tx1">
                    <a:lumMod val="50000"/>
                    <a:lumOff val="50000"/>
                  </a:schemeClr>
                </a:solidFill>
              </a:rPr>
              <a:t>Templates Comparison</a:t>
            </a:r>
            <a:endParaRPr lang="zh-CN" altLang="en-US" sz="1600" b="1" i="1" dirty="0">
              <a:solidFill>
                <a:schemeClr val="tx1">
                  <a:lumMod val="50000"/>
                  <a:lumOff val="50000"/>
                </a:schemeClr>
              </a:solidFill>
            </a:endParaRPr>
          </a:p>
        </p:txBody>
      </p:sp>
      <p:sp>
        <p:nvSpPr>
          <p:cNvPr id="13" name="TextBox 12"/>
          <p:cNvSpPr txBox="1"/>
          <p:nvPr/>
        </p:nvSpPr>
        <p:spPr>
          <a:xfrm>
            <a:off x="257132" y="404664"/>
            <a:ext cx="6143668" cy="584775"/>
          </a:xfrm>
          <a:prstGeom prst="rect">
            <a:avLst/>
          </a:prstGeom>
          <a:noFill/>
          <a:effectLst/>
        </p:spPr>
        <p:txBody>
          <a:bodyPr wrap="square" rtlCol="0">
            <a:spAutoFit/>
          </a:bodyPr>
          <a:lstStyle/>
          <a:p>
            <a:pPr>
              <a:defRPr/>
            </a:pPr>
            <a:r>
              <a:rPr lang="en-US" altLang="zh-CN" sz="3200" b="1" i="0" dirty="0" smtClean="0">
                <a:solidFill>
                  <a:schemeClr val="accent3">
                    <a:lumMod val="50000"/>
                  </a:schemeClr>
                </a:solidFill>
              </a:rPr>
              <a:t>Product Details</a:t>
            </a:r>
          </a:p>
        </p:txBody>
      </p:sp>
    </p:spTree>
    <p:extLst>
      <p:ext uri="{BB962C8B-B14F-4D97-AF65-F5344CB8AC3E}">
        <p14:creationId xmlns:p14="http://schemas.microsoft.com/office/powerpoint/2010/main" val="2494149348"/>
      </p:ext>
    </p:extLst>
  </p:cSld>
  <p:clrMapOvr>
    <a:masterClrMapping/>
  </p:clrMapOvr>
  <p:transition>
    <p:randomBa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4514" y="404664"/>
            <a:ext cx="9158514" cy="792088"/>
          </a:xfrm>
          <a:custGeom>
            <a:avLst/>
            <a:gdLst>
              <a:gd name="connsiteX0" fmla="*/ 0 w 9158514"/>
              <a:gd name="connsiteY0" fmla="*/ 783771 h 1132114"/>
              <a:gd name="connsiteX1" fmla="*/ 6429828 w 9158514"/>
              <a:gd name="connsiteY1" fmla="*/ 769257 h 1132114"/>
              <a:gd name="connsiteX2" fmla="*/ 6473371 w 9158514"/>
              <a:gd name="connsiteY2" fmla="*/ 769257 h 1132114"/>
              <a:gd name="connsiteX3" fmla="*/ 6560457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783771 h 1132114"/>
              <a:gd name="connsiteX1" fmla="*/ 6429828 w 9158514"/>
              <a:gd name="connsiteY1" fmla="*/ 769257 h 1132114"/>
              <a:gd name="connsiteX2" fmla="*/ 6473371 w 9158514"/>
              <a:gd name="connsiteY2" fmla="*/ 769257 h 1132114"/>
              <a:gd name="connsiteX3" fmla="*/ 6539025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093525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58514" h="1455874">
                <a:moveTo>
                  <a:pt x="0" y="1093525"/>
                </a:moveTo>
                <a:lnTo>
                  <a:pt x="6429828" y="1093017"/>
                </a:lnTo>
                <a:lnTo>
                  <a:pt x="6473371" y="1093017"/>
                </a:lnTo>
                <a:lnTo>
                  <a:pt x="6539025" y="1005931"/>
                </a:lnTo>
                <a:lnTo>
                  <a:pt x="6618514" y="1078502"/>
                </a:lnTo>
                <a:lnTo>
                  <a:pt x="6749143" y="1093017"/>
                </a:lnTo>
                <a:lnTo>
                  <a:pt x="6792685" y="1209131"/>
                </a:lnTo>
                <a:lnTo>
                  <a:pt x="6966857" y="0"/>
                </a:lnTo>
                <a:lnTo>
                  <a:pt x="7126514" y="1455874"/>
                </a:lnTo>
                <a:lnTo>
                  <a:pt x="7184571" y="1093017"/>
                </a:lnTo>
                <a:lnTo>
                  <a:pt x="7329714" y="1093017"/>
                </a:lnTo>
                <a:lnTo>
                  <a:pt x="7329714" y="1093017"/>
                </a:lnTo>
                <a:lnTo>
                  <a:pt x="7445828" y="1005931"/>
                </a:lnTo>
                <a:lnTo>
                  <a:pt x="7532914" y="1093017"/>
                </a:lnTo>
                <a:lnTo>
                  <a:pt x="9144000" y="1078502"/>
                </a:lnTo>
                <a:lnTo>
                  <a:pt x="9158514" y="1078502"/>
                </a:lnTo>
              </a:path>
            </a:pathLst>
          </a:custGeom>
          <a:noFill/>
          <a:ln>
            <a:gradFill flip="none" rotWithShape="1">
              <a:gsLst>
                <a:gs pos="0">
                  <a:srgbClr val="DDEBCF"/>
                </a:gs>
                <a:gs pos="50000">
                  <a:srgbClr val="9CB86E"/>
                </a:gs>
                <a:gs pos="100000">
                  <a:srgbClr val="156B13"/>
                </a:gs>
              </a:gsLst>
              <a:lin ang="18900000" scaled="1"/>
              <a:tileRect/>
            </a:gradFill>
          </a:ln>
          <a:effectLst>
            <a:glow rad="101600">
              <a:srgbClr val="00FF00">
                <a:alpha val="40000"/>
              </a:srgbClr>
            </a:glow>
            <a:outerShdw blurRad="76200" dir="18900000" sy="23000" kx="-1200000" algn="bl" rotWithShape="0">
              <a:prstClr val="black">
                <a:alpha val="20000"/>
              </a:prstClr>
            </a:outerShdw>
            <a:reflection blurRad="482600" stA="45000" endPos="24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extBox 1"/>
          <p:cNvSpPr txBox="1"/>
          <p:nvPr/>
        </p:nvSpPr>
        <p:spPr>
          <a:xfrm>
            <a:off x="300158" y="1227853"/>
            <a:ext cx="1879041" cy="461665"/>
          </a:xfrm>
          <a:prstGeom prst="rect">
            <a:avLst/>
          </a:prstGeom>
          <a:noFill/>
        </p:spPr>
        <p:txBody>
          <a:bodyPr wrap="none" rtlCol="0">
            <a:spAutoFit/>
          </a:bodyPr>
          <a:lstStyle>
            <a:defPPr>
              <a:defRPr lang="zh-CN"/>
            </a:defPPr>
            <a:lvl1pPr>
              <a:defRPr sz="2400" b="1" i="1">
                <a:solidFill>
                  <a:schemeClr val="accent3">
                    <a:lumMod val="50000"/>
                  </a:schemeClr>
                </a:solidFill>
              </a:defRPr>
            </a:lvl1pPr>
          </a:lstStyle>
          <a:p>
            <a:r>
              <a:rPr lang="en-US" altLang="zh-CN" i="0" dirty="0">
                <a:solidFill>
                  <a:schemeClr val="tx1">
                    <a:lumMod val="50000"/>
                    <a:lumOff val="50000"/>
                  </a:schemeClr>
                </a:solidFill>
              </a:rPr>
              <a:t>Stress ECG</a:t>
            </a:r>
          </a:p>
        </p:txBody>
      </p:sp>
      <p:sp>
        <p:nvSpPr>
          <p:cNvPr id="5" name="TextBox 4"/>
          <p:cNvSpPr txBox="1"/>
          <p:nvPr/>
        </p:nvSpPr>
        <p:spPr>
          <a:xfrm>
            <a:off x="315656" y="1670698"/>
            <a:ext cx="8433136" cy="2677656"/>
          </a:xfrm>
          <a:prstGeom prst="rect">
            <a:avLst/>
          </a:prstGeom>
          <a:noFill/>
        </p:spPr>
        <p:txBody>
          <a:bodyPr wrap="square" rtlCol="0">
            <a:spAutoFit/>
          </a:bodyPr>
          <a:lstStyle/>
          <a:p>
            <a:pPr marL="285750" indent="-285750">
              <a:buFont typeface="Arial" pitchFamily="34" charset="0"/>
              <a:buChar char="•"/>
            </a:pPr>
            <a:r>
              <a:rPr lang="en-US" altLang="zh-CN" sz="1600" b="1" i="0" dirty="0" smtClean="0">
                <a:solidFill>
                  <a:schemeClr val="tx1">
                    <a:lumMod val="50000"/>
                    <a:lumOff val="50000"/>
                  </a:schemeClr>
                </a:solidFill>
              </a:rPr>
              <a:t>Improved filter technology ensures clear waveforms even though patients are in noisy environments</a:t>
            </a:r>
          </a:p>
          <a:p>
            <a:pPr marL="285750" indent="-285750">
              <a:buFont typeface="Arial" pitchFamily="34" charset="0"/>
              <a:buChar char="•"/>
            </a:pPr>
            <a:endParaRPr lang="en-US" altLang="zh-CN" sz="1600" b="1" i="0" dirty="0" smtClean="0">
              <a:solidFill>
                <a:schemeClr val="tx1">
                  <a:lumMod val="50000"/>
                  <a:lumOff val="50000"/>
                </a:schemeClr>
              </a:solidFill>
            </a:endParaRPr>
          </a:p>
          <a:p>
            <a:pPr marL="285750" indent="-285750">
              <a:buFont typeface="Arial" pitchFamily="34" charset="0"/>
              <a:buChar char="•"/>
            </a:pPr>
            <a:r>
              <a:rPr lang="en-US" altLang="zh-CN" sz="1600" b="1" i="0" dirty="0" smtClean="0">
                <a:solidFill>
                  <a:schemeClr val="tx1">
                    <a:lumMod val="50000"/>
                    <a:lumOff val="50000"/>
                  </a:schemeClr>
                </a:solidFill>
              </a:rPr>
              <a:t>METs, Double Product(DP), Duke Score and FAI are evaluated during </a:t>
            </a:r>
            <a:r>
              <a:rPr lang="en-US" altLang="zh-CN" sz="1600" b="1" i="0" dirty="0">
                <a:solidFill>
                  <a:schemeClr val="tx1">
                    <a:lumMod val="50000"/>
                    <a:lumOff val="50000"/>
                  </a:schemeClr>
                </a:solidFill>
              </a:rPr>
              <a:t>a</a:t>
            </a:r>
            <a:r>
              <a:rPr lang="en-US" altLang="zh-CN" sz="1600" b="1" i="0" dirty="0" smtClean="0">
                <a:solidFill>
                  <a:schemeClr val="tx1">
                    <a:lumMod val="50000"/>
                    <a:lumOff val="50000"/>
                  </a:schemeClr>
                </a:solidFill>
              </a:rPr>
              <a:t> test.</a:t>
            </a:r>
          </a:p>
          <a:p>
            <a:pPr marL="285750" indent="-285750">
              <a:buFont typeface="Arial" pitchFamily="34" charset="0"/>
              <a:buChar char="•"/>
            </a:pPr>
            <a:endParaRPr lang="en-US" altLang="zh-CN" sz="1600" b="1" i="0" dirty="0" smtClean="0">
              <a:solidFill>
                <a:schemeClr val="tx1">
                  <a:lumMod val="50000"/>
                  <a:lumOff val="50000"/>
                </a:schemeClr>
              </a:solidFill>
            </a:endParaRPr>
          </a:p>
          <a:p>
            <a:pPr marL="285750" indent="-285750">
              <a:buFont typeface="Arial" pitchFamily="34" charset="0"/>
              <a:buChar char="•"/>
            </a:pPr>
            <a:r>
              <a:rPr lang="en-US" altLang="zh-CN" sz="1600" b="1" i="0" dirty="0" smtClean="0">
                <a:solidFill>
                  <a:schemeClr val="tx1">
                    <a:lumMod val="50000"/>
                    <a:lumOff val="50000"/>
                  </a:schemeClr>
                </a:solidFill>
              </a:rPr>
              <a:t>Optimized functions ensure the stress test more professional.</a:t>
            </a:r>
          </a:p>
          <a:p>
            <a:pPr>
              <a:lnSpc>
                <a:spcPct val="150000"/>
              </a:lnSpc>
            </a:pPr>
            <a:r>
              <a:rPr lang="en-US" altLang="zh-CN" sz="1600" i="1" dirty="0" smtClean="0">
                <a:solidFill>
                  <a:schemeClr val="tx1">
                    <a:lumMod val="50000"/>
                    <a:lumOff val="50000"/>
                  </a:schemeClr>
                </a:solidFill>
              </a:rPr>
              <a:t>      Manual stress test</a:t>
            </a:r>
          </a:p>
          <a:p>
            <a:pPr>
              <a:lnSpc>
                <a:spcPct val="150000"/>
              </a:lnSpc>
            </a:pPr>
            <a:r>
              <a:rPr lang="en-US" altLang="zh-CN" sz="1600" i="1" dirty="0" smtClean="0">
                <a:solidFill>
                  <a:schemeClr val="tx1">
                    <a:lumMod val="50000"/>
                    <a:lumOff val="50000"/>
                  </a:schemeClr>
                </a:solidFill>
              </a:rPr>
              <a:t>      Event mark</a:t>
            </a:r>
          </a:p>
          <a:p>
            <a:pPr>
              <a:lnSpc>
                <a:spcPct val="150000"/>
              </a:lnSpc>
            </a:pPr>
            <a:r>
              <a:rPr lang="en-US" altLang="zh-CN" sz="1600" i="1" dirty="0" smtClean="0">
                <a:solidFill>
                  <a:schemeClr val="tx1">
                    <a:lumMod val="50000"/>
                    <a:lumOff val="50000"/>
                  </a:schemeClr>
                </a:solidFill>
              </a:rPr>
              <a:t>      </a:t>
            </a:r>
            <a:r>
              <a:rPr lang="en-US" altLang="zh-CN" sz="1600" dirty="0" smtClean="0">
                <a:solidFill>
                  <a:schemeClr val="tx1">
                    <a:lumMod val="50000"/>
                    <a:lumOff val="50000"/>
                  </a:schemeClr>
                </a:solidFill>
              </a:rPr>
              <a:t>Cool down</a:t>
            </a:r>
            <a:r>
              <a:rPr lang="en-US" altLang="zh-CN" sz="1600" i="1" dirty="0" smtClean="0">
                <a:solidFill>
                  <a:schemeClr val="tx1">
                    <a:lumMod val="50000"/>
                    <a:lumOff val="50000"/>
                  </a:schemeClr>
                </a:solidFill>
              </a:rPr>
              <a:t> and restart treadmill during the test</a:t>
            </a:r>
            <a:endParaRPr lang="en-US" altLang="zh-CN" sz="1600" b="1" i="1" dirty="0" smtClean="0">
              <a:solidFill>
                <a:schemeClr val="tx1">
                  <a:lumMod val="50000"/>
                  <a:lumOff val="50000"/>
                </a:schemeClr>
              </a:solidFill>
            </a:endParaRPr>
          </a:p>
        </p:txBody>
      </p:sp>
      <p:sp>
        <p:nvSpPr>
          <p:cNvPr id="7" name="TextBox 6"/>
          <p:cNvSpPr txBox="1"/>
          <p:nvPr/>
        </p:nvSpPr>
        <p:spPr>
          <a:xfrm>
            <a:off x="257132" y="404664"/>
            <a:ext cx="6143668" cy="584775"/>
          </a:xfrm>
          <a:prstGeom prst="rect">
            <a:avLst/>
          </a:prstGeom>
          <a:noFill/>
          <a:effectLst/>
        </p:spPr>
        <p:txBody>
          <a:bodyPr wrap="square" rtlCol="0">
            <a:spAutoFit/>
          </a:bodyPr>
          <a:lstStyle/>
          <a:p>
            <a:pPr>
              <a:defRPr/>
            </a:pPr>
            <a:r>
              <a:rPr lang="en-US" altLang="zh-CN" sz="3200" b="1" i="0" dirty="0" smtClean="0">
                <a:solidFill>
                  <a:schemeClr val="accent3">
                    <a:lumMod val="50000"/>
                  </a:schemeClr>
                </a:solidFill>
              </a:rPr>
              <a:t>Product Details</a:t>
            </a:r>
          </a:p>
        </p:txBody>
      </p:sp>
    </p:spTree>
    <p:extLst>
      <p:ext uri="{BB962C8B-B14F-4D97-AF65-F5344CB8AC3E}">
        <p14:creationId xmlns:p14="http://schemas.microsoft.com/office/powerpoint/2010/main" val="703346891"/>
      </p:ext>
    </p:extLst>
  </p:cSld>
  <p:clrMapOvr>
    <a:masterClrMapping/>
  </p:clrMapOvr>
  <p:transition>
    <p:randomBa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4514" y="404664"/>
            <a:ext cx="9158514" cy="792088"/>
          </a:xfrm>
          <a:custGeom>
            <a:avLst/>
            <a:gdLst>
              <a:gd name="connsiteX0" fmla="*/ 0 w 9158514"/>
              <a:gd name="connsiteY0" fmla="*/ 783771 h 1132114"/>
              <a:gd name="connsiteX1" fmla="*/ 6429828 w 9158514"/>
              <a:gd name="connsiteY1" fmla="*/ 769257 h 1132114"/>
              <a:gd name="connsiteX2" fmla="*/ 6473371 w 9158514"/>
              <a:gd name="connsiteY2" fmla="*/ 769257 h 1132114"/>
              <a:gd name="connsiteX3" fmla="*/ 6560457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783771 h 1132114"/>
              <a:gd name="connsiteX1" fmla="*/ 6429828 w 9158514"/>
              <a:gd name="connsiteY1" fmla="*/ 769257 h 1132114"/>
              <a:gd name="connsiteX2" fmla="*/ 6473371 w 9158514"/>
              <a:gd name="connsiteY2" fmla="*/ 769257 h 1132114"/>
              <a:gd name="connsiteX3" fmla="*/ 6539025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093525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58514" h="1455874">
                <a:moveTo>
                  <a:pt x="0" y="1093525"/>
                </a:moveTo>
                <a:lnTo>
                  <a:pt x="6429828" y="1093017"/>
                </a:lnTo>
                <a:lnTo>
                  <a:pt x="6473371" y="1093017"/>
                </a:lnTo>
                <a:lnTo>
                  <a:pt x="6539025" y="1005931"/>
                </a:lnTo>
                <a:lnTo>
                  <a:pt x="6618514" y="1078502"/>
                </a:lnTo>
                <a:lnTo>
                  <a:pt x="6749143" y="1093017"/>
                </a:lnTo>
                <a:lnTo>
                  <a:pt x="6792685" y="1209131"/>
                </a:lnTo>
                <a:lnTo>
                  <a:pt x="6966857" y="0"/>
                </a:lnTo>
                <a:lnTo>
                  <a:pt x="7126514" y="1455874"/>
                </a:lnTo>
                <a:lnTo>
                  <a:pt x="7184571" y="1093017"/>
                </a:lnTo>
                <a:lnTo>
                  <a:pt x="7329714" y="1093017"/>
                </a:lnTo>
                <a:lnTo>
                  <a:pt x="7329714" y="1093017"/>
                </a:lnTo>
                <a:lnTo>
                  <a:pt x="7445828" y="1005931"/>
                </a:lnTo>
                <a:lnTo>
                  <a:pt x="7532914" y="1093017"/>
                </a:lnTo>
                <a:lnTo>
                  <a:pt x="9144000" y="1078502"/>
                </a:lnTo>
                <a:lnTo>
                  <a:pt x="9158514" y="1078502"/>
                </a:lnTo>
              </a:path>
            </a:pathLst>
          </a:custGeom>
          <a:noFill/>
          <a:ln>
            <a:gradFill flip="none" rotWithShape="1">
              <a:gsLst>
                <a:gs pos="0">
                  <a:srgbClr val="DDEBCF"/>
                </a:gs>
                <a:gs pos="50000">
                  <a:srgbClr val="9CB86E"/>
                </a:gs>
                <a:gs pos="100000">
                  <a:srgbClr val="156B13"/>
                </a:gs>
              </a:gsLst>
              <a:lin ang="18900000" scaled="1"/>
              <a:tileRect/>
            </a:gradFill>
          </a:ln>
          <a:effectLst>
            <a:glow rad="101600">
              <a:srgbClr val="00FF00">
                <a:alpha val="40000"/>
              </a:srgbClr>
            </a:glow>
            <a:outerShdw blurRad="76200" dir="18900000" sy="23000" kx="-1200000" algn="bl" rotWithShape="0">
              <a:prstClr val="black">
                <a:alpha val="20000"/>
              </a:prstClr>
            </a:outerShdw>
            <a:reflection blurRad="482600" stA="45000" endPos="24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extBox 1"/>
          <p:cNvSpPr txBox="1"/>
          <p:nvPr/>
        </p:nvSpPr>
        <p:spPr>
          <a:xfrm>
            <a:off x="300158" y="1227853"/>
            <a:ext cx="3195105" cy="461665"/>
          </a:xfrm>
          <a:prstGeom prst="rect">
            <a:avLst/>
          </a:prstGeom>
          <a:noFill/>
        </p:spPr>
        <p:txBody>
          <a:bodyPr wrap="none" rtlCol="0">
            <a:spAutoFit/>
          </a:bodyPr>
          <a:lstStyle>
            <a:defPPr>
              <a:defRPr lang="zh-CN"/>
            </a:defPPr>
            <a:lvl1pPr>
              <a:defRPr sz="2400" b="1" i="1">
                <a:solidFill>
                  <a:schemeClr val="accent3">
                    <a:lumMod val="50000"/>
                  </a:schemeClr>
                </a:solidFill>
              </a:defRPr>
            </a:lvl1pPr>
          </a:lstStyle>
          <a:p>
            <a:r>
              <a:rPr lang="en-US" altLang="zh-CN" i="0" dirty="0">
                <a:solidFill>
                  <a:schemeClr val="tx1">
                    <a:lumMod val="50000"/>
                    <a:lumOff val="50000"/>
                  </a:schemeClr>
                </a:solidFill>
              </a:rPr>
              <a:t>Other Improvements</a:t>
            </a:r>
          </a:p>
        </p:txBody>
      </p:sp>
      <p:sp>
        <p:nvSpPr>
          <p:cNvPr id="5" name="TextBox 4"/>
          <p:cNvSpPr txBox="1"/>
          <p:nvPr/>
        </p:nvSpPr>
        <p:spPr>
          <a:xfrm>
            <a:off x="325566" y="1916832"/>
            <a:ext cx="4425153" cy="1323439"/>
          </a:xfrm>
          <a:prstGeom prst="rect">
            <a:avLst/>
          </a:prstGeom>
          <a:noFill/>
        </p:spPr>
        <p:txBody>
          <a:bodyPr wrap="square" rtlCol="0">
            <a:spAutoFit/>
          </a:bodyPr>
          <a:lstStyle/>
          <a:p>
            <a:pPr marL="285750" indent="-285750">
              <a:buFont typeface="Arial" pitchFamily="34" charset="0"/>
              <a:buChar char="•"/>
            </a:pPr>
            <a:r>
              <a:rPr lang="en-US" altLang="zh-CN" sz="1600" b="1" i="1" dirty="0" smtClean="0">
                <a:solidFill>
                  <a:schemeClr val="tx1">
                    <a:lumMod val="50000"/>
                    <a:lumOff val="50000"/>
                  </a:schemeClr>
                </a:solidFill>
              </a:rPr>
              <a:t>Optimized UI</a:t>
            </a:r>
          </a:p>
          <a:p>
            <a:pPr marL="285750" indent="-285750">
              <a:buFont typeface="Arial" pitchFamily="34" charset="0"/>
              <a:buChar char="•"/>
            </a:pPr>
            <a:endParaRPr lang="en-US" altLang="zh-CN" sz="1600" b="1" i="1" dirty="0">
              <a:solidFill>
                <a:schemeClr val="tx1">
                  <a:lumMod val="50000"/>
                  <a:lumOff val="50000"/>
                </a:schemeClr>
              </a:solidFill>
            </a:endParaRPr>
          </a:p>
          <a:p>
            <a:pPr marL="285750" indent="-285750">
              <a:buFont typeface="Arial" pitchFamily="34" charset="0"/>
              <a:buChar char="•"/>
            </a:pPr>
            <a:r>
              <a:rPr lang="en-US" altLang="zh-CN" sz="1600" b="1" i="1" dirty="0" smtClean="0">
                <a:solidFill>
                  <a:schemeClr val="tx1">
                    <a:lumMod val="50000"/>
                    <a:lumOff val="50000"/>
                  </a:schemeClr>
                </a:solidFill>
              </a:rPr>
              <a:t>Manual measurements and diagnosis</a:t>
            </a:r>
          </a:p>
          <a:p>
            <a:pPr marL="285750" indent="-285750">
              <a:buFont typeface="Arial" pitchFamily="34" charset="0"/>
              <a:buChar char="•"/>
            </a:pPr>
            <a:endParaRPr lang="en-US" altLang="zh-CN" sz="1600" b="1" i="1" dirty="0">
              <a:solidFill>
                <a:schemeClr val="tx1">
                  <a:lumMod val="50000"/>
                  <a:lumOff val="50000"/>
                </a:schemeClr>
              </a:solidFill>
            </a:endParaRPr>
          </a:p>
          <a:p>
            <a:pPr marL="285750" indent="-285750">
              <a:buFont typeface="Arial" pitchFamily="34" charset="0"/>
              <a:buChar char="•"/>
            </a:pPr>
            <a:r>
              <a:rPr lang="en-US" altLang="zh-CN" sz="1600" b="1" i="1" dirty="0" smtClean="0">
                <a:solidFill>
                  <a:schemeClr val="tx1">
                    <a:lumMod val="50000"/>
                    <a:lumOff val="50000"/>
                  </a:schemeClr>
                </a:solidFill>
              </a:rPr>
              <a:t>Editable ECG reports</a:t>
            </a:r>
          </a:p>
        </p:txBody>
      </p:sp>
      <p:sp>
        <p:nvSpPr>
          <p:cNvPr id="8" name="TextBox 7"/>
          <p:cNvSpPr txBox="1"/>
          <p:nvPr/>
        </p:nvSpPr>
        <p:spPr>
          <a:xfrm>
            <a:off x="257132" y="404664"/>
            <a:ext cx="6143668" cy="584775"/>
          </a:xfrm>
          <a:prstGeom prst="rect">
            <a:avLst/>
          </a:prstGeom>
          <a:noFill/>
          <a:effectLst/>
        </p:spPr>
        <p:txBody>
          <a:bodyPr wrap="square" rtlCol="0">
            <a:spAutoFit/>
          </a:bodyPr>
          <a:lstStyle/>
          <a:p>
            <a:pPr>
              <a:defRPr/>
            </a:pPr>
            <a:r>
              <a:rPr lang="en-US" altLang="zh-CN" sz="3200" b="1" i="0" dirty="0" smtClean="0">
                <a:solidFill>
                  <a:schemeClr val="accent3">
                    <a:lumMod val="50000"/>
                  </a:schemeClr>
                </a:solidFill>
              </a:rPr>
              <a:t>Product Details</a:t>
            </a:r>
          </a:p>
        </p:txBody>
      </p:sp>
    </p:spTree>
    <p:extLst>
      <p:ext uri="{BB962C8B-B14F-4D97-AF65-F5344CB8AC3E}">
        <p14:creationId xmlns:p14="http://schemas.microsoft.com/office/powerpoint/2010/main" val="4144966396"/>
      </p:ext>
    </p:extLst>
  </p:cSld>
  <p:clrMapOvr>
    <a:masterClrMapping/>
  </p:clrMapOvr>
  <p:transition>
    <p:randomBa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 name="矩形 21"/>
          <p:cNvSpPr/>
          <p:nvPr/>
        </p:nvSpPr>
        <p:spPr>
          <a:xfrm>
            <a:off x="1898550" y="3200400"/>
            <a:ext cx="2416046" cy="369332"/>
          </a:xfrm>
          <a:prstGeom prst="rect">
            <a:avLst/>
          </a:prstGeom>
        </p:spPr>
        <p:txBody>
          <a:bodyPr wrap="none">
            <a:spAutoFit/>
          </a:bodyPr>
          <a:lstStyle/>
          <a:p>
            <a:pPr>
              <a:defRPr/>
            </a:pPr>
            <a:r>
              <a:rPr lang="en-US" altLang="zh-CN" sz="1800" b="1" i="0" dirty="0" smtClean="0">
                <a:solidFill>
                  <a:schemeClr val="bg1">
                    <a:lumMod val="65000"/>
                  </a:schemeClr>
                </a:solidFill>
                <a:ea typeface="宋体" pitchFamily="2" charset="-122"/>
              </a:rPr>
              <a:t>Clinical Background</a:t>
            </a:r>
            <a:endParaRPr lang="en-US" altLang="zh-CN" sz="1800" b="1" i="0" dirty="0">
              <a:solidFill>
                <a:schemeClr val="bg1">
                  <a:lumMod val="65000"/>
                </a:schemeClr>
              </a:solidFill>
              <a:ea typeface="宋体" pitchFamily="2" charset="-122"/>
            </a:endParaRPr>
          </a:p>
        </p:txBody>
      </p:sp>
      <p:grpSp>
        <p:nvGrpSpPr>
          <p:cNvPr id="5123" name="组合 24"/>
          <p:cNvGrpSpPr>
            <a:grpSpLocks/>
          </p:cNvGrpSpPr>
          <p:nvPr/>
        </p:nvGrpSpPr>
        <p:grpSpPr bwMode="auto">
          <a:xfrm>
            <a:off x="0" y="2133600"/>
            <a:ext cx="9142413" cy="1001713"/>
            <a:chOff x="0" y="2133600"/>
            <a:chExt cx="9141873" cy="1001713"/>
          </a:xfrm>
          <a:effectLst>
            <a:outerShdw blurRad="63500" sx="102000" sy="102000" algn="ctr" rotWithShape="0">
              <a:prstClr val="black">
                <a:alpha val="40000"/>
              </a:prstClr>
            </a:outerShdw>
          </a:effectLst>
        </p:grpSpPr>
        <p:sp>
          <p:nvSpPr>
            <p:cNvPr id="5127" name="任意多边形 18"/>
            <p:cNvSpPr>
              <a:spLocks noChangeArrowheads="1"/>
            </p:cNvSpPr>
            <p:nvPr/>
          </p:nvSpPr>
          <p:spPr bwMode="auto">
            <a:xfrm>
              <a:off x="0" y="2133600"/>
              <a:ext cx="2109788" cy="1000125"/>
            </a:xfrm>
            <a:custGeom>
              <a:avLst/>
              <a:gdLst>
                <a:gd name="T0" fmla="*/ 0 w 6677024"/>
                <a:gd name="T1" fmla="*/ 0 h 3438525"/>
                <a:gd name="T2" fmla="*/ 0 w 6677024"/>
                <a:gd name="T3" fmla="*/ 0 h 3438525"/>
                <a:gd name="T4" fmla="*/ 0 w 6677024"/>
                <a:gd name="T5" fmla="*/ 0 h 3438525"/>
                <a:gd name="T6" fmla="*/ 0 w 6677024"/>
                <a:gd name="T7" fmla="*/ 0 h 3438525"/>
                <a:gd name="T8" fmla="*/ 0 w 6677024"/>
                <a:gd name="T9" fmla="*/ 0 h 3438525"/>
                <a:gd name="T10" fmla="*/ 0 w 6677024"/>
                <a:gd name="T11" fmla="*/ 0 h 3438525"/>
                <a:gd name="T12" fmla="*/ 0 w 6677024"/>
                <a:gd name="T13" fmla="*/ 0 h 3438525"/>
                <a:gd name="T14" fmla="*/ 0 w 6677024"/>
                <a:gd name="T15" fmla="*/ 0 h 3438525"/>
                <a:gd name="T16" fmla="*/ 0 w 6677024"/>
                <a:gd name="T17" fmla="*/ 0 h 3438525"/>
                <a:gd name="T18" fmla="*/ 0 w 6677024"/>
                <a:gd name="T19" fmla="*/ 0 h 3438525"/>
                <a:gd name="T20" fmla="*/ 0 w 6677024"/>
                <a:gd name="T21" fmla="*/ 0 h 3438525"/>
                <a:gd name="T22" fmla="*/ 0 w 6677024"/>
                <a:gd name="T23" fmla="*/ 0 h 3438525"/>
                <a:gd name="T24" fmla="*/ 0 w 6677024"/>
                <a:gd name="T25" fmla="*/ 0 h 34385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77024"/>
                <a:gd name="T40" fmla="*/ 0 h 3438525"/>
                <a:gd name="T41" fmla="*/ 6677024 w 6677024"/>
                <a:gd name="T42" fmla="*/ 3438525 h 34385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77024" h="3438525">
                  <a:moveTo>
                    <a:pt x="0" y="3019425"/>
                  </a:moveTo>
                  <a:lnTo>
                    <a:pt x="676275" y="3019425"/>
                  </a:lnTo>
                  <a:lnTo>
                    <a:pt x="1343025" y="2524125"/>
                  </a:lnTo>
                  <a:lnTo>
                    <a:pt x="2019300" y="3038475"/>
                  </a:lnTo>
                  <a:lnTo>
                    <a:pt x="2743200" y="3019425"/>
                  </a:lnTo>
                  <a:lnTo>
                    <a:pt x="2933700" y="3267075"/>
                  </a:lnTo>
                  <a:lnTo>
                    <a:pt x="3257550" y="0"/>
                  </a:lnTo>
                  <a:lnTo>
                    <a:pt x="3590925" y="3438525"/>
                  </a:lnTo>
                  <a:lnTo>
                    <a:pt x="3781425" y="3019425"/>
                  </a:lnTo>
                  <a:lnTo>
                    <a:pt x="4648200" y="3028950"/>
                  </a:lnTo>
                  <a:lnTo>
                    <a:pt x="5381625" y="2314575"/>
                  </a:lnTo>
                  <a:lnTo>
                    <a:pt x="5886450" y="3009900"/>
                  </a:lnTo>
                  <a:lnTo>
                    <a:pt x="6677025" y="3009900"/>
                  </a:lnTo>
                </a:path>
              </a:pathLst>
            </a:custGeom>
            <a:noFill/>
            <a:ln w="381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anchor="ctr"/>
            <a:lstStyle/>
            <a:p>
              <a:pPr>
                <a:defRPr/>
              </a:pPr>
              <a:endParaRPr lang="zh-CN" altLang="en-US">
                <a:ea typeface="宋体" pitchFamily="2" charset="-122"/>
              </a:endParaRPr>
            </a:p>
          </p:txBody>
        </p:sp>
        <p:sp>
          <p:nvSpPr>
            <p:cNvPr id="5128" name="任意多边形 20"/>
            <p:cNvSpPr>
              <a:spLocks noChangeArrowheads="1"/>
            </p:cNvSpPr>
            <p:nvPr/>
          </p:nvSpPr>
          <p:spPr bwMode="auto">
            <a:xfrm>
              <a:off x="2108200" y="2133600"/>
              <a:ext cx="2109788" cy="1000125"/>
            </a:xfrm>
            <a:custGeom>
              <a:avLst/>
              <a:gdLst>
                <a:gd name="T0" fmla="*/ 0 w 6677024"/>
                <a:gd name="T1" fmla="*/ 0 h 3438525"/>
                <a:gd name="T2" fmla="*/ 0 w 6677024"/>
                <a:gd name="T3" fmla="*/ 0 h 3438525"/>
                <a:gd name="T4" fmla="*/ 0 w 6677024"/>
                <a:gd name="T5" fmla="*/ 0 h 3438525"/>
                <a:gd name="T6" fmla="*/ 0 w 6677024"/>
                <a:gd name="T7" fmla="*/ 0 h 3438525"/>
                <a:gd name="T8" fmla="*/ 0 w 6677024"/>
                <a:gd name="T9" fmla="*/ 0 h 3438525"/>
                <a:gd name="T10" fmla="*/ 0 w 6677024"/>
                <a:gd name="T11" fmla="*/ 0 h 3438525"/>
                <a:gd name="T12" fmla="*/ 0 w 6677024"/>
                <a:gd name="T13" fmla="*/ 0 h 3438525"/>
                <a:gd name="T14" fmla="*/ 0 w 6677024"/>
                <a:gd name="T15" fmla="*/ 0 h 3438525"/>
                <a:gd name="T16" fmla="*/ 0 w 6677024"/>
                <a:gd name="T17" fmla="*/ 0 h 3438525"/>
                <a:gd name="T18" fmla="*/ 0 w 6677024"/>
                <a:gd name="T19" fmla="*/ 0 h 3438525"/>
                <a:gd name="T20" fmla="*/ 0 w 6677024"/>
                <a:gd name="T21" fmla="*/ 0 h 3438525"/>
                <a:gd name="T22" fmla="*/ 0 w 6677024"/>
                <a:gd name="T23" fmla="*/ 0 h 3438525"/>
                <a:gd name="T24" fmla="*/ 0 w 6677024"/>
                <a:gd name="T25" fmla="*/ 0 h 34385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77024"/>
                <a:gd name="T40" fmla="*/ 0 h 3438525"/>
                <a:gd name="T41" fmla="*/ 6677024 w 6677024"/>
                <a:gd name="T42" fmla="*/ 3438525 h 34385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77024" h="3438525">
                  <a:moveTo>
                    <a:pt x="0" y="3019425"/>
                  </a:moveTo>
                  <a:lnTo>
                    <a:pt x="676275" y="3019425"/>
                  </a:lnTo>
                  <a:lnTo>
                    <a:pt x="1343025" y="2524125"/>
                  </a:lnTo>
                  <a:lnTo>
                    <a:pt x="2019300" y="3038475"/>
                  </a:lnTo>
                  <a:lnTo>
                    <a:pt x="2743200" y="3019425"/>
                  </a:lnTo>
                  <a:lnTo>
                    <a:pt x="2933700" y="3267075"/>
                  </a:lnTo>
                  <a:lnTo>
                    <a:pt x="3257550" y="0"/>
                  </a:lnTo>
                  <a:lnTo>
                    <a:pt x="3590925" y="3438525"/>
                  </a:lnTo>
                  <a:lnTo>
                    <a:pt x="3781425" y="3019425"/>
                  </a:lnTo>
                  <a:lnTo>
                    <a:pt x="4648200" y="3028950"/>
                  </a:lnTo>
                  <a:lnTo>
                    <a:pt x="5381625" y="2314575"/>
                  </a:lnTo>
                  <a:lnTo>
                    <a:pt x="5886450" y="3009900"/>
                  </a:lnTo>
                  <a:lnTo>
                    <a:pt x="6677025" y="3009900"/>
                  </a:lnTo>
                </a:path>
              </a:pathLst>
            </a:custGeom>
            <a:noFill/>
            <a:ln w="381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anchor="ctr"/>
            <a:lstStyle/>
            <a:p>
              <a:pPr>
                <a:defRPr/>
              </a:pPr>
              <a:endParaRPr lang="zh-CN" altLang="en-US">
                <a:ea typeface="宋体" pitchFamily="2" charset="-122"/>
              </a:endParaRPr>
            </a:p>
          </p:txBody>
        </p:sp>
        <p:sp>
          <p:nvSpPr>
            <p:cNvPr id="5129" name="任意多边形 21"/>
            <p:cNvSpPr>
              <a:spLocks noChangeArrowheads="1"/>
            </p:cNvSpPr>
            <p:nvPr/>
          </p:nvSpPr>
          <p:spPr bwMode="auto">
            <a:xfrm>
              <a:off x="4214813" y="2135188"/>
              <a:ext cx="2111375" cy="1000125"/>
            </a:xfrm>
            <a:custGeom>
              <a:avLst/>
              <a:gdLst>
                <a:gd name="T0" fmla="*/ 0 w 6677024"/>
                <a:gd name="T1" fmla="*/ 0 h 3438525"/>
                <a:gd name="T2" fmla="*/ 0 w 6677024"/>
                <a:gd name="T3" fmla="*/ 0 h 3438525"/>
                <a:gd name="T4" fmla="*/ 0 w 6677024"/>
                <a:gd name="T5" fmla="*/ 0 h 3438525"/>
                <a:gd name="T6" fmla="*/ 0 w 6677024"/>
                <a:gd name="T7" fmla="*/ 0 h 3438525"/>
                <a:gd name="T8" fmla="*/ 0 w 6677024"/>
                <a:gd name="T9" fmla="*/ 0 h 3438525"/>
                <a:gd name="T10" fmla="*/ 0 w 6677024"/>
                <a:gd name="T11" fmla="*/ 0 h 3438525"/>
                <a:gd name="T12" fmla="*/ 0 w 6677024"/>
                <a:gd name="T13" fmla="*/ 0 h 3438525"/>
                <a:gd name="T14" fmla="*/ 0 w 6677024"/>
                <a:gd name="T15" fmla="*/ 0 h 3438525"/>
                <a:gd name="T16" fmla="*/ 0 w 6677024"/>
                <a:gd name="T17" fmla="*/ 0 h 3438525"/>
                <a:gd name="T18" fmla="*/ 0 w 6677024"/>
                <a:gd name="T19" fmla="*/ 0 h 3438525"/>
                <a:gd name="T20" fmla="*/ 0 w 6677024"/>
                <a:gd name="T21" fmla="*/ 0 h 3438525"/>
                <a:gd name="T22" fmla="*/ 0 w 6677024"/>
                <a:gd name="T23" fmla="*/ 0 h 3438525"/>
                <a:gd name="T24" fmla="*/ 0 w 6677024"/>
                <a:gd name="T25" fmla="*/ 0 h 34385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77024"/>
                <a:gd name="T40" fmla="*/ 0 h 3438525"/>
                <a:gd name="T41" fmla="*/ 6677024 w 6677024"/>
                <a:gd name="T42" fmla="*/ 3438525 h 34385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77024" h="3438525">
                  <a:moveTo>
                    <a:pt x="0" y="3019425"/>
                  </a:moveTo>
                  <a:lnTo>
                    <a:pt x="676275" y="3019425"/>
                  </a:lnTo>
                  <a:lnTo>
                    <a:pt x="1343025" y="2524125"/>
                  </a:lnTo>
                  <a:lnTo>
                    <a:pt x="2019300" y="3038475"/>
                  </a:lnTo>
                  <a:lnTo>
                    <a:pt x="2743200" y="3019425"/>
                  </a:lnTo>
                  <a:lnTo>
                    <a:pt x="2933700" y="3267075"/>
                  </a:lnTo>
                  <a:lnTo>
                    <a:pt x="3257550" y="0"/>
                  </a:lnTo>
                  <a:lnTo>
                    <a:pt x="3590925" y="3438525"/>
                  </a:lnTo>
                  <a:lnTo>
                    <a:pt x="3781425" y="3019425"/>
                  </a:lnTo>
                  <a:lnTo>
                    <a:pt x="4648200" y="3028950"/>
                  </a:lnTo>
                  <a:lnTo>
                    <a:pt x="5381625" y="2314575"/>
                  </a:lnTo>
                  <a:lnTo>
                    <a:pt x="5886450" y="3009900"/>
                  </a:lnTo>
                  <a:lnTo>
                    <a:pt x="6677025" y="3009900"/>
                  </a:lnTo>
                </a:path>
              </a:pathLst>
            </a:custGeom>
            <a:noFill/>
            <a:ln w="381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anchor="ctr"/>
            <a:lstStyle/>
            <a:p>
              <a:pPr>
                <a:defRPr/>
              </a:pPr>
              <a:endParaRPr lang="zh-CN" altLang="en-US">
                <a:ea typeface="宋体" pitchFamily="2" charset="-122"/>
              </a:endParaRPr>
            </a:p>
          </p:txBody>
        </p:sp>
        <p:sp>
          <p:nvSpPr>
            <p:cNvPr id="5130" name="任意多边形 22"/>
            <p:cNvSpPr>
              <a:spLocks noChangeArrowheads="1"/>
            </p:cNvSpPr>
            <p:nvPr/>
          </p:nvSpPr>
          <p:spPr bwMode="auto">
            <a:xfrm>
              <a:off x="6323013" y="2135188"/>
              <a:ext cx="2109787" cy="1000125"/>
            </a:xfrm>
            <a:custGeom>
              <a:avLst/>
              <a:gdLst>
                <a:gd name="T0" fmla="*/ 0 w 6677024"/>
                <a:gd name="T1" fmla="*/ 0 h 3438525"/>
                <a:gd name="T2" fmla="*/ 0 w 6677024"/>
                <a:gd name="T3" fmla="*/ 0 h 3438525"/>
                <a:gd name="T4" fmla="*/ 0 w 6677024"/>
                <a:gd name="T5" fmla="*/ 0 h 3438525"/>
                <a:gd name="T6" fmla="*/ 0 w 6677024"/>
                <a:gd name="T7" fmla="*/ 0 h 3438525"/>
                <a:gd name="T8" fmla="*/ 0 w 6677024"/>
                <a:gd name="T9" fmla="*/ 0 h 3438525"/>
                <a:gd name="T10" fmla="*/ 0 w 6677024"/>
                <a:gd name="T11" fmla="*/ 0 h 3438525"/>
                <a:gd name="T12" fmla="*/ 0 w 6677024"/>
                <a:gd name="T13" fmla="*/ 0 h 3438525"/>
                <a:gd name="T14" fmla="*/ 0 w 6677024"/>
                <a:gd name="T15" fmla="*/ 0 h 3438525"/>
                <a:gd name="T16" fmla="*/ 0 w 6677024"/>
                <a:gd name="T17" fmla="*/ 0 h 3438525"/>
                <a:gd name="T18" fmla="*/ 0 w 6677024"/>
                <a:gd name="T19" fmla="*/ 0 h 3438525"/>
                <a:gd name="T20" fmla="*/ 0 w 6677024"/>
                <a:gd name="T21" fmla="*/ 0 h 3438525"/>
                <a:gd name="T22" fmla="*/ 0 w 6677024"/>
                <a:gd name="T23" fmla="*/ 0 h 3438525"/>
                <a:gd name="T24" fmla="*/ 0 w 6677024"/>
                <a:gd name="T25" fmla="*/ 0 h 34385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77024"/>
                <a:gd name="T40" fmla="*/ 0 h 3438525"/>
                <a:gd name="T41" fmla="*/ 6677024 w 6677024"/>
                <a:gd name="T42" fmla="*/ 3438525 h 34385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77024" h="3438525">
                  <a:moveTo>
                    <a:pt x="0" y="3019425"/>
                  </a:moveTo>
                  <a:lnTo>
                    <a:pt x="676275" y="3019425"/>
                  </a:lnTo>
                  <a:lnTo>
                    <a:pt x="1343025" y="2524125"/>
                  </a:lnTo>
                  <a:lnTo>
                    <a:pt x="2019300" y="3038475"/>
                  </a:lnTo>
                  <a:lnTo>
                    <a:pt x="2743200" y="3019425"/>
                  </a:lnTo>
                  <a:lnTo>
                    <a:pt x="2933700" y="3267075"/>
                  </a:lnTo>
                  <a:lnTo>
                    <a:pt x="3257550" y="0"/>
                  </a:lnTo>
                  <a:lnTo>
                    <a:pt x="3590925" y="3438525"/>
                  </a:lnTo>
                  <a:lnTo>
                    <a:pt x="3781425" y="3019425"/>
                  </a:lnTo>
                  <a:lnTo>
                    <a:pt x="4648200" y="3028950"/>
                  </a:lnTo>
                  <a:lnTo>
                    <a:pt x="5381625" y="2314575"/>
                  </a:lnTo>
                  <a:lnTo>
                    <a:pt x="5886450" y="3009900"/>
                  </a:lnTo>
                  <a:lnTo>
                    <a:pt x="6677025" y="3009900"/>
                  </a:lnTo>
                </a:path>
              </a:pathLst>
            </a:custGeom>
            <a:noFill/>
            <a:ln w="381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anchor="ctr"/>
            <a:lstStyle/>
            <a:p>
              <a:pPr>
                <a:defRPr/>
              </a:pPr>
              <a:endParaRPr lang="zh-CN" altLang="en-US">
                <a:ea typeface="宋体" pitchFamily="2" charset="-122"/>
              </a:endParaRPr>
            </a:p>
          </p:txBody>
        </p:sp>
        <p:sp>
          <p:nvSpPr>
            <p:cNvPr id="5131" name="任意多边形 21"/>
            <p:cNvSpPr>
              <a:spLocks noChangeArrowheads="1"/>
            </p:cNvSpPr>
            <p:nvPr/>
          </p:nvSpPr>
          <p:spPr bwMode="auto">
            <a:xfrm>
              <a:off x="8426832" y="2864097"/>
              <a:ext cx="715041" cy="149603"/>
            </a:xfrm>
            <a:custGeom>
              <a:avLst/>
              <a:gdLst>
                <a:gd name="T0" fmla="*/ 0 w 2261250"/>
                <a:gd name="T1" fmla="*/ 0 h 514349"/>
                <a:gd name="T2" fmla="*/ 0 w 2261250"/>
                <a:gd name="T3" fmla="*/ 0 h 514349"/>
                <a:gd name="T4" fmla="*/ 0 w 2261250"/>
                <a:gd name="T5" fmla="*/ 0 h 514349"/>
                <a:gd name="T6" fmla="*/ 0 w 2261250"/>
                <a:gd name="T7" fmla="*/ 0 h 514349"/>
                <a:gd name="T8" fmla="*/ 0 w 2261250"/>
                <a:gd name="T9" fmla="*/ 0 h 514349"/>
                <a:gd name="T10" fmla="*/ 0 60000 65536"/>
                <a:gd name="T11" fmla="*/ 0 60000 65536"/>
                <a:gd name="T12" fmla="*/ 0 60000 65536"/>
                <a:gd name="T13" fmla="*/ 0 60000 65536"/>
                <a:gd name="T14" fmla="*/ 0 60000 65536"/>
                <a:gd name="T15" fmla="*/ 0 w 2261250"/>
                <a:gd name="T16" fmla="*/ 0 h 514349"/>
                <a:gd name="T17" fmla="*/ 2261250 w 2261250"/>
                <a:gd name="T18" fmla="*/ 514349 h 514349"/>
              </a:gdLst>
              <a:ahLst/>
              <a:cxnLst>
                <a:cxn ang="T10">
                  <a:pos x="T0" y="T1"/>
                </a:cxn>
                <a:cxn ang="T11">
                  <a:pos x="T2" y="T3"/>
                </a:cxn>
                <a:cxn ang="T12">
                  <a:pos x="T4" y="T5"/>
                </a:cxn>
                <a:cxn ang="T13">
                  <a:pos x="T6" y="T7"/>
                </a:cxn>
                <a:cxn ang="T14">
                  <a:pos x="T8" y="T9"/>
                </a:cxn>
              </a:cxnLst>
              <a:rect l="T15" t="T16" r="T17" b="T18"/>
              <a:pathLst>
                <a:path w="2261250" h="514349">
                  <a:moveTo>
                    <a:pt x="0" y="495299"/>
                  </a:moveTo>
                  <a:lnTo>
                    <a:pt x="676275" y="495299"/>
                  </a:lnTo>
                  <a:lnTo>
                    <a:pt x="1343025" y="-1"/>
                  </a:lnTo>
                  <a:lnTo>
                    <a:pt x="2019300" y="514349"/>
                  </a:lnTo>
                  <a:lnTo>
                    <a:pt x="2261250" y="495299"/>
                  </a:lnTo>
                </a:path>
              </a:pathLst>
            </a:custGeom>
            <a:noFill/>
            <a:ln w="381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anchor="ctr"/>
            <a:lstStyle/>
            <a:p>
              <a:pPr>
                <a:defRPr/>
              </a:pPr>
              <a:endParaRPr lang="zh-CN" altLang="en-US">
                <a:ea typeface="宋体" pitchFamily="2" charset="-122"/>
              </a:endParaRPr>
            </a:p>
          </p:txBody>
        </p:sp>
      </p:grpSp>
      <p:sp>
        <p:nvSpPr>
          <p:cNvPr id="12" name="矩形 11"/>
          <p:cNvSpPr/>
          <p:nvPr/>
        </p:nvSpPr>
        <p:spPr>
          <a:xfrm>
            <a:off x="4429264" y="3200400"/>
            <a:ext cx="1877437" cy="369332"/>
          </a:xfrm>
          <a:prstGeom prst="rect">
            <a:avLst/>
          </a:prstGeom>
        </p:spPr>
        <p:txBody>
          <a:bodyPr wrap="none">
            <a:spAutoFit/>
          </a:bodyPr>
          <a:lstStyle/>
          <a:p>
            <a:pPr>
              <a:defRPr/>
            </a:pPr>
            <a:r>
              <a:rPr lang="en-US" altLang="zh-CN" sz="1800" b="1" i="0" dirty="0" smtClean="0">
                <a:solidFill>
                  <a:schemeClr val="bg1">
                    <a:lumMod val="65000"/>
                  </a:schemeClr>
                </a:solidFill>
              </a:rPr>
              <a:t>Product Details</a:t>
            </a:r>
            <a:endParaRPr lang="en-US" altLang="zh-CN" sz="1800" b="1" i="0" dirty="0">
              <a:solidFill>
                <a:schemeClr val="bg1">
                  <a:lumMod val="65000"/>
                </a:schemeClr>
              </a:solidFill>
            </a:endParaRPr>
          </a:p>
        </p:txBody>
      </p:sp>
      <p:sp>
        <p:nvSpPr>
          <p:cNvPr id="13" name="矩形 12"/>
          <p:cNvSpPr/>
          <p:nvPr/>
        </p:nvSpPr>
        <p:spPr>
          <a:xfrm>
            <a:off x="4763" y="1609725"/>
            <a:ext cx="2281237" cy="523875"/>
          </a:xfrm>
          <a:prstGeom prst="rect">
            <a:avLst/>
          </a:prstGeom>
        </p:spPr>
        <p:txBody>
          <a:bodyPr wrap="none">
            <a:spAutoFit/>
          </a:bodyPr>
          <a:lstStyle/>
          <a:p>
            <a:pPr>
              <a:defRPr/>
            </a:pPr>
            <a:r>
              <a:rPr lang="en-US" altLang="zh-CN" sz="2800" b="1" i="0" dirty="0">
                <a:solidFill>
                  <a:schemeClr val="bg1">
                    <a:lumMod val="65000"/>
                  </a:schemeClr>
                </a:solidFill>
                <a:latin typeface="Arial" pitchFamily="34" charset="0"/>
                <a:ea typeface="宋体" pitchFamily="2" charset="-122"/>
              </a:rPr>
              <a:t>General Info</a:t>
            </a:r>
          </a:p>
        </p:txBody>
      </p:sp>
      <p:pic>
        <p:nvPicPr>
          <p:cNvPr id="5126" name="Picture 4" descr="D:\Marketing\心电\New Folder (3)\图形1.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0" y="1139825"/>
            <a:ext cx="3810000"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5453290"/>
      </p:ext>
    </p:extLst>
  </p:cSld>
  <p:clrMapOvr>
    <a:masterClrMapping/>
  </p:clrMapOvr>
  <p:transition>
    <p:randomBa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92.168.1.6\市场组文件\市场组知识库\宣传策划\图片&amp;素材\购买图片\图片素材\8027479610_XX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827813" y="-1"/>
            <a:ext cx="4316187" cy="6378083"/>
          </a:xfrm>
          <a:prstGeom prst="rect">
            <a:avLst/>
          </a:prstGeom>
          <a:noFill/>
          <a:ln>
            <a:noFill/>
          </a:ln>
        </p:spPr>
      </p:pic>
      <p:sp>
        <p:nvSpPr>
          <p:cNvPr id="4" name="矩形 3"/>
          <p:cNvSpPr/>
          <p:nvPr/>
        </p:nvSpPr>
        <p:spPr bwMode="auto">
          <a:xfrm>
            <a:off x="4827813" y="-1"/>
            <a:ext cx="4316187" cy="6378083"/>
          </a:xfrm>
          <a:prstGeom prst="rect">
            <a:avLst/>
          </a:prstGeom>
          <a:gradFill flip="none" rotWithShape="1">
            <a:gsLst>
              <a:gs pos="0">
                <a:schemeClr val="bg1"/>
              </a:gs>
              <a:gs pos="59000">
                <a:schemeClr val="bg1">
                  <a:alpha val="48000"/>
                </a:schemeClr>
              </a:gs>
              <a:gs pos="100000">
                <a:schemeClr val="bg1">
                  <a:alpha val="20000"/>
                </a:schemeClr>
              </a:gs>
            </a:gsLst>
            <a:lin ang="0" scaled="1"/>
            <a:tileRect/>
          </a:gra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200" b="0" i="1" u="none" strike="noStrike" cap="none" normalizeH="0" baseline="0" smtClean="0">
              <a:ln>
                <a:noFill/>
              </a:ln>
              <a:solidFill>
                <a:schemeClr val="tx1"/>
              </a:solidFill>
              <a:effectLst/>
              <a:latin typeface="Arial" charset="0"/>
              <a:ea typeface="宋体" pitchFamily="2" charset="-122"/>
            </a:endParaRPr>
          </a:p>
        </p:txBody>
      </p:sp>
      <p:sp>
        <p:nvSpPr>
          <p:cNvPr id="3" name="TextBox 2"/>
          <p:cNvSpPr txBox="1"/>
          <p:nvPr/>
        </p:nvSpPr>
        <p:spPr>
          <a:xfrm>
            <a:off x="1066800" y="2293203"/>
            <a:ext cx="5867400" cy="830997"/>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altLang="zh-CN" sz="4800" i="0" dirty="0" smtClean="0">
                <a:solidFill>
                  <a:schemeClr val="tx1">
                    <a:lumMod val="50000"/>
                    <a:lumOff val="50000"/>
                  </a:schemeClr>
                </a:solidFill>
                <a:effectLst>
                  <a:outerShdw blurRad="38100" dist="38100" dir="2700000" algn="tl">
                    <a:srgbClr val="000000">
                      <a:alpha val="43137"/>
                    </a:srgbClr>
                  </a:outerShdw>
                </a:effectLst>
              </a:rPr>
              <a:t>Data Management</a:t>
            </a:r>
            <a:endParaRPr lang="zh-CN" altLang="en-US" sz="4800" i="0" dirty="0">
              <a:solidFill>
                <a:schemeClr val="tx1">
                  <a:lumMod val="50000"/>
                  <a:lumOff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24598664"/>
      </p:ext>
    </p:extLst>
  </p:cSld>
  <p:clrMapOvr>
    <a:masterClrMapping/>
  </p:clrMapOvr>
  <p:transition>
    <p:randomBa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4514" y="404664"/>
            <a:ext cx="9158514" cy="792088"/>
          </a:xfrm>
          <a:custGeom>
            <a:avLst/>
            <a:gdLst>
              <a:gd name="connsiteX0" fmla="*/ 0 w 9158514"/>
              <a:gd name="connsiteY0" fmla="*/ 783771 h 1132114"/>
              <a:gd name="connsiteX1" fmla="*/ 6429828 w 9158514"/>
              <a:gd name="connsiteY1" fmla="*/ 769257 h 1132114"/>
              <a:gd name="connsiteX2" fmla="*/ 6473371 w 9158514"/>
              <a:gd name="connsiteY2" fmla="*/ 769257 h 1132114"/>
              <a:gd name="connsiteX3" fmla="*/ 6560457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783771 h 1132114"/>
              <a:gd name="connsiteX1" fmla="*/ 6429828 w 9158514"/>
              <a:gd name="connsiteY1" fmla="*/ 769257 h 1132114"/>
              <a:gd name="connsiteX2" fmla="*/ 6473371 w 9158514"/>
              <a:gd name="connsiteY2" fmla="*/ 769257 h 1132114"/>
              <a:gd name="connsiteX3" fmla="*/ 6539025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093525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58514" h="1455874">
                <a:moveTo>
                  <a:pt x="0" y="1093525"/>
                </a:moveTo>
                <a:lnTo>
                  <a:pt x="6429828" y="1093017"/>
                </a:lnTo>
                <a:lnTo>
                  <a:pt x="6473371" y="1093017"/>
                </a:lnTo>
                <a:lnTo>
                  <a:pt x="6539025" y="1005931"/>
                </a:lnTo>
                <a:lnTo>
                  <a:pt x="6618514" y="1078502"/>
                </a:lnTo>
                <a:lnTo>
                  <a:pt x="6749143" y="1093017"/>
                </a:lnTo>
                <a:lnTo>
                  <a:pt x="6792685" y="1209131"/>
                </a:lnTo>
                <a:lnTo>
                  <a:pt x="6966857" y="0"/>
                </a:lnTo>
                <a:lnTo>
                  <a:pt x="7126514" y="1455874"/>
                </a:lnTo>
                <a:lnTo>
                  <a:pt x="7184571" y="1093017"/>
                </a:lnTo>
                <a:lnTo>
                  <a:pt x="7329714" y="1093017"/>
                </a:lnTo>
                <a:lnTo>
                  <a:pt x="7329714" y="1093017"/>
                </a:lnTo>
                <a:lnTo>
                  <a:pt x="7445828" y="1005931"/>
                </a:lnTo>
                <a:lnTo>
                  <a:pt x="7532914" y="1093017"/>
                </a:lnTo>
                <a:lnTo>
                  <a:pt x="9144000" y="1078502"/>
                </a:lnTo>
                <a:lnTo>
                  <a:pt x="9158514" y="1078502"/>
                </a:lnTo>
              </a:path>
            </a:pathLst>
          </a:custGeom>
          <a:noFill/>
          <a:ln>
            <a:gradFill flip="none" rotWithShape="1">
              <a:gsLst>
                <a:gs pos="0">
                  <a:srgbClr val="DDEBCF"/>
                </a:gs>
                <a:gs pos="50000">
                  <a:srgbClr val="9CB86E"/>
                </a:gs>
                <a:gs pos="100000">
                  <a:srgbClr val="156B13"/>
                </a:gs>
              </a:gsLst>
              <a:lin ang="18900000" scaled="1"/>
              <a:tileRect/>
            </a:gradFill>
          </a:ln>
          <a:effectLst>
            <a:glow rad="101600">
              <a:srgbClr val="00FF00">
                <a:alpha val="40000"/>
              </a:srgbClr>
            </a:glow>
            <a:outerShdw blurRad="76200" dir="18900000" sy="23000" kx="-1200000" algn="bl" rotWithShape="0">
              <a:prstClr val="black">
                <a:alpha val="20000"/>
              </a:prstClr>
            </a:outerShdw>
            <a:reflection blurRad="482600" stA="45000" endPos="24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extBox 1"/>
          <p:cNvSpPr txBox="1"/>
          <p:nvPr/>
        </p:nvSpPr>
        <p:spPr>
          <a:xfrm>
            <a:off x="284660" y="1227853"/>
            <a:ext cx="2820003" cy="461665"/>
          </a:xfrm>
          <a:prstGeom prst="rect">
            <a:avLst/>
          </a:prstGeom>
          <a:noFill/>
        </p:spPr>
        <p:txBody>
          <a:bodyPr wrap="none" rtlCol="0">
            <a:spAutoFit/>
          </a:bodyPr>
          <a:lstStyle>
            <a:defPPr>
              <a:defRPr lang="zh-CN"/>
            </a:defPPr>
            <a:lvl1pPr>
              <a:defRPr sz="2400" b="1" i="1">
                <a:solidFill>
                  <a:schemeClr val="accent3">
                    <a:lumMod val="50000"/>
                  </a:schemeClr>
                </a:solidFill>
              </a:defRPr>
            </a:lvl1pPr>
          </a:lstStyle>
          <a:p>
            <a:r>
              <a:rPr lang="en-US" altLang="zh-CN" i="0" dirty="0" smtClean="0"/>
              <a:t>Data Management</a:t>
            </a:r>
            <a:endParaRPr lang="zh-CN" altLang="en-US" i="0" dirty="0"/>
          </a:p>
        </p:txBody>
      </p:sp>
      <p:pic>
        <p:nvPicPr>
          <p:cNvPr id="4098" name="Picture 2" descr="\\192.168.1.6\市场组文件\市场组知识库\国际宣传工作临时交接文档\心电组\SE-1515\素材\对应图片\SE-1515电脑 Lef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5118" y="3144554"/>
            <a:ext cx="4327482" cy="305975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192.168.1.6\市场组文件\市场组知识库\宣传策划\图片&amp;素材\产品图片\心电\SE-1201\2013\小图\SE-1201 Righ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990" y="3749250"/>
            <a:ext cx="2934185" cy="2118150"/>
          </a:xfrm>
          <a:prstGeom prst="rect">
            <a:avLst/>
          </a:prstGeom>
          <a:noFill/>
          <a:extLst>
            <a:ext uri="{909E8E84-426E-40DD-AFC4-6F175D3DCCD1}">
              <a14:hiddenFill xmlns:a14="http://schemas.microsoft.com/office/drawing/2010/main">
                <a:solidFill>
                  <a:srgbClr val="FFFFFF"/>
                </a:solidFill>
              </a14:hiddenFill>
            </a:ext>
          </a:extLst>
        </p:spPr>
      </p:pic>
      <p:sp>
        <p:nvSpPr>
          <p:cNvPr id="18" name="左箭头 17"/>
          <p:cNvSpPr/>
          <p:nvPr/>
        </p:nvSpPr>
        <p:spPr>
          <a:xfrm>
            <a:off x="3552175" y="4311082"/>
            <a:ext cx="1962359" cy="576064"/>
          </a:xfrm>
          <a:prstGeom prst="leftArrow">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i="1" dirty="0" smtClean="0">
                <a:solidFill>
                  <a:schemeClr val="tx1">
                    <a:lumMod val="50000"/>
                    <a:lumOff val="50000"/>
                  </a:schemeClr>
                </a:solidFill>
              </a:rPr>
              <a:t>Patient Info</a:t>
            </a:r>
            <a:endParaRPr lang="zh-CN" altLang="en-US" sz="1600" b="1" i="1" dirty="0">
              <a:solidFill>
                <a:schemeClr val="tx1">
                  <a:lumMod val="50000"/>
                  <a:lumOff val="50000"/>
                </a:schemeClr>
              </a:solidFill>
            </a:endParaRPr>
          </a:p>
        </p:txBody>
      </p:sp>
      <p:sp>
        <p:nvSpPr>
          <p:cNvPr id="19" name="右箭头 18"/>
          <p:cNvSpPr/>
          <p:nvPr/>
        </p:nvSpPr>
        <p:spPr>
          <a:xfrm>
            <a:off x="3552175" y="4792141"/>
            <a:ext cx="1962359" cy="576064"/>
          </a:xfrm>
          <a:prstGeom prst="rightArrow">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i="1" dirty="0" smtClean="0">
                <a:solidFill>
                  <a:schemeClr val="tx1">
                    <a:lumMod val="50000"/>
                    <a:lumOff val="50000"/>
                  </a:schemeClr>
                </a:solidFill>
              </a:rPr>
              <a:t>ECG Report</a:t>
            </a:r>
            <a:endParaRPr lang="zh-CN" altLang="en-US" sz="1600" b="1" i="1" dirty="0">
              <a:solidFill>
                <a:schemeClr val="tx1">
                  <a:lumMod val="50000"/>
                  <a:lumOff val="50000"/>
                </a:schemeClr>
              </a:solidFill>
            </a:endParaRPr>
          </a:p>
        </p:txBody>
      </p:sp>
      <p:sp>
        <p:nvSpPr>
          <p:cNvPr id="20" name="TextBox 19"/>
          <p:cNvSpPr txBox="1"/>
          <p:nvPr/>
        </p:nvSpPr>
        <p:spPr>
          <a:xfrm>
            <a:off x="494006" y="1991593"/>
            <a:ext cx="6078780" cy="1323439"/>
          </a:xfrm>
          <a:prstGeom prst="rect">
            <a:avLst/>
          </a:prstGeom>
          <a:noFill/>
        </p:spPr>
        <p:txBody>
          <a:bodyPr wrap="none" rtlCol="0">
            <a:spAutoFit/>
          </a:bodyPr>
          <a:lstStyle/>
          <a:p>
            <a:pPr marL="285750" indent="-285750">
              <a:buFont typeface="Arial" pitchFamily="34" charset="0"/>
              <a:buChar char="•"/>
            </a:pPr>
            <a:r>
              <a:rPr lang="en-US" altLang="zh-CN" sz="1600" b="1" i="1" dirty="0">
                <a:solidFill>
                  <a:schemeClr val="tx1">
                    <a:lumMod val="50000"/>
                    <a:lumOff val="50000"/>
                  </a:schemeClr>
                </a:solidFill>
              </a:rPr>
              <a:t>Store, Review, Edit, Print and Transmission for ECG data </a:t>
            </a:r>
          </a:p>
          <a:p>
            <a:pPr marL="285750" indent="-285750">
              <a:lnSpc>
                <a:spcPct val="80000"/>
              </a:lnSpc>
              <a:spcBef>
                <a:spcPct val="20000"/>
              </a:spcBef>
              <a:buFont typeface="Arial" pitchFamily="34" charset="0"/>
              <a:buChar char="•"/>
            </a:pPr>
            <a:r>
              <a:rPr lang="en-US" altLang="zh-CN" sz="1600" b="1" i="1" dirty="0">
                <a:solidFill>
                  <a:schemeClr val="tx1">
                    <a:lumMod val="50000"/>
                    <a:lumOff val="50000"/>
                  </a:schemeClr>
                </a:solidFill>
              </a:rPr>
              <a:t>Support multi-formats report: </a:t>
            </a:r>
          </a:p>
          <a:p>
            <a:pPr>
              <a:lnSpc>
                <a:spcPct val="80000"/>
              </a:lnSpc>
              <a:spcBef>
                <a:spcPct val="20000"/>
              </a:spcBef>
              <a:buClr>
                <a:srgbClr val="FF3300"/>
              </a:buClr>
            </a:pPr>
            <a:r>
              <a:rPr lang="en-US" altLang="zh-CN" sz="1600" b="1" i="1" dirty="0" smtClean="0">
                <a:solidFill>
                  <a:schemeClr val="tx1">
                    <a:lumMod val="50000"/>
                    <a:lumOff val="50000"/>
                  </a:schemeClr>
                </a:solidFill>
              </a:rPr>
              <a:t>      </a:t>
            </a:r>
            <a:r>
              <a:rPr lang="en-US" altLang="zh-CN" sz="1600" b="1" i="1" dirty="0" smtClean="0">
                <a:solidFill>
                  <a:srgbClr val="FF0000"/>
                </a:solidFill>
              </a:rPr>
              <a:t>XML/SCP/DICOM/PDF/JPG/BMP</a:t>
            </a:r>
          </a:p>
          <a:p>
            <a:pPr marL="342900" indent="-342900">
              <a:lnSpc>
                <a:spcPct val="80000"/>
              </a:lnSpc>
              <a:spcBef>
                <a:spcPct val="20000"/>
              </a:spcBef>
              <a:buClr>
                <a:srgbClr val="FF3300"/>
              </a:buClr>
              <a:buFont typeface="Arial" pitchFamily="34" charset="0"/>
              <a:buChar char="•"/>
            </a:pPr>
            <a:r>
              <a:rPr lang="en-US" altLang="zh-CN" sz="1600" b="1" i="1" dirty="0" smtClean="0">
                <a:solidFill>
                  <a:schemeClr val="tx1">
                    <a:lumMod val="50000"/>
                    <a:lumOff val="50000"/>
                  </a:schemeClr>
                </a:solidFill>
              </a:rPr>
              <a:t>Bi-directional communication with ECG machines</a:t>
            </a:r>
            <a:endParaRPr lang="en-US" altLang="zh-CN" sz="1600" b="1" i="1" dirty="0">
              <a:solidFill>
                <a:schemeClr val="tx1">
                  <a:lumMod val="50000"/>
                  <a:lumOff val="50000"/>
                </a:schemeClr>
              </a:solidFill>
            </a:endParaRPr>
          </a:p>
          <a:p>
            <a:pPr marL="285750" indent="-285750">
              <a:buFont typeface="Arial" pitchFamily="34" charset="0"/>
              <a:buChar char="•"/>
            </a:pPr>
            <a:endParaRPr lang="zh-CN" altLang="en-US" sz="1600" dirty="0">
              <a:solidFill>
                <a:schemeClr val="tx1">
                  <a:lumMod val="50000"/>
                  <a:lumOff val="50000"/>
                </a:schemeClr>
              </a:solidFill>
            </a:endParaRPr>
          </a:p>
        </p:txBody>
      </p:sp>
      <p:sp>
        <p:nvSpPr>
          <p:cNvPr id="12" name="TextBox 11"/>
          <p:cNvSpPr txBox="1"/>
          <p:nvPr/>
        </p:nvSpPr>
        <p:spPr>
          <a:xfrm>
            <a:off x="257132" y="404664"/>
            <a:ext cx="6143668" cy="584775"/>
          </a:xfrm>
          <a:prstGeom prst="rect">
            <a:avLst/>
          </a:prstGeom>
          <a:noFill/>
          <a:effectLst/>
        </p:spPr>
        <p:txBody>
          <a:bodyPr wrap="square" rtlCol="0">
            <a:spAutoFit/>
          </a:bodyPr>
          <a:lstStyle/>
          <a:p>
            <a:pPr>
              <a:defRPr/>
            </a:pPr>
            <a:r>
              <a:rPr lang="en-US" altLang="zh-CN" sz="3200" b="1" i="0" dirty="0" smtClean="0">
                <a:solidFill>
                  <a:schemeClr val="accent3">
                    <a:lumMod val="50000"/>
                  </a:schemeClr>
                </a:solidFill>
              </a:rPr>
              <a:t>Product Details</a:t>
            </a:r>
          </a:p>
        </p:txBody>
      </p:sp>
    </p:spTree>
    <p:extLst>
      <p:ext uri="{BB962C8B-B14F-4D97-AF65-F5344CB8AC3E}">
        <p14:creationId xmlns:p14="http://schemas.microsoft.com/office/powerpoint/2010/main" val="1065165362"/>
      </p:ext>
    </p:extLst>
  </p:cSld>
  <p:clrMapOvr>
    <a:masterClrMapping/>
  </p:clrMapOvr>
  <p:transition>
    <p:randomBa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4514" y="404664"/>
            <a:ext cx="9158514" cy="792088"/>
          </a:xfrm>
          <a:custGeom>
            <a:avLst/>
            <a:gdLst>
              <a:gd name="connsiteX0" fmla="*/ 0 w 9158514"/>
              <a:gd name="connsiteY0" fmla="*/ 783771 h 1132114"/>
              <a:gd name="connsiteX1" fmla="*/ 6429828 w 9158514"/>
              <a:gd name="connsiteY1" fmla="*/ 769257 h 1132114"/>
              <a:gd name="connsiteX2" fmla="*/ 6473371 w 9158514"/>
              <a:gd name="connsiteY2" fmla="*/ 769257 h 1132114"/>
              <a:gd name="connsiteX3" fmla="*/ 6560457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783771 h 1132114"/>
              <a:gd name="connsiteX1" fmla="*/ 6429828 w 9158514"/>
              <a:gd name="connsiteY1" fmla="*/ 769257 h 1132114"/>
              <a:gd name="connsiteX2" fmla="*/ 6473371 w 9158514"/>
              <a:gd name="connsiteY2" fmla="*/ 769257 h 1132114"/>
              <a:gd name="connsiteX3" fmla="*/ 6539025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093525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58514" h="1455874">
                <a:moveTo>
                  <a:pt x="0" y="1093525"/>
                </a:moveTo>
                <a:lnTo>
                  <a:pt x="6429828" y="1093017"/>
                </a:lnTo>
                <a:lnTo>
                  <a:pt x="6473371" y="1093017"/>
                </a:lnTo>
                <a:lnTo>
                  <a:pt x="6539025" y="1005931"/>
                </a:lnTo>
                <a:lnTo>
                  <a:pt x="6618514" y="1078502"/>
                </a:lnTo>
                <a:lnTo>
                  <a:pt x="6749143" y="1093017"/>
                </a:lnTo>
                <a:lnTo>
                  <a:pt x="6792685" y="1209131"/>
                </a:lnTo>
                <a:lnTo>
                  <a:pt x="6966857" y="0"/>
                </a:lnTo>
                <a:lnTo>
                  <a:pt x="7126514" y="1455874"/>
                </a:lnTo>
                <a:lnTo>
                  <a:pt x="7184571" y="1093017"/>
                </a:lnTo>
                <a:lnTo>
                  <a:pt x="7329714" y="1093017"/>
                </a:lnTo>
                <a:lnTo>
                  <a:pt x="7329714" y="1093017"/>
                </a:lnTo>
                <a:lnTo>
                  <a:pt x="7445828" y="1005931"/>
                </a:lnTo>
                <a:lnTo>
                  <a:pt x="7532914" y="1093017"/>
                </a:lnTo>
                <a:lnTo>
                  <a:pt x="9144000" y="1078502"/>
                </a:lnTo>
                <a:lnTo>
                  <a:pt x="9158514" y="1078502"/>
                </a:lnTo>
              </a:path>
            </a:pathLst>
          </a:custGeom>
          <a:noFill/>
          <a:ln>
            <a:gradFill flip="none" rotWithShape="1">
              <a:gsLst>
                <a:gs pos="0">
                  <a:srgbClr val="DDEBCF"/>
                </a:gs>
                <a:gs pos="50000">
                  <a:srgbClr val="9CB86E"/>
                </a:gs>
                <a:gs pos="100000">
                  <a:srgbClr val="156B13"/>
                </a:gs>
              </a:gsLst>
              <a:lin ang="18900000" scaled="1"/>
              <a:tileRect/>
            </a:gradFill>
          </a:ln>
          <a:effectLst>
            <a:glow rad="101600">
              <a:srgbClr val="00FF00">
                <a:alpha val="40000"/>
              </a:srgbClr>
            </a:glow>
            <a:outerShdw blurRad="76200" dir="18900000" sy="23000" kx="-1200000" algn="bl" rotWithShape="0">
              <a:prstClr val="black">
                <a:alpha val="20000"/>
              </a:prstClr>
            </a:outerShdw>
            <a:reflection blurRad="482600" stA="45000" endPos="24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extBox 1"/>
          <p:cNvSpPr txBox="1"/>
          <p:nvPr/>
        </p:nvSpPr>
        <p:spPr>
          <a:xfrm>
            <a:off x="284660" y="1227853"/>
            <a:ext cx="1859805" cy="461665"/>
          </a:xfrm>
          <a:prstGeom prst="rect">
            <a:avLst/>
          </a:prstGeom>
          <a:noFill/>
        </p:spPr>
        <p:txBody>
          <a:bodyPr wrap="none" rtlCol="0">
            <a:spAutoFit/>
          </a:bodyPr>
          <a:lstStyle>
            <a:defPPr>
              <a:defRPr lang="zh-CN"/>
            </a:defPPr>
            <a:lvl1pPr>
              <a:defRPr sz="2400" b="1" i="1">
                <a:solidFill>
                  <a:schemeClr val="accent3">
                    <a:lumMod val="50000"/>
                  </a:schemeClr>
                </a:solidFill>
              </a:defRPr>
            </a:lvl1pPr>
          </a:lstStyle>
          <a:p>
            <a:r>
              <a:rPr lang="en-US" altLang="zh-CN" i="0" dirty="0" smtClean="0"/>
              <a:t>Networking</a:t>
            </a:r>
            <a:endParaRPr lang="zh-CN" altLang="en-US" i="0" dirty="0"/>
          </a:p>
        </p:txBody>
      </p:sp>
      <p:pic>
        <p:nvPicPr>
          <p:cNvPr id="5122" name="Picture 2" descr="\\192.168.1.6\市场组文件\市场组知识库\国际宣传工作临时交接文档\心电组\SE-1515\1515网络图.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4142" y="2410871"/>
            <a:ext cx="5626894" cy="40541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4660" y="1700018"/>
            <a:ext cx="7991290" cy="1077218"/>
          </a:xfrm>
          <a:prstGeom prst="rect">
            <a:avLst/>
          </a:prstGeom>
          <a:noFill/>
        </p:spPr>
        <p:txBody>
          <a:bodyPr wrap="none" rtlCol="0">
            <a:spAutoFit/>
          </a:bodyPr>
          <a:lstStyle/>
          <a:p>
            <a:pPr lvl="0"/>
            <a:r>
              <a:rPr lang="en-US" altLang="zh-CN" sz="1600" b="1" i="1" dirty="0">
                <a:solidFill>
                  <a:schemeClr val="tx1">
                    <a:lumMod val="50000"/>
                    <a:lumOff val="50000"/>
                  </a:schemeClr>
                </a:solidFill>
              </a:rPr>
              <a:t>One SE-1515 software can work as a server to share its database, and the other </a:t>
            </a:r>
            <a:endParaRPr lang="en-US" altLang="zh-CN" sz="1600" b="1" i="1" dirty="0" smtClean="0">
              <a:solidFill>
                <a:schemeClr val="tx1">
                  <a:lumMod val="50000"/>
                  <a:lumOff val="50000"/>
                </a:schemeClr>
              </a:solidFill>
            </a:endParaRPr>
          </a:p>
          <a:p>
            <a:pPr lvl="0"/>
            <a:r>
              <a:rPr lang="en-US" altLang="zh-CN" sz="1600" b="1" i="1" dirty="0" smtClean="0">
                <a:solidFill>
                  <a:schemeClr val="tx1">
                    <a:lumMod val="50000"/>
                    <a:lumOff val="50000"/>
                  </a:schemeClr>
                </a:solidFill>
              </a:rPr>
              <a:t>SE-1515 </a:t>
            </a:r>
            <a:r>
              <a:rPr lang="en-US" altLang="zh-CN" sz="1600" b="1" i="1" dirty="0">
                <a:solidFill>
                  <a:schemeClr val="tx1">
                    <a:lumMod val="50000"/>
                    <a:lumOff val="50000"/>
                  </a:schemeClr>
                </a:solidFill>
              </a:rPr>
              <a:t>as clients are allowed to access the database, and make diagnosis </a:t>
            </a:r>
            <a:endParaRPr lang="en-US" altLang="zh-CN" sz="1600" b="1" i="1" dirty="0" smtClean="0">
              <a:solidFill>
                <a:schemeClr val="tx1">
                  <a:lumMod val="50000"/>
                  <a:lumOff val="50000"/>
                </a:schemeClr>
              </a:solidFill>
            </a:endParaRPr>
          </a:p>
          <a:p>
            <a:pPr lvl="0"/>
            <a:r>
              <a:rPr lang="en-US" altLang="zh-CN" sz="1600" b="1" i="1" dirty="0" smtClean="0">
                <a:solidFill>
                  <a:schemeClr val="tx1">
                    <a:lumMod val="50000"/>
                    <a:lumOff val="50000"/>
                  </a:schemeClr>
                </a:solidFill>
              </a:rPr>
              <a:t>on </a:t>
            </a:r>
            <a:r>
              <a:rPr lang="en-US" altLang="zh-CN" sz="1600" b="1" i="1" dirty="0">
                <a:solidFill>
                  <a:schemeClr val="tx1">
                    <a:lumMod val="50000"/>
                    <a:lumOff val="50000"/>
                  </a:schemeClr>
                </a:solidFill>
              </a:rPr>
              <a:t>different sites.</a:t>
            </a:r>
            <a:endParaRPr lang="zh-CN" altLang="zh-CN" sz="1600" b="1" i="1" dirty="0">
              <a:solidFill>
                <a:schemeClr val="tx1">
                  <a:lumMod val="50000"/>
                  <a:lumOff val="50000"/>
                </a:schemeClr>
              </a:solidFill>
            </a:endParaRPr>
          </a:p>
          <a:p>
            <a:endParaRPr lang="zh-CN" altLang="en-US" sz="1600" b="1" i="1" dirty="0">
              <a:solidFill>
                <a:schemeClr val="tx1">
                  <a:lumMod val="50000"/>
                  <a:lumOff val="50000"/>
                </a:schemeClr>
              </a:solidFill>
            </a:endParaRPr>
          </a:p>
        </p:txBody>
      </p:sp>
      <p:sp>
        <p:nvSpPr>
          <p:cNvPr id="8" name="TextBox 7"/>
          <p:cNvSpPr txBox="1"/>
          <p:nvPr/>
        </p:nvSpPr>
        <p:spPr>
          <a:xfrm>
            <a:off x="257132" y="404664"/>
            <a:ext cx="6143668" cy="584775"/>
          </a:xfrm>
          <a:prstGeom prst="rect">
            <a:avLst/>
          </a:prstGeom>
          <a:noFill/>
          <a:effectLst/>
        </p:spPr>
        <p:txBody>
          <a:bodyPr wrap="square" rtlCol="0">
            <a:spAutoFit/>
          </a:bodyPr>
          <a:lstStyle/>
          <a:p>
            <a:pPr>
              <a:defRPr/>
            </a:pPr>
            <a:r>
              <a:rPr lang="en-US" altLang="zh-CN" sz="3200" b="1" i="0" dirty="0" smtClean="0">
                <a:solidFill>
                  <a:schemeClr val="accent3">
                    <a:lumMod val="50000"/>
                  </a:schemeClr>
                </a:solidFill>
              </a:rPr>
              <a:t>Product Introduction</a:t>
            </a:r>
          </a:p>
        </p:txBody>
      </p:sp>
    </p:spTree>
    <p:extLst>
      <p:ext uri="{BB962C8B-B14F-4D97-AF65-F5344CB8AC3E}">
        <p14:creationId xmlns:p14="http://schemas.microsoft.com/office/powerpoint/2010/main" val="3418685146"/>
      </p:ext>
    </p:extLst>
  </p:cSld>
  <p:clrMapOvr>
    <a:masterClrMapping/>
  </p:clrMapOvr>
  <p:transition>
    <p:randomBa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92.168.1.6\市场组文件\市场组知识库\宣传策划\图片&amp;素材\购买图片\图片素材\8017082139_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5470902" cy="638288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bwMode="auto">
          <a:xfrm>
            <a:off x="0" y="0"/>
            <a:ext cx="5470902" cy="6382882"/>
          </a:xfrm>
          <a:prstGeom prst="rect">
            <a:avLst/>
          </a:prstGeom>
          <a:gradFill flip="none" rotWithShape="1">
            <a:gsLst>
              <a:gs pos="20000">
                <a:schemeClr val="bg1">
                  <a:lumMod val="95000"/>
                  <a:alpha val="39000"/>
                </a:schemeClr>
              </a:gs>
              <a:gs pos="95000">
                <a:srgbClr val="FFFFFF"/>
              </a:gs>
              <a:gs pos="90000">
                <a:schemeClr val="bg1"/>
              </a:gs>
              <a:gs pos="100000">
                <a:schemeClr val="bg1"/>
              </a:gs>
            </a:gsLst>
            <a:lin ang="0" scaled="1"/>
            <a:tileRect/>
          </a:gra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200" b="0" i="1" u="none" strike="noStrike" cap="none" normalizeH="0" baseline="0" smtClean="0">
              <a:ln>
                <a:noFill/>
              </a:ln>
              <a:solidFill>
                <a:schemeClr val="tx1"/>
              </a:solidFill>
              <a:effectLst/>
              <a:latin typeface="Arial" charset="0"/>
              <a:ea typeface="宋体" pitchFamily="2" charset="-122"/>
            </a:endParaRPr>
          </a:p>
        </p:txBody>
      </p:sp>
      <p:sp>
        <p:nvSpPr>
          <p:cNvPr id="6" name="TextBox 5"/>
          <p:cNvSpPr txBox="1"/>
          <p:nvPr/>
        </p:nvSpPr>
        <p:spPr>
          <a:xfrm>
            <a:off x="2971800" y="2217003"/>
            <a:ext cx="5867400" cy="830997"/>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altLang="zh-CN" sz="4800" i="0" dirty="0" smtClean="0">
                <a:solidFill>
                  <a:schemeClr val="tx1">
                    <a:lumMod val="50000"/>
                    <a:lumOff val="50000"/>
                  </a:schemeClr>
                </a:solidFill>
                <a:effectLst>
                  <a:outerShdw blurRad="38100" dist="38100" dir="2700000" algn="tl">
                    <a:srgbClr val="000000">
                      <a:alpha val="43137"/>
                    </a:srgbClr>
                  </a:outerShdw>
                </a:effectLst>
              </a:rPr>
              <a:t>Highlights</a:t>
            </a:r>
            <a:endParaRPr lang="zh-CN" altLang="en-US" sz="4800" i="0" dirty="0">
              <a:solidFill>
                <a:schemeClr val="tx1">
                  <a:lumMod val="50000"/>
                  <a:lumOff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47329845"/>
      </p:ext>
    </p:extLst>
  </p:cSld>
  <p:clrMapOvr>
    <a:masterClrMapping/>
  </p:clrMapOvr>
  <p:transition>
    <p:randomBa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4514" y="404664"/>
            <a:ext cx="9158514" cy="792088"/>
          </a:xfrm>
          <a:custGeom>
            <a:avLst/>
            <a:gdLst>
              <a:gd name="connsiteX0" fmla="*/ 0 w 9158514"/>
              <a:gd name="connsiteY0" fmla="*/ 783771 h 1132114"/>
              <a:gd name="connsiteX1" fmla="*/ 6429828 w 9158514"/>
              <a:gd name="connsiteY1" fmla="*/ 769257 h 1132114"/>
              <a:gd name="connsiteX2" fmla="*/ 6473371 w 9158514"/>
              <a:gd name="connsiteY2" fmla="*/ 769257 h 1132114"/>
              <a:gd name="connsiteX3" fmla="*/ 6560457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783771 h 1132114"/>
              <a:gd name="connsiteX1" fmla="*/ 6429828 w 9158514"/>
              <a:gd name="connsiteY1" fmla="*/ 769257 h 1132114"/>
              <a:gd name="connsiteX2" fmla="*/ 6473371 w 9158514"/>
              <a:gd name="connsiteY2" fmla="*/ 769257 h 1132114"/>
              <a:gd name="connsiteX3" fmla="*/ 6539025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093525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58514" h="1455874">
                <a:moveTo>
                  <a:pt x="0" y="1093525"/>
                </a:moveTo>
                <a:lnTo>
                  <a:pt x="6429828" y="1093017"/>
                </a:lnTo>
                <a:lnTo>
                  <a:pt x="6473371" y="1093017"/>
                </a:lnTo>
                <a:lnTo>
                  <a:pt x="6539025" y="1005931"/>
                </a:lnTo>
                <a:lnTo>
                  <a:pt x="6618514" y="1078502"/>
                </a:lnTo>
                <a:lnTo>
                  <a:pt x="6749143" y="1093017"/>
                </a:lnTo>
                <a:lnTo>
                  <a:pt x="6792685" y="1209131"/>
                </a:lnTo>
                <a:lnTo>
                  <a:pt x="6966857" y="0"/>
                </a:lnTo>
                <a:lnTo>
                  <a:pt x="7126514" y="1455874"/>
                </a:lnTo>
                <a:lnTo>
                  <a:pt x="7184571" y="1093017"/>
                </a:lnTo>
                <a:lnTo>
                  <a:pt x="7329714" y="1093017"/>
                </a:lnTo>
                <a:lnTo>
                  <a:pt x="7329714" y="1093017"/>
                </a:lnTo>
                <a:lnTo>
                  <a:pt x="7445828" y="1005931"/>
                </a:lnTo>
                <a:lnTo>
                  <a:pt x="7532914" y="1093017"/>
                </a:lnTo>
                <a:lnTo>
                  <a:pt x="9144000" y="1078502"/>
                </a:lnTo>
                <a:lnTo>
                  <a:pt x="9158514" y="1078502"/>
                </a:lnTo>
              </a:path>
            </a:pathLst>
          </a:custGeom>
          <a:noFill/>
          <a:ln>
            <a:gradFill flip="none" rotWithShape="1">
              <a:gsLst>
                <a:gs pos="0">
                  <a:srgbClr val="DDEBCF"/>
                </a:gs>
                <a:gs pos="50000">
                  <a:srgbClr val="9CB86E"/>
                </a:gs>
                <a:gs pos="100000">
                  <a:srgbClr val="156B13"/>
                </a:gs>
              </a:gsLst>
              <a:lin ang="18900000" scaled="1"/>
              <a:tileRect/>
            </a:gradFill>
          </a:ln>
          <a:effectLst>
            <a:glow rad="101600">
              <a:srgbClr val="00FF00">
                <a:alpha val="40000"/>
              </a:srgbClr>
            </a:glow>
            <a:outerShdw blurRad="76200" dir="18900000" sy="23000" kx="-1200000" algn="bl" rotWithShape="0">
              <a:prstClr val="black">
                <a:alpha val="20000"/>
              </a:prstClr>
            </a:outerShdw>
            <a:reflection blurRad="482600" stA="45000" endPos="24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p:cNvSpPr/>
          <p:nvPr/>
        </p:nvSpPr>
        <p:spPr>
          <a:xfrm>
            <a:off x="269120" y="1295936"/>
            <a:ext cx="8280920" cy="6247864"/>
          </a:xfrm>
          <a:prstGeom prst="rect">
            <a:avLst/>
          </a:prstGeom>
        </p:spPr>
        <p:txBody>
          <a:bodyPr wrap="square">
            <a:spAutoFit/>
          </a:bodyPr>
          <a:lstStyle/>
          <a:p>
            <a:pPr marL="285750" indent="-285750">
              <a:buFont typeface="Arial" pitchFamily="34" charset="0"/>
              <a:buChar char="•"/>
            </a:pPr>
            <a:r>
              <a:rPr lang="en-US" altLang="zh-CN" sz="1600" b="1" i="1" dirty="0"/>
              <a:t>Separated </a:t>
            </a:r>
            <a:r>
              <a:rPr lang="en-US" altLang="zh-CN" sz="1600" b="1" i="1" dirty="0" err="1"/>
              <a:t>leadwires</a:t>
            </a:r>
            <a:endParaRPr lang="en-US" altLang="zh-CN" sz="1600" b="1" i="1" dirty="0"/>
          </a:p>
          <a:p>
            <a:pPr marL="285750" indent="-285750">
              <a:buFont typeface="Arial" pitchFamily="34" charset="0"/>
              <a:buChar char="•"/>
            </a:pPr>
            <a:r>
              <a:rPr lang="en-US" altLang="zh-CN" sz="1600" b="1" i="1" dirty="0"/>
              <a:t>Color-coded leads</a:t>
            </a:r>
          </a:p>
          <a:p>
            <a:pPr marL="285750" indent="-285750">
              <a:buFont typeface="Arial" pitchFamily="34" charset="0"/>
              <a:buChar char="•"/>
            </a:pPr>
            <a:r>
              <a:rPr lang="en-US" altLang="zh-CN" sz="1600" b="1" i="1" dirty="0">
                <a:solidFill>
                  <a:srgbClr val="FF0000"/>
                </a:solidFill>
              </a:rPr>
              <a:t>ECG signal quality indicator</a:t>
            </a:r>
          </a:p>
          <a:p>
            <a:pPr marL="285750" indent="-285750">
              <a:buFont typeface="Arial" pitchFamily="34" charset="0"/>
              <a:buChar char="•"/>
            </a:pPr>
            <a:r>
              <a:rPr lang="en-US" altLang="zh-CN" sz="1600" b="1" i="1" dirty="0"/>
              <a:t>One-touch </a:t>
            </a:r>
            <a:r>
              <a:rPr lang="en-US" altLang="zh-CN" sz="1600" b="1" i="1" dirty="0" smtClean="0"/>
              <a:t>Button</a:t>
            </a:r>
          </a:p>
          <a:p>
            <a:pPr marL="285750" indent="-285750">
              <a:buFont typeface="Arial" pitchFamily="34" charset="0"/>
              <a:buChar char="•"/>
            </a:pPr>
            <a:endParaRPr lang="en-US" altLang="zh-CN" sz="1600" b="1" i="1" dirty="0"/>
          </a:p>
          <a:p>
            <a:pPr marL="285750" indent="-285750">
              <a:buFont typeface="Arial" pitchFamily="34" charset="0"/>
              <a:buChar char="•"/>
            </a:pPr>
            <a:r>
              <a:rPr lang="en-US" altLang="zh-CN" sz="1600" b="1" i="1" dirty="0">
                <a:solidFill>
                  <a:srgbClr val="FF0000"/>
                </a:solidFill>
              </a:rPr>
              <a:t>The sampling rate is as high as 16,000Hz</a:t>
            </a:r>
          </a:p>
          <a:p>
            <a:pPr marL="285750" indent="-285750">
              <a:buFont typeface="Arial" pitchFamily="34" charset="0"/>
              <a:buChar char="•"/>
            </a:pPr>
            <a:r>
              <a:rPr lang="en-US" altLang="zh-CN" sz="1600" b="1" i="1" dirty="0"/>
              <a:t>AD converter is 24 bit</a:t>
            </a:r>
          </a:p>
          <a:p>
            <a:pPr marL="285750" indent="-285750">
              <a:buFont typeface="Arial" pitchFamily="34" charset="0"/>
              <a:buChar char="•"/>
            </a:pPr>
            <a:r>
              <a:rPr lang="en-US" altLang="zh-CN" sz="1600" b="1" i="1" dirty="0">
                <a:solidFill>
                  <a:srgbClr val="FF0000"/>
                </a:solidFill>
              </a:rPr>
              <a:t>Common Mode Rejection Ratio is over 140dB</a:t>
            </a:r>
          </a:p>
          <a:p>
            <a:pPr marL="285750" indent="-285750">
              <a:buFont typeface="Arial" pitchFamily="34" charset="0"/>
              <a:buChar char="•"/>
            </a:pPr>
            <a:r>
              <a:rPr lang="en-US" altLang="zh-CN" sz="1600" b="1" i="1" dirty="0">
                <a:solidFill>
                  <a:srgbClr val="FF0000"/>
                </a:solidFill>
              </a:rPr>
              <a:t>The bandwidth (frequency response) is 0.01-300Hz</a:t>
            </a:r>
          </a:p>
          <a:p>
            <a:pPr marL="285750" indent="-285750">
              <a:buFont typeface="Arial" pitchFamily="34" charset="0"/>
              <a:buChar char="•"/>
            </a:pPr>
            <a:r>
              <a:rPr lang="en-US" altLang="zh-CN" sz="1600" b="1" i="1" dirty="0">
                <a:solidFill>
                  <a:srgbClr val="FF0000"/>
                </a:solidFill>
              </a:rPr>
              <a:t>Input impedance is over 100M</a:t>
            </a:r>
            <a:r>
              <a:rPr lang="el-GR" altLang="zh-CN" sz="1600" b="1" i="1" dirty="0">
                <a:solidFill>
                  <a:srgbClr val="FF0000"/>
                </a:solidFill>
              </a:rPr>
              <a:t>Ω </a:t>
            </a:r>
            <a:r>
              <a:rPr lang="en-US" altLang="zh-CN" sz="1600" b="1" i="1" dirty="0">
                <a:solidFill>
                  <a:srgbClr val="FF0000"/>
                </a:solidFill>
              </a:rPr>
              <a:t> </a:t>
            </a:r>
            <a:endParaRPr lang="en-US" altLang="zh-CN" sz="1600" b="1" i="1" dirty="0" smtClean="0">
              <a:solidFill>
                <a:srgbClr val="FF0000"/>
              </a:solidFill>
            </a:endParaRPr>
          </a:p>
          <a:p>
            <a:pPr marL="285750" indent="-285750">
              <a:buFont typeface="Arial" pitchFamily="34" charset="0"/>
              <a:buChar char="•"/>
            </a:pPr>
            <a:endParaRPr lang="en-US" altLang="zh-CN" sz="1600" b="1" i="1" dirty="0"/>
          </a:p>
          <a:p>
            <a:pPr marL="285750" indent="-285750">
              <a:buFont typeface="Arial" pitchFamily="34" charset="0"/>
              <a:buChar char="•"/>
            </a:pPr>
            <a:r>
              <a:rPr lang="en-US" altLang="zh-CN" sz="1600" b="1" i="1" dirty="0" smtClean="0">
                <a:solidFill>
                  <a:srgbClr val="FF0000"/>
                </a:solidFill>
              </a:rPr>
              <a:t>Automatic Arrhythmia Detection</a:t>
            </a:r>
          </a:p>
          <a:p>
            <a:pPr marL="285750" indent="-285750">
              <a:buFont typeface="Arial" pitchFamily="34" charset="0"/>
              <a:buChar char="•"/>
            </a:pPr>
            <a:r>
              <a:rPr lang="en-US" altLang="zh-CN" sz="1600" b="1" i="1" dirty="0" smtClean="0">
                <a:solidFill>
                  <a:srgbClr val="FF0000"/>
                </a:solidFill>
              </a:rPr>
              <a:t>ECG Signal Quality Indicator</a:t>
            </a:r>
          </a:p>
          <a:p>
            <a:pPr marL="285750" indent="-285750">
              <a:buFont typeface="Arial" pitchFamily="34" charset="0"/>
              <a:buChar char="•"/>
            </a:pPr>
            <a:r>
              <a:rPr lang="en-US" altLang="zh-CN" sz="1600" b="1" i="1" dirty="0" smtClean="0">
                <a:solidFill>
                  <a:srgbClr val="FF0000"/>
                </a:solidFill>
              </a:rPr>
              <a:t>Automatic Events Save</a:t>
            </a:r>
          </a:p>
          <a:p>
            <a:pPr marL="285750" indent="-285750">
              <a:buFont typeface="Arial" pitchFamily="34" charset="0"/>
              <a:buChar char="•"/>
            </a:pPr>
            <a:r>
              <a:rPr lang="en-US" altLang="zh-CN" sz="1600" b="1" i="1" dirty="0" smtClean="0">
                <a:solidFill>
                  <a:srgbClr val="FF0000"/>
                </a:solidFill>
              </a:rPr>
              <a:t>Lead Reversal</a:t>
            </a:r>
          </a:p>
          <a:p>
            <a:pPr marL="285750" indent="-285750">
              <a:buFont typeface="Arial" pitchFamily="34" charset="0"/>
              <a:buChar char="•"/>
            </a:pPr>
            <a:r>
              <a:rPr lang="en-US" altLang="zh-CN" sz="1600" b="1" i="1" dirty="0" smtClean="0">
                <a:solidFill>
                  <a:srgbClr val="FF0000"/>
                </a:solidFill>
              </a:rPr>
              <a:t>Proof for Diagnosis</a:t>
            </a:r>
          </a:p>
          <a:p>
            <a:pPr marL="285750" indent="-285750">
              <a:buFont typeface="Arial" pitchFamily="34" charset="0"/>
              <a:buChar char="•"/>
            </a:pPr>
            <a:r>
              <a:rPr lang="en-US" altLang="zh-CN" sz="1600" b="1" i="1" dirty="0" smtClean="0"/>
              <a:t>Reports Comparison</a:t>
            </a:r>
          </a:p>
          <a:p>
            <a:pPr marL="285750" indent="-285750">
              <a:buFont typeface="Arial" pitchFamily="34" charset="0"/>
              <a:buChar char="•"/>
            </a:pPr>
            <a:r>
              <a:rPr lang="en-US" altLang="zh-CN" sz="1600" b="1" i="1" dirty="0" smtClean="0"/>
              <a:t>Optimized Stress Test</a:t>
            </a:r>
          </a:p>
          <a:p>
            <a:pPr marL="285750" indent="-285750">
              <a:buFont typeface="Arial" pitchFamily="34" charset="0"/>
              <a:buChar char="•"/>
            </a:pPr>
            <a:r>
              <a:rPr lang="en-US" altLang="zh-CN" sz="1600" b="1" i="1" dirty="0" smtClean="0">
                <a:solidFill>
                  <a:srgbClr val="FF0000"/>
                </a:solidFill>
              </a:rPr>
              <a:t>Data Management Solution</a:t>
            </a:r>
          </a:p>
          <a:p>
            <a:pPr marL="285750" indent="-285750">
              <a:buFont typeface="Arial" pitchFamily="34" charset="0"/>
              <a:buChar char="•"/>
            </a:pPr>
            <a:endParaRPr lang="en-US" altLang="zh-CN" sz="1600" b="1" i="1" dirty="0" smtClean="0"/>
          </a:p>
          <a:p>
            <a:pPr marL="285750" indent="-285750">
              <a:buFont typeface="Arial" pitchFamily="34" charset="0"/>
              <a:buChar char="•"/>
            </a:pPr>
            <a:endParaRPr lang="en-US" altLang="zh-CN" sz="1600" b="1" i="1" dirty="0" smtClean="0"/>
          </a:p>
          <a:p>
            <a:pPr marL="285750" indent="-285750">
              <a:buFont typeface="Arial" pitchFamily="34" charset="0"/>
              <a:buChar char="•"/>
            </a:pPr>
            <a:endParaRPr lang="en-US" altLang="zh-CN" sz="1600" b="1" i="1" dirty="0" smtClean="0"/>
          </a:p>
          <a:p>
            <a:pPr marL="285750" indent="-285750">
              <a:buFont typeface="Arial" pitchFamily="34" charset="0"/>
              <a:buChar char="•"/>
            </a:pPr>
            <a:endParaRPr lang="en-US" altLang="zh-CN" sz="1600" b="1" i="1" dirty="0"/>
          </a:p>
          <a:p>
            <a:pPr marL="285750" indent="-285750">
              <a:buFont typeface="Arial" pitchFamily="34" charset="0"/>
              <a:buChar char="•"/>
            </a:pPr>
            <a:endParaRPr lang="en-US" altLang="zh-CN" sz="1600" b="1" i="1" dirty="0"/>
          </a:p>
          <a:p>
            <a:pPr marL="285750" indent="-285750">
              <a:buFont typeface="Arial" pitchFamily="34" charset="0"/>
              <a:buChar char="•"/>
            </a:pPr>
            <a:endParaRPr lang="zh-CN" altLang="en-US" sz="1600" b="1" i="1" dirty="0"/>
          </a:p>
        </p:txBody>
      </p:sp>
      <p:sp>
        <p:nvSpPr>
          <p:cNvPr id="7" name="TextBox 6"/>
          <p:cNvSpPr txBox="1"/>
          <p:nvPr/>
        </p:nvSpPr>
        <p:spPr>
          <a:xfrm>
            <a:off x="257132" y="404664"/>
            <a:ext cx="6143668" cy="584775"/>
          </a:xfrm>
          <a:prstGeom prst="rect">
            <a:avLst/>
          </a:prstGeom>
          <a:noFill/>
          <a:effectLst/>
        </p:spPr>
        <p:txBody>
          <a:bodyPr wrap="square" rtlCol="0">
            <a:spAutoFit/>
          </a:bodyPr>
          <a:lstStyle/>
          <a:p>
            <a:r>
              <a:rPr lang="en-US" altLang="zh-CN" sz="3200" b="1" i="0" dirty="0">
                <a:solidFill>
                  <a:schemeClr val="tx1">
                    <a:lumMod val="50000"/>
                    <a:lumOff val="50000"/>
                  </a:schemeClr>
                </a:solidFill>
              </a:rPr>
              <a:t>Highlights</a:t>
            </a:r>
            <a:endParaRPr lang="zh-CN" altLang="en-US" sz="3200" b="1" i="0" dirty="0">
              <a:solidFill>
                <a:schemeClr val="tx1">
                  <a:lumMod val="50000"/>
                  <a:lumOff val="50000"/>
                </a:schemeClr>
              </a:solidFill>
            </a:endParaRPr>
          </a:p>
        </p:txBody>
      </p:sp>
    </p:spTree>
    <p:extLst>
      <p:ext uri="{BB962C8B-B14F-4D97-AF65-F5344CB8AC3E}">
        <p14:creationId xmlns:p14="http://schemas.microsoft.com/office/powerpoint/2010/main" val="3033504954"/>
      </p:ext>
    </p:extLst>
  </p:cSld>
  <p:clrMapOvr>
    <a:masterClrMapping/>
  </p:clrMapOvr>
  <p:transition>
    <p:randomBa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2362200" y="1981200"/>
            <a:ext cx="4465637" cy="769938"/>
          </a:xfrm>
          <a:prstGeom prst="rect">
            <a:avLst/>
          </a:prstGeom>
          <a:noFill/>
          <a:ln w="9525">
            <a:noFill/>
            <a:miter lim="800000"/>
            <a:headEnd/>
            <a:tailEnd/>
          </a:ln>
        </p:spPr>
        <p:txBody>
          <a:bodyPr>
            <a:spAutoFit/>
          </a:bodyPr>
          <a:lstStyle/>
          <a:p>
            <a:pPr algn="ctr">
              <a:spcBef>
                <a:spcPct val="50000"/>
              </a:spcBef>
              <a:defRPr/>
            </a:pPr>
            <a:r>
              <a:rPr lang="en-US" altLang="zh-CN" sz="4400" b="1" i="0" dirty="0">
                <a:solidFill>
                  <a:schemeClr val="tx1">
                    <a:lumMod val="50000"/>
                    <a:lumOff val="50000"/>
                  </a:schemeClr>
                </a:solidFill>
                <a:effectLst>
                  <a:outerShdw blurRad="38100" dist="38100" dir="2700000" algn="tl">
                    <a:srgbClr val="000000">
                      <a:alpha val="43137"/>
                    </a:srgbClr>
                  </a:outerShdw>
                </a:effectLst>
                <a:ea typeface="宋体" pitchFamily="2" charset="-122"/>
              </a:rPr>
              <a:t>Thank you</a:t>
            </a:r>
          </a:p>
        </p:txBody>
      </p:sp>
      <p:sp>
        <p:nvSpPr>
          <p:cNvPr id="18436" name="Line 7"/>
          <p:cNvSpPr>
            <a:spLocks noChangeShapeType="1"/>
          </p:cNvSpPr>
          <p:nvPr/>
        </p:nvSpPr>
        <p:spPr bwMode="auto">
          <a:xfrm>
            <a:off x="0" y="6381750"/>
            <a:ext cx="914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18437" name="Picture 6" descr="http://www.edan.com.cn/UploadFiles/2012/03/H24131544CDD22CA9.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12346">
            <a:off x="2232776" y="3507607"/>
            <a:ext cx="67945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0" descr="http://www.edan.com.cn/UploadFiles/2012/09/H07180156CD3C6206.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519605">
            <a:off x="2664576" y="4075932"/>
            <a:ext cx="75088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4" descr="http://www.edan.com.cn/UploadFiles/2012/03/H241315377DF42946.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6810">
            <a:off x="5028511" y="4440303"/>
            <a:ext cx="827087"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8" descr="http://www.edan.com.cn/UploadFiles/2012/09/H07175600A4B224E4.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977193">
            <a:off x="5731922" y="3982309"/>
            <a:ext cx="758825"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20" descr="http://www.edan.com.cn/UploadFiles/2012/09/H0717555901E46BC8.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02511">
            <a:off x="6330411" y="3545746"/>
            <a:ext cx="500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21"/>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499499">
            <a:off x="3356504" y="4533132"/>
            <a:ext cx="7985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24"/>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174122">
            <a:off x="2134351" y="3113907"/>
            <a:ext cx="4016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3" descr="\\192.168.1.6\市场组文件\市场组知识库\宣传策划\图片&amp;素材\产品图片\心电\PC ECG\SE-1010无线.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4736260">
            <a:off x="6589173" y="3074258"/>
            <a:ext cx="32385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192.168.1.6\市场组文件\市场组知识库\宣传策划\图片&amp;素材\产品图片\心电\PC ECG\PCECG平板电脑\Android系统\小图\平板电脑-心电竖版.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77697" y="4584174"/>
            <a:ext cx="836329" cy="115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0669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192.168.1.6\市场组文件\市场组知识库\国际宣传工作临时交接文档\心电组\SE-1515\素材\对应图片\三张细节图\SE-15 cemian 副本.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657601" y="0"/>
            <a:ext cx="5486400" cy="1494972"/>
          </a:xfrm>
          <a:prstGeom prst="rect">
            <a:avLst/>
          </a:prstGeom>
          <a:noFill/>
          <a:extLst>
            <a:ext uri="{909E8E84-426E-40DD-AFC4-6F175D3DCCD1}">
              <a14:hiddenFill xmlns:a14="http://schemas.microsoft.com/office/drawing/2010/main">
                <a:solidFill>
                  <a:srgbClr val="FFFFFF"/>
                </a:solidFill>
              </a14:hiddenFill>
            </a:ext>
          </a:extLst>
        </p:spPr>
      </p:pic>
      <p:sp>
        <p:nvSpPr>
          <p:cNvPr id="6148" name="Rectangle 2"/>
          <p:cNvSpPr>
            <a:spLocks noChangeArrowheads="1"/>
          </p:cNvSpPr>
          <p:nvPr/>
        </p:nvSpPr>
        <p:spPr bwMode="auto">
          <a:xfrm>
            <a:off x="304800" y="1752600"/>
            <a:ext cx="6858000" cy="1754188"/>
          </a:xfrm>
          <a:prstGeom prst="rect">
            <a:avLst/>
          </a:prstGeom>
          <a:noFill/>
          <a:ln w="9525">
            <a:noFill/>
            <a:miter lim="800000"/>
            <a:headEnd/>
            <a:tailEnd/>
          </a:ln>
        </p:spPr>
        <p:txBody>
          <a:bodyPr anchor="ctr">
            <a:spAutoFit/>
          </a:bodyPr>
          <a:lstStyle/>
          <a:p>
            <a:pPr algn="l">
              <a:lnSpc>
                <a:spcPct val="150000"/>
              </a:lnSpc>
              <a:spcAft>
                <a:spcPct val="30000"/>
              </a:spcAft>
              <a:defRPr/>
            </a:pPr>
            <a:r>
              <a:rPr lang="en-US" altLang="zh-CN" sz="1800" b="1" i="0" dirty="0">
                <a:solidFill>
                  <a:schemeClr val="tx1">
                    <a:lumMod val="50000"/>
                    <a:lumOff val="50000"/>
                  </a:schemeClr>
                </a:solidFill>
              </a:rPr>
              <a:t>With the technology accumulation on ECG, together with years of experiences on new ECG technology projects as well as the resources from home and abroad, we are now one of the top suppliers of ECG products in global area.</a:t>
            </a:r>
          </a:p>
        </p:txBody>
      </p:sp>
      <p:sp>
        <p:nvSpPr>
          <p:cNvPr id="62467" name="Rectangle 3"/>
          <p:cNvSpPr>
            <a:spLocks noChangeArrowheads="1"/>
          </p:cNvSpPr>
          <p:nvPr/>
        </p:nvSpPr>
        <p:spPr bwMode="auto">
          <a:xfrm>
            <a:off x="228600" y="609600"/>
            <a:ext cx="6027738" cy="646113"/>
          </a:xfrm>
          <a:prstGeom prst="rect">
            <a:avLst/>
          </a:prstGeom>
          <a:noFill/>
          <a:ln w="9525" algn="ctr">
            <a:noFill/>
            <a:miter lim="800000"/>
            <a:headEnd/>
            <a:tailEnd/>
          </a:ln>
          <a:effectLst/>
        </p:spPr>
        <p:txBody>
          <a:bodyPr>
            <a:spAutoFit/>
          </a:bodyPr>
          <a:lstStyle/>
          <a:p>
            <a:pPr algn="l">
              <a:defRPr/>
            </a:pPr>
            <a:r>
              <a:rPr lang="en-US" altLang="zh-CN" sz="3600" b="1" i="0" dirty="0">
                <a:solidFill>
                  <a:schemeClr val="tx1">
                    <a:lumMod val="50000"/>
                    <a:lumOff val="50000"/>
                  </a:schemeClr>
                </a:solidFill>
                <a:effectLst>
                  <a:outerShdw blurRad="38100" dist="38100" dir="2700000" algn="tl">
                    <a:srgbClr val="C0C0C0"/>
                  </a:outerShdw>
                </a:effectLst>
                <a:latin typeface="Arial" pitchFamily="34" charset="0"/>
              </a:rPr>
              <a:t>General Info</a:t>
            </a:r>
          </a:p>
        </p:txBody>
      </p:sp>
      <p:grpSp>
        <p:nvGrpSpPr>
          <p:cNvPr id="6" name="组合 95"/>
          <p:cNvGrpSpPr>
            <a:grpSpLocks/>
          </p:cNvGrpSpPr>
          <p:nvPr/>
        </p:nvGrpSpPr>
        <p:grpSpPr bwMode="auto">
          <a:xfrm>
            <a:off x="-6350" y="609600"/>
            <a:ext cx="9150350" cy="1095375"/>
            <a:chOff x="-6350" y="609600"/>
            <a:chExt cx="9150350" cy="1095375"/>
          </a:xfrm>
        </p:grpSpPr>
        <p:sp>
          <p:nvSpPr>
            <p:cNvPr id="6232" name="矩形 100"/>
            <p:cNvSpPr>
              <a:spLocks noChangeArrowheads="1"/>
            </p:cNvSpPr>
            <p:nvPr/>
          </p:nvSpPr>
          <p:spPr bwMode="auto">
            <a:xfrm>
              <a:off x="4305300" y="1447800"/>
              <a:ext cx="190500" cy="257175"/>
            </a:xfrm>
            <a:prstGeom prst="rect">
              <a:avLst/>
            </a:prstGeom>
            <a:solidFill>
              <a:schemeClr val="bg1"/>
            </a:solidFill>
            <a:ln w="38100" algn="ctr">
              <a:noFill/>
              <a:round/>
              <a:headEnd/>
              <a:tailEnd/>
            </a:ln>
          </p:spPr>
          <p:txBody>
            <a:bodyPr anchor="ctr"/>
            <a:lstStyle/>
            <a:p>
              <a:endParaRPr lang="en-US" dirty="0"/>
            </a:p>
          </p:txBody>
        </p:sp>
        <p:sp>
          <p:nvSpPr>
            <p:cNvPr id="6233" name="矩形 100"/>
            <p:cNvSpPr>
              <a:spLocks noChangeArrowheads="1"/>
            </p:cNvSpPr>
            <p:nvPr/>
          </p:nvSpPr>
          <p:spPr bwMode="auto">
            <a:xfrm>
              <a:off x="4876800" y="1447800"/>
              <a:ext cx="342900" cy="257175"/>
            </a:xfrm>
            <a:prstGeom prst="rect">
              <a:avLst/>
            </a:prstGeom>
            <a:solidFill>
              <a:schemeClr val="bg1"/>
            </a:solidFill>
            <a:ln w="38100" algn="ctr">
              <a:noFill/>
              <a:round/>
              <a:headEnd/>
              <a:tailEnd/>
            </a:ln>
          </p:spPr>
          <p:txBody>
            <a:bodyPr anchor="ctr"/>
            <a:lstStyle/>
            <a:p>
              <a:endParaRPr lang="en-US" dirty="0"/>
            </a:p>
          </p:txBody>
        </p:sp>
        <p:sp>
          <p:nvSpPr>
            <p:cNvPr id="6234" name="矩形 100"/>
            <p:cNvSpPr>
              <a:spLocks noChangeArrowheads="1"/>
            </p:cNvSpPr>
            <p:nvPr/>
          </p:nvSpPr>
          <p:spPr bwMode="auto">
            <a:xfrm>
              <a:off x="8553450" y="1419225"/>
              <a:ext cx="171450" cy="257175"/>
            </a:xfrm>
            <a:prstGeom prst="rect">
              <a:avLst/>
            </a:prstGeom>
            <a:solidFill>
              <a:schemeClr val="bg1"/>
            </a:solidFill>
            <a:ln w="38100" algn="ctr">
              <a:noFill/>
              <a:round/>
              <a:headEnd/>
              <a:tailEnd/>
            </a:ln>
          </p:spPr>
          <p:txBody>
            <a:bodyPr anchor="ctr"/>
            <a:lstStyle/>
            <a:p>
              <a:endParaRPr lang="en-US" dirty="0"/>
            </a:p>
          </p:txBody>
        </p:sp>
        <p:sp>
          <p:nvSpPr>
            <p:cNvPr id="6235" name="矩形 99"/>
            <p:cNvSpPr>
              <a:spLocks noChangeArrowheads="1"/>
            </p:cNvSpPr>
            <p:nvPr/>
          </p:nvSpPr>
          <p:spPr bwMode="auto">
            <a:xfrm>
              <a:off x="5653315" y="1462315"/>
              <a:ext cx="3490685" cy="137885"/>
            </a:xfrm>
            <a:prstGeom prst="rect">
              <a:avLst/>
            </a:prstGeom>
            <a:solidFill>
              <a:schemeClr val="bg1"/>
            </a:solidFill>
            <a:ln w="38100" algn="ctr">
              <a:noFill/>
              <a:round/>
              <a:headEnd/>
              <a:tailEnd/>
            </a:ln>
          </p:spPr>
          <p:txBody>
            <a:bodyPr anchor="ctr"/>
            <a:lstStyle/>
            <a:p>
              <a:endParaRPr lang="en-US" dirty="0"/>
            </a:p>
          </p:txBody>
        </p:sp>
        <p:grpSp>
          <p:nvGrpSpPr>
            <p:cNvPr id="7" name="组合 63"/>
            <p:cNvGrpSpPr>
              <a:grpSpLocks/>
            </p:cNvGrpSpPr>
            <p:nvPr/>
          </p:nvGrpSpPr>
          <p:grpSpPr bwMode="auto">
            <a:xfrm>
              <a:off x="-6350" y="609600"/>
              <a:ext cx="9150350" cy="1001713"/>
              <a:chOff x="1" y="595085"/>
              <a:chExt cx="9149618" cy="1001713"/>
            </a:xfrm>
            <a:solidFill>
              <a:schemeClr val="bg1"/>
            </a:solidFill>
          </p:grpSpPr>
          <p:sp>
            <p:nvSpPr>
              <p:cNvPr id="2" name="任意多边形 18"/>
              <p:cNvSpPr>
                <a:spLocks noChangeArrowheads="1"/>
              </p:cNvSpPr>
              <p:nvPr/>
            </p:nvSpPr>
            <p:spPr bwMode="auto">
              <a:xfrm>
                <a:off x="3385456" y="595085"/>
                <a:ext cx="2109788" cy="1000125"/>
              </a:xfrm>
              <a:custGeom>
                <a:avLst/>
                <a:gdLst>
                  <a:gd name="T0" fmla="*/ 0 w 6677024"/>
                  <a:gd name="T1" fmla="*/ 74297 h 3438525"/>
                  <a:gd name="T2" fmla="*/ 21342 w 6677024"/>
                  <a:gd name="T3" fmla="*/ 74297 h 3438525"/>
                  <a:gd name="T4" fmla="*/ 42383 w 6677024"/>
                  <a:gd name="T5" fmla="*/ 62109 h 3438525"/>
                  <a:gd name="T6" fmla="*/ 63724 w 6677024"/>
                  <a:gd name="T7" fmla="*/ 74766 h 3438525"/>
                  <a:gd name="T8" fmla="*/ 86569 w 6677024"/>
                  <a:gd name="T9" fmla="*/ 74297 h 3438525"/>
                  <a:gd name="T10" fmla="*/ 92580 w 6677024"/>
                  <a:gd name="T11" fmla="*/ 80391 h 3438525"/>
                  <a:gd name="T12" fmla="*/ 102800 w 6677024"/>
                  <a:gd name="T13" fmla="*/ 0 h 3438525"/>
                  <a:gd name="T14" fmla="*/ 113321 w 6677024"/>
                  <a:gd name="T15" fmla="*/ 84609 h 3438525"/>
                  <a:gd name="T16" fmla="*/ 119333 w 6677024"/>
                  <a:gd name="T17" fmla="*/ 74297 h 3438525"/>
                  <a:gd name="T18" fmla="*/ 146686 w 6677024"/>
                  <a:gd name="T19" fmla="*/ 74531 h 3438525"/>
                  <a:gd name="T20" fmla="*/ 169831 w 6677024"/>
                  <a:gd name="T21" fmla="*/ 56953 h 3438525"/>
                  <a:gd name="T22" fmla="*/ 185762 w 6677024"/>
                  <a:gd name="T23" fmla="*/ 74063 h 3438525"/>
                  <a:gd name="T24" fmla="*/ 210711 w 6677024"/>
                  <a:gd name="T25" fmla="*/ 74063 h 34385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77024"/>
                  <a:gd name="T40" fmla="*/ 0 h 3438525"/>
                  <a:gd name="T41" fmla="*/ 6677024 w 6677024"/>
                  <a:gd name="T42" fmla="*/ 3438525 h 34385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77024" h="3438525">
                    <a:moveTo>
                      <a:pt x="0" y="3019425"/>
                    </a:moveTo>
                    <a:lnTo>
                      <a:pt x="676275" y="3019425"/>
                    </a:lnTo>
                    <a:lnTo>
                      <a:pt x="1343025" y="2524125"/>
                    </a:lnTo>
                    <a:lnTo>
                      <a:pt x="2019300" y="3038475"/>
                    </a:lnTo>
                    <a:lnTo>
                      <a:pt x="2743200" y="3019425"/>
                    </a:lnTo>
                    <a:lnTo>
                      <a:pt x="2933700" y="3267075"/>
                    </a:lnTo>
                    <a:lnTo>
                      <a:pt x="3257550" y="0"/>
                    </a:lnTo>
                    <a:lnTo>
                      <a:pt x="3590925" y="3438525"/>
                    </a:lnTo>
                    <a:lnTo>
                      <a:pt x="3781425" y="3019425"/>
                    </a:lnTo>
                    <a:lnTo>
                      <a:pt x="4648200" y="3028950"/>
                    </a:lnTo>
                    <a:lnTo>
                      <a:pt x="5381625" y="2314575"/>
                    </a:lnTo>
                    <a:lnTo>
                      <a:pt x="5886450" y="3009900"/>
                    </a:lnTo>
                    <a:lnTo>
                      <a:pt x="6677025" y="3009900"/>
                    </a:lnTo>
                  </a:path>
                </a:pathLst>
              </a:custGeom>
              <a:grpFill/>
              <a:ln w="57150" algn="ctr">
                <a:solidFill>
                  <a:schemeClr val="bg2"/>
                </a:solidFill>
                <a:round/>
                <a:headEnd/>
                <a:tailEnd/>
              </a:ln>
            </p:spPr>
            <p:txBody>
              <a:bodyPr anchor="ctr"/>
              <a:lstStyle/>
              <a:p>
                <a:pPr>
                  <a:defRPr/>
                </a:pPr>
                <a:endParaRPr lang="en-US" dirty="0"/>
              </a:p>
            </p:txBody>
          </p:sp>
          <p:sp>
            <p:nvSpPr>
              <p:cNvPr id="3" name="任意多边形 20"/>
              <p:cNvSpPr>
                <a:spLocks noChangeArrowheads="1"/>
              </p:cNvSpPr>
              <p:nvPr/>
            </p:nvSpPr>
            <p:spPr bwMode="auto">
              <a:xfrm>
                <a:off x="5493656" y="595085"/>
                <a:ext cx="2109788" cy="1000125"/>
              </a:xfrm>
              <a:custGeom>
                <a:avLst/>
                <a:gdLst>
                  <a:gd name="T0" fmla="*/ 0 w 6677024"/>
                  <a:gd name="T1" fmla="*/ 74297 h 3438525"/>
                  <a:gd name="T2" fmla="*/ 21342 w 6677024"/>
                  <a:gd name="T3" fmla="*/ 74297 h 3438525"/>
                  <a:gd name="T4" fmla="*/ 42383 w 6677024"/>
                  <a:gd name="T5" fmla="*/ 62109 h 3438525"/>
                  <a:gd name="T6" fmla="*/ 63724 w 6677024"/>
                  <a:gd name="T7" fmla="*/ 74766 h 3438525"/>
                  <a:gd name="T8" fmla="*/ 86569 w 6677024"/>
                  <a:gd name="T9" fmla="*/ 74297 h 3438525"/>
                  <a:gd name="T10" fmla="*/ 92580 w 6677024"/>
                  <a:gd name="T11" fmla="*/ 80391 h 3438525"/>
                  <a:gd name="T12" fmla="*/ 102800 w 6677024"/>
                  <a:gd name="T13" fmla="*/ 0 h 3438525"/>
                  <a:gd name="T14" fmla="*/ 113321 w 6677024"/>
                  <a:gd name="T15" fmla="*/ 84609 h 3438525"/>
                  <a:gd name="T16" fmla="*/ 119333 w 6677024"/>
                  <a:gd name="T17" fmla="*/ 74297 h 3438525"/>
                  <a:gd name="T18" fmla="*/ 146686 w 6677024"/>
                  <a:gd name="T19" fmla="*/ 74531 h 3438525"/>
                  <a:gd name="T20" fmla="*/ 169831 w 6677024"/>
                  <a:gd name="T21" fmla="*/ 56953 h 3438525"/>
                  <a:gd name="T22" fmla="*/ 185762 w 6677024"/>
                  <a:gd name="T23" fmla="*/ 74063 h 3438525"/>
                  <a:gd name="T24" fmla="*/ 210711 w 6677024"/>
                  <a:gd name="T25" fmla="*/ 74063 h 34385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77024"/>
                  <a:gd name="T40" fmla="*/ 0 h 3438525"/>
                  <a:gd name="T41" fmla="*/ 6677024 w 6677024"/>
                  <a:gd name="T42" fmla="*/ 3438525 h 34385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77024" h="3438525">
                    <a:moveTo>
                      <a:pt x="0" y="3019425"/>
                    </a:moveTo>
                    <a:lnTo>
                      <a:pt x="676275" y="3019425"/>
                    </a:lnTo>
                    <a:lnTo>
                      <a:pt x="1343025" y="2524125"/>
                    </a:lnTo>
                    <a:lnTo>
                      <a:pt x="2019300" y="3038475"/>
                    </a:lnTo>
                    <a:lnTo>
                      <a:pt x="2743200" y="3019425"/>
                    </a:lnTo>
                    <a:lnTo>
                      <a:pt x="2933700" y="3267075"/>
                    </a:lnTo>
                    <a:lnTo>
                      <a:pt x="3257550" y="0"/>
                    </a:lnTo>
                    <a:lnTo>
                      <a:pt x="3590925" y="3438525"/>
                    </a:lnTo>
                    <a:lnTo>
                      <a:pt x="3781425" y="3019425"/>
                    </a:lnTo>
                    <a:lnTo>
                      <a:pt x="4648200" y="3028950"/>
                    </a:lnTo>
                    <a:lnTo>
                      <a:pt x="5381625" y="2314575"/>
                    </a:lnTo>
                    <a:lnTo>
                      <a:pt x="5886450" y="3009900"/>
                    </a:lnTo>
                    <a:lnTo>
                      <a:pt x="6677025" y="3009900"/>
                    </a:lnTo>
                  </a:path>
                </a:pathLst>
              </a:custGeom>
              <a:grpFill/>
              <a:ln w="57150" algn="ctr">
                <a:solidFill>
                  <a:schemeClr val="bg2"/>
                </a:solidFill>
                <a:round/>
                <a:headEnd/>
                <a:tailEnd/>
              </a:ln>
            </p:spPr>
            <p:txBody>
              <a:bodyPr anchor="ctr"/>
              <a:lstStyle/>
              <a:p>
                <a:pPr>
                  <a:defRPr/>
                </a:pPr>
                <a:endParaRPr lang="en-US" dirty="0"/>
              </a:p>
            </p:txBody>
          </p:sp>
          <p:sp>
            <p:nvSpPr>
              <p:cNvPr id="4" name="任意多边形 21"/>
              <p:cNvSpPr>
                <a:spLocks noChangeArrowheads="1"/>
              </p:cNvSpPr>
              <p:nvPr/>
            </p:nvSpPr>
            <p:spPr bwMode="auto">
              <a:xfrm>
                <a:off x="7600269" y="596673"/>
                <a:ext cx="1549350" cy="1000125"/>
              </a:xfrm>
              <a:custGeom>
                <a:avLst/>
                <a:gdLst>
                  <a:gd name="T0" fmla="*/ 0 w 4899673"/>
                  <a:gd name="T1" fmla="*/ 255440 h 3438525"/>
                  <a:gd name="T2" fmla="*/ 67622 w 4899673"/>
                  <a:gd name="T3" fmla="*/ 255440 h 3438525"/>
                  <a:gd name="T4" fmla="*/ 134292 w 4899673"/>
                  <a:gd name="T5" fmla="*/ 213538 h 3438525"/>
                  <a:gd name="T6" fmla="*/ 201914 w 4899673"/>
                  <a:gd name="T7" fmla="*/ 257051 h 3438525"/>
                  <a:gd name="T8" fmla="*/ 274298 w 4899673"/>
                  <a:gd name="T9" fmla="*/ 255440 h 3438525"/>
                  <a:gd name="T10" fmla="*/ 293346 w 4899673"/>
                  <a:gd name="T11" fmla="*/ 276391 h 3438525"/>
                  <a:gd name="T12" fmla="*/ 325729 w 4899673"/>
                  <a:gd name="T13" fmla="*/ 0 h 3438525"/>
                  <a:gd name="T14" fmla="*/ 359063 w 4899673"/>
                  <a:gd name="T15" fmla="*/ 290895 h 3438525"/>
                  <a:gd name="T16" fmla="*/ 378112 w 4899673"/>
                  <a:gd name="T17" fmla="*/ 255440 h 3438525"/>
                  <a:gd name="T18" fmla="*/ 464783 w 4899673"/>
                  <a:gd name="T19" fmla="*/ 256246 h 3438525"/>
                  <a:gd name="T20" fmla="*/ 489928 w 4899673"/>
                  <a:gd name="T21" fmla="*/ 240137 h 34385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99673"/>
                  <a:gd name="T34" fmla="*/ 0 h 3438525"/>
                  <a:gd name="T35" fmla="*/ 4899673 w 4899673"/>
                  <a:gd name="T36" fmla="*/ 3438525 h 34385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99673" h="3438525">
                    <a:moveTo>
                      <a:pt x="0" y="3019425"/>
                    </a:moveTo>
                    <a:lnTo>
                      <a:pt x="676275" y="3019425"/>
                    </a:lnTo>
                    <a:lnTo>
                      <a:pt x="1343025" y="2524125"/>
                    </a:lnTo>
                    <a:lnTo>
                      <a:pt x="2019300" y="3038475"/>
                    </a:lnTo>
                    <a:lnTo>
                      <a:pt x="2743200" y="3019425"/>
                    </a:lnTo>
                    <a:lnTo>
                      <a:pt x="2933700" y="3267075"/>
                    </a:lnTo>
                    <a:lnTo>
                      <a:pt x="3257550" y="0"/>
                    </a:lnTo>
                    <a:lnTo>
                      <a:pt x="3590925" y="3438525"/>
                    </a:lnTo>
                    <a:lnTo>
                      <a:pt x="3781425" y="3019425"/>
                    </a:lnTo>
                    <a:lnTo>
                      <a:pt x="4648200" y="3028950"/>
                    </a:lnTo>
                    <a:lnTo>
                      <a:pt x="4899673" y="2838540"/>
                    </a:lnTo>
                  </a:path>
                </a:pathLst>
              </a:custGeom>
              <a:grpFill/>
              <a:ln w="57150" algn="ctr">
                <a:solidFill>
                  <a:schemeClr val="bg2"/>
                </a:solidFill>
                <a:round/>
                <a:headEnd/>
                <a:tailEnd/>
              </a:ln>
            </p:spPr>
            <p:txBody>
              <a:bodyPr anchor="ctr"/>
              <a:lstStyle/>
              <a:p>
                <a:pPr>
                  <a:defRPr/>
                </a:pPr>
                <a:endParaRPr lang="en-US" dirty="0"/>
              </a:p>
            </p:txBody>
          </p:sp>
          <p:cxnSp>
            <p:nvCxnSpPr>
              <p:cNvPr id="5" name="直接连接符 67"/>
              <p:cNvCxnSpPr>
                <a:cxnSpLocks noChangeShapeType="1"/>
              </p:cNvCxnSpPr>
              <p:nvPr/>
            </p:nvCxnSpPr>
            <p:spPr bwMode="auto">
              <a:xfrm rot="10800000">
                <a:off x="1" y="1480457"/>
                <a:ext cx="3425371" cy="1588"/>
              </a:xfrm>
              <a:prstGeom prst="line">
                <a:avLst/>
              </a:prstGeom>
              <a:grpFill/>
              <a:ln w="57150" algn="ctr">
                <a:solidFill>
                  <a:schemeClr val="bg2"/>
                </a:solidFill>
                <a:round/>
                <a:headEnd/>
                <a:tailEnd/>
              </a:ln>
            </p:spPr>
          </p:cxnSp>
        </p:grpSp>
      </p:grpSp>
      <p:grpSp>
        <p:nvGrpSpPr>
          <p:cNvPr id="8" name="组合 95"/>
          <p:cNvGrpSpPr>
            <a:grpSpLocks/>
          </p:cNvGrpSpPr>
          <p:nvPr/>
        </p:nvGrpSpPr>
        <p:grpSpPr bwMode="auto">
          <a:xfrm>
            <a:off x="3352800" y="2057400"/>
            <a:ext cx="5562600" cy="4038600"/>
            <a:chOff x="3352800" y="2057400"/>
            <a:chExt cx="5562600" cy="4038600"/>
          </a:xfrm>
        </p:grpSpPr>
        <p:grpSp>
          <p:nvGrpSpPr>
            <p:cNvPr id="9" name="Group 7"/>
            <p:cNvGrpSpPr>
              <a:grpSpLocks/>
            </p:cNvGrpSpPr>
            <p:nvPr/>
          </p:nvGrpSpPr>
          <p:grpSpPr bwMode="auto">
            <a:xfrm>
              <a:off x="5791200" y="4800600"/>
              <a:ext cx="304800" cy="304800"/>
              <a:chOff x="1728" y="1920"/>
              <a:chExt cx="1296" cy="1296"/>
            </a:xfrm>
          </p:grpSpPr>
          <p:sp>
            <p:nvSpPr>
              <p:cNvPr id="62472" name="Oval 8"/>
              <p:cNvSpPr>
                <a:spLocks noChangeArrowheads="1"/>
              </p:cNvSpPr>
              <p:nvPr/>
            </p:nvSpPr>
            <p:spPr bwMode="auto">
              <a:xfrm>
                <a:off x="1728" y="1920"/>
                <a:ext cx="1296" cy="1296"/>
              </a:xfrm>
              <a:prstGeom prst="ellipse">
                <a:avLst/>
              </a:prstGeom>
              <a:solidFill>
                <a:srgbClr val="009999">
                  <a:alpha val="30000"/>
                </a:srgbClr>
              </a:solidFill>
              <a:ln w="38100" algn="ctr">
                <a:solidFill>
                  <a:schemeClr val="bg1"/>
                </a:solidFill>
                <a:round/>
                <a:headEnd/>
                <a:tailEnd/>
              </a:ln>
              <a:effectLst/>
            </p:spPr>
            <p:txBody>
              <a:bodyPr wrap="none" anchor="ctr"/>
              <a:lstStyle/>
              <a:p>
                <a:pPr algn="ctr">
                  <a:defRPr/>
                </a:pPr>
                <a:endParaRPr lang="zh-CN" altLang="zh-CN" sz="2000" b="1">
                  <a:effectLst>
                    <a:outerShdw blurRad="38100" dist="38100" dir="2700000" algn="tl">
                      <a:srgbClr val="FFFFFF"/>
                    </a:outerShdw>
                  </a:effectLst>
                </a:endParaRPr>
              </a:p>
            </p:txBody>
          </p:sp>
          <p:sp>
            <p:nvSpPr>
              <p:cNvPr id="62473" name="Oval 9"/>
              <p:cNvSpPr>
                <a:spLocks noChangeArrowheads="1"/>
              </p:cNvSpPr>
              <p:nvPr/>
            </p:nvSpPr>
            <p:spPr bwMode="auto">
              <a:xfrm>
                <a:off x="2018" y="1967"/>
                <a:ext cx="716" cy="405"/>
              </a:xfrm>
              <a:prstGeom prst="ellipse">
                <a:avLst/>
              </a:prstGeom>
              <a:gradFill rotWithShape="1">
                <a:gsLst>
                  <a:gs pos="0">
                    <a:schemeClr val="bg1"/>
                  </a:gs>
                  <a:gs pos="100000">
                    <a:schemeClr val="bg1">
                      <a:gamma/>
                      <a:shade val="46275"/>
                      <a:invGamma/>
                      <a:alpha val="0"/>
                    </a:schemeClr>
                  </a:gs>
                </a:gsLst>
                <a:lin ang="5400000" scaled="1"/>
              </a:gradFill>
              <a:ln w="38100" algn="ctr">
                <a:noFill/>
                <a:round/>
                <a:headEnd/>
                <a:tailEnd/>
              </a:ln>
              <a:effectLst/>
            </p:spPr>
            <p:txBody>
              <a:bodyPr wrap="none" anchor="ctr"/>
              <a:lstStyle/>
              <a:p>
                <a:pPr algn="ctr">
                  <a:defRPr/>
                </a:pPr>
                <a:endParaRPr lang="zh-CN" altLang="en-US"/>
              </a:p>
            </p:txBody>
          </p:sp>
          <p:sp>
            <p:nvSpPr>
              <p:cNvPr id="62474" name="Oval 10"/>
              <p:cNvSpPr>
                <a:spLocks noChangeArrowheads="1"/>
              </p:cNvSpPr>
              <p:nvPr/>
            </p:nvSpPr>
            <p:spPr bwMode="auto">
              <a:xfrm>
                <a:off x="1917" y="2690"/>
                <a:ext cx="918" cy="527"/>
              </a:xfrm>
              <a:prstGeom prst="ellipse">
                <a:avLst/>
              </a:prstGeom>
              <a:gradFill rotWithShape="1">
                <a:gsLst>
                  <a:gs pos="0">
                    <a:schemeClr val="bg1">
                      <a:alpha val="60001"/>
                    </a:schemeClr>
                  </a:gs>
                  <a:gs pos="100000">
                    <a:schemeClr val="bg1">
                      <a:gamma/>
                      <a:shade val="46275"/>
                      <a:invGamma/>
                      <a:alpha val="0"/>
                    </a:schemeClr>
                  </a:gs>
                </a:gsLst>
                <a:path path="shape">
                  <a:fillToRect l="50000" t="50000" r="50000" b="50000"/>
                </a:path>
              </a:gradFill>
              <a:ln w="38100" algn="ctr">
                <a:noFill/>
                <a:round/>
                <a:headEnd/>
                <a:tailEnd/>
              </a:ln>
              <a:effectLst/>
            </p:spPr>
            <p:txBody>
              <a:bodyPr wrap="none" anchor="ctr"/>
              <a:lstStyle/>
              <a:p>
                <a:pPr algn="ctr">
                  <a:defRPr/>
                </a:pPr>
                <a:endParaRPr lang="zh-CN" altLang="en-US"/>
              </a:p>
            </p:txBody>
          </p:sp>
        </p:grpSp>
        <p:grpSp>
          <p:nvGrpSpPr>
            <p:cNvPr id="10" name="Group 11"/>
            <p:cNvGrpSpPr>
              <a:grpSpLocks/>
            </p:cNvGrpSpPr>
            <p:nvPr/>
          </p:nvGrpSpPr>
          <p:grpSpPr bwMode="auto">
            <a:xfrm>
              <a:off x="3962400" y="4343400"/>
              <a:ext cx="1447800" cy="1447800"/>
              <a:chOff x="1728" y="1920"/>
              <a:chExt cx="1296" cy="1296"/>
            </a:xfrm>
          </p:grpSpPr>
          <p:sp>
            <p:nvSpPr>
              <p:cNvPr id="62476" name="Oval 12"/>
              <p:cNvSpPr>
                <a:spLocks noChangeArrowheads="1"/>
              </p:cNvSpPr>
              <p:nvPr/>
            </p:nvSpPr>
            <p:spPr bwMode="auto">
              <a:xfrm>
                <a:off x="1728" y="1920"/>
                <a:ext cx="1296" cy="1296"/>
              </a:xfrm>
              <a:prstGeom prst="ellipse">
                <a:avLst/>
              </a:prstGeom>
              <a:solidFill>
                <a:srgbClr val="009999">
                  <a:alpha val="30000"/>
                </a:srgbClr>
              </a:solidFill>
              <a:ln w="38100" algn="ctr">
                <a:solidFill>
                  <a:schemeClr val="bg1"/>
                </a:solidFill>
                <a:round/>
                <a:headEnd/>
                <a:tailEnd/>
              </a:ln>
              <a:effectLst/>
            </p:spPr>
            <p:txBody>
              <a:bodyPr wrap="none" anchor="ctr"/>
              <a:lstStyle/>
              <a:p>
                <a:pPr algn="ctr">
                  <a:defRPr/>
                </a:pPr>
                <a:r>
                  <a:rPr lang="en-US" altLang="zh-CN" sz="2000" b="1" dirty="0">
                    <a:effectLst>
                      <a:outerShdw blurRad="38100" dist="38100" dir="2700000" algn="tl">
                        <a:srgbClr val="FFFFFF"/>
                      </a:outerShdw>
                    </a:effectLst>
                  </a:rPr>
                  <a:t>Reputation</a:t>
                </a:r>
              </a:p>
            </p:txBody>
          </p:sp>
          <p:sp>
            <p:nvSpPr>
              <p:cNvPr id="62477" name="Oval 13"/>
              <p:cNvSpPr>
                <a:spLocks noChangeArrowheads="1"/>
              </p:cNvSpPr>
              <p:nvPr/>
            </p:nvSpPr>
            <p:spPr bwMode="auto">
              <a:xfrm>
                <a:off x="2016" y="1968"/>
                <a:ext cx="719" cy="405"/>
              </a:xfrm>
              <a:prstGeom prst="ellipse">
                <a:avLst/>
              </a:prstGeom>
              <a:gradFill rotWithShape="1">
                <a:gsLst>
                  <a:gs pos="0">
                    <a:schemeClr val="bg1"/>
                  </a:gs>
                  <a:gs pos="100000">
                    <a:schemeClr val="bg1">
                      <a:gamma/>
                      <a:shade val="46275"/>
                      <a:invGamma/>
                      <a:alpha val="0"/>
                    </a:schemeClr>
                  </a:gs>
                </a:gsLst>
                <a:lin ang="5400000" scaled="1"/>
              </a:gradFill>
              <a:ln w="38100" algn="ctr">
                <a:noFill/>
                <a:round/>
                <a:headEnd/>
                <a:tailEnd/>
              </a:ln>
              <a:effectLst/>
            </p:spPr>
            <p:txBody>
              <a:bodyPr wrap="none" anchor="ctr"/>
              <a:lstStyle/>
              <a:p>
                <a:pPr algn="ctr">
                  <a:defRPr/>
                </a:pPr>
                <a:endParaRPr lang="zh-CN" altLang="en-US"/>
              </a:p>
            </p:txBody>
          </p:sp>
          <p:sp>
            <p:nvSpPr>
              <p:cNvPr id="62478" name="Oval 14"/>
              <p:cNvSpPr>
                <a:spLocks noChangeArrowheads="1"/>
              </p:cNvSpPr>
              <p:nvPr/>
            </p:nvSpPr>
            <p:spPr bwMode="auto">
              <a:xfrm>
                <a:off x="1920" y="2687"/>
                <a:ext cx="912" cy="529"/>
              </a:xfrm>
              <a:prstGeom prst="ellipse">
                <a:avLst/>
              </a:prstGeom>
              <a:gradFill rotWithShape="1">
                <a:gsLst>
                  <a:gs pos="0">
                    <a:schemeClr val="bg1">
                      <a:alpha val="60001"/>
                    </a:schemeClr>
                  </a:gs>
                  <a:gs pos="100000">
                    <a:schemeClr val="bg1">
                      <a:gamma/>
                      <a:shade val="46275"/>
                      <a:invGamma/>
                      <a:alpha val="0"/>
                    </a:schemeClr>
                  </a:gs>
                </a:gsLst>
                <a:path path="shape">
                  <a:fillToRect l="50000" t="50000" r="50000" b="50000"/>
                </a:path>
              </a:gradFill>
              <a:ln w="38100" algn="ctr">
                <a:noFill/>
                <a:round/>
                <a:headEnd/>
                <a:tailEnd/>
              </a:ln>
              <a:effectLst/>
            </p:spPr>
            <p:txBody>
              <a:bodyPr wrap="none" anchor="ctr"/>
              <a:lstStyle/>
              <a:p>
                <a:pPr algn="ctr">
                  <a:defRPr/>
                </a:pPr>
                <a:endParaRPr lang="zh-CN" altLang="en-US"/>
              </a:p>
            </p:txBody>
          </p:sp>
        </p:grpSp>
        <p:grpSp>
          <p:nvGrpSpPr>
            <p:cNvPr id="11" name="Group 15"/>
            <p:cNvGrpSpPr>
              <a:grpSpLocks/>
            </p:cNvGrpSpPr>
            <p:nvPr/>
          </p:nvGrpSpPr>
          <p:grpSpPr bwMode="auto">
            <a:xfrm>
              <a:off x="6172200" y="4267200"/>
              <a:ext cx="1219200" cy="1219200"/>
              <a:chOff x="1728" y="1920"/>
              <a:chExt cx="1296" cy="1296"/>
            </a:xfrm>
          </p:grpSpPr>
          <p:sp>
            <p:nvSpPr>
              <p:cNvPr id="62480" name="Oval 16"/>
              <p:cNvSpPr>
                <a:spLocks noChangeArrowheads="1"/>
              </p:cNvSpPr>
              <p:nvPr/>
            </p:nvSpPr>
            <p:spPr bwMode="auto">
              <a:xfrm>
                <a:off x="1728" y="1920"/>
                <a:ext cx="1296" cy="1296"/>
              </a:xfrm>
              <a:prstGeom prst="ellipse">
                <a:avLst/>
              </a:prstGeom>
              <a:solidFill>
                <a:srgbClr val="009999">
                  <a:alpha val="30000"/>
                </a:srgbClr>
              </a:solidFill>
              <a:ln w="38100" algn="ctr">
                <a:solidFill>
                  <a:schemeClr val="bg1"/>
                </a:solidFill>
                <a:round/>
                <a:headEnd/>
                <a:tailEnd/>
              </a:ln>
              <a:effectLst/>
            </p:spPr>
            <p:txBody>
              <a:bodyPr wrap="none" anchor="ctr"/>
              <a:lstStyle/>
              <a:p>
                <a:pPr algn="ctr">
                  <a:defRPr/>
                </a:pPr>
                <a:r>
                  <a:rPr lang="en-US" altLang="zh-CN" sz="1500" b="1" dirty="0">
                    <a:effectLst>
                      <a:outerShdw blurRad="38100" dist="38100" dir="2700000" algn="tl">
                        <a:srgbClr val="FFFFFF"/>
                      </a:outerShdw>
                    </a:effectLst>
                  </a:rPr>
                  <a:t>Technology</a:t>
                </a:r>
              </a:p>
            </p:txBody>
          </p:sp>
          <p:sp>
            <p:nvSpPr>
              <p:cNvPr id="62481" name="Oval 17"/>
              <p:cNvSpPr>
                <a:spLocks noChangeArrowheads="1"/>
              </p:cNvSpPr>
              <p:nvPr/>
            </p:nvSpPr>
            <p:spPr bwMode="auto">
              <a:xfrm>
                <a:off x="2017" y="1967"/>
                <a:ext cx="719" cy="405"/>
              </a:xfrm>
              <a:prstGeom prst="ellipse">
                <a:avLst/>
              </a:prstGeom>
              <a:gradFill rotWithShape="1">
                <a:gsLst>
                  <a:gs pos="0">
                    <a:schemeClr val="bg1"/>
                  </a:gs>
                  <a:gs pos="100000">
                    <a:schemeClr val="bg1">
                      <a:gamma/>
                      <a:shade val="46275"/>
                      <a:invGamma/>
                      <a:alpha val="0"/>
                    </a:schemeClr>
                  </a:gs>
                </a:gsLst>
                <a:lin ang="5400000" scaled="1"/>
              </a:gradFill>
              <a:ln w="38100" algn="ctr">
                <a:noFill/>
                <a:round/>
                <a:headEnd/>
                <a:tailEnd/>
              </a:ln>
              <a:effectLst/>
            </p:spPr>
            <p:txBody>
              <a:bodyPr wrap="none" anchor="ctr"/>
              <a:lstStyle/>
              <a:p>
                <a:pPr algn="ctr">
                  <a:defRPr/>
                </a:pPr>
                <a:endParaRPr lang="zh-CN" altLang="en-US"/>
              </a:p>
            </p:txBody>
          </p:sp>
          <p:sp>
            <p:nvSpPr>
              <p:cNvPr id="62482" name="Oval 18"/>
              <p:cNvSpPr>
                <a:spLocks noChangeArrowheads="1"/>
              </p:cNvSpPr>
              <p:nvPr/>
            </p:nvSpPr>
            <p:spPr bwMode="auto">
              <a:xfrm>
                <a:off x="1920" y="2688"/>
                <a:ext cx="911" cy="528"/>
              </a:xfrm>
              <a:prstGeom prst="ellipse">
                <a:avLst/>
              </a:prstGeom>
              <a:gradFill rotWithShape="1">
                <a:gsLst>
                  <a:gs pos="0">
                    <a:schemeClr val="bg1">
                      <a:alpha val="60001"/>
                    </a:schemeClr>
                  </a:gs>
                  <a:gs pos="100000">
                    <a:schemeClr val="bg1">
                      <a:gamma/>
                      <a:shade val="46275"/>
                      <a:invGamma/>
                      <a:alpha val="0"/>
                    </a:schemeClr>
                  </a:gs>
                </a:gsLst>
                <a:path path="shape">
                  <a:fillToRect l="50000" t="50000" r="50000" b="50000"/>
                </a:path>
              </a:gradFill>
              <a:ln w="38100" algn="ctr">
                <a:noFill/>
                <a:round/>
                <a:headEnd/>
                <a:tailEnd/>
              </a:ln>
              <a:effectLst/>
            </p:spPr>
            <p:txBody>
              <a:bodyPr wrap="none" anchor="ctr"/>
              <a:lstStyle/>
              <a:p>
                <a:pPr algn="ctr">
                  <a:defRPr/>
                </a:pPr>
                <a:endParaRPr lang="zh-CN" altLang="en-US"/>
              </a:p>
            </p:txBody>
          </p:sp>
        </p:grpSp>
        <p:grpSp>
          <p:nvGrpSpPr>
            <p:cNvPr id="12" name="Group 19"/>
            <p:cNvGrpSpPr>
              <a:grpSpLocks/>
            </p:cNvGrpSpPr>
            <p:nvPr/>
          </p:nvGrpSpPr>
          <p:grpSpPr bwMode="auto">
            <a:xfrm>
              <a:off x="5029200" y="5410200"/>
              <a:ext cx="685800" cy="685800"/>
              <a:chOff x="1728" y="1920"/>
              <a:chExt cx="1296" cy="1296"/>
            </a:xfrm>
          </p:grpSpPr>
          <p:sp>
            <p:nvSpPr>
              <p:cNvPr id="62484" name="Oval 20"/>
              <p:cNvSpPr>
                <a:spLocks noChangeArrowheads="1"/>
              </p:cNvSpPr>
              <p:nvPr/>
            </p:nvSpPr>
            <p:spPr bwMode="auto">
              <a:xfrm>
                <a:off x="1728" y="1920"/>
                <a:ext cx="1296" cy="1296"/>
              </a:xfrm>
              <a:prstGeom prst="ellipse">
                <a:avLst/>
              </a:prstGeom>
              <a:solidFill>
                <a:srgbClr val="009999">
                  <a:alpha val="30000"/>
                </a:srgbClr>
              </a:solidFill>
              <a:ln w="38100" algn="ctr">
                <a:solidFill>
                  <a:schemeClr val="bg1"/>
                </a:solidFill>
                <a:round/>
                <a:headEnd/>
                <a:tailEnd/>
              </a:ln>
              <a:effectLst/>
            </p:spPr>
            <p:txBody>
              <a:bodyPr wrap="none" anchor="ctr"/>
              <a:lstStyle/>
              <a:p>
                <a:pPr algn="ctr">
                  <a:defRPr/>
                </a:pPr>
                <a:endParaRPr lang="zh-CN" altLang="zh-CN" sz="2000" b="1">
                  <a:effectLst>
                    <a:outerShdw blurRad="38100" dist="38100" dir="2700000" algn="tl">
                      <a:srgbClr val="FFFFFF"/>
                    </a:outerShdw>
                  </a:effectLst>
                </a:endParaRPr>
              </a:p>
            </p:txBody>
          </p:sp>
          <p:sp>
            <p:nvSpPr>
              <p:cNvPr id="62485" name="Oval 21"/>
              <p:cNvSpPr>
                <a:spLocks noChangeArrowheads="1"/>
              </p:cNvSpPr>
              <p:nvPr/>
            </p:nvSpPr>
            <p:spPr bwMode="auto">
              <a:xfrm>
                <a:off x="2016" y="1968"/>
                <a:ext cx="720" cy="405"/>
              </a:xfrm>
              <a:prstGeom prst="ellipse">
                <a:avLst/>
              </a:prstGeom>
              <a:gradFill rotWithShape="1">
                <a:gsLst>
                  <a:gs pos="0">
                    <a:schemeClr val="bg1"/>
                  </a:gs>
                  <a:gs pos="100000">
                    <a:schemeClr val="bg1">
                      <a:gamma/>
                      <a:shade val="46275"/>
                      <a:invGamma/>
                      <a:alpha val="0"/>
                    </a:schemeClr>
                  </a:gs>
                </a:gsLst>
                <a:lin ang="5400000" scaled="1"/>
              </a:gradFill>
              <a:ln w="38100" algn="ctr">
                <a:noFill/>
                <a:round/>
                <a:headEnd/>
                <a:tailEnd/>
              </a:ln>
              <a:effectLst/>
            </p:spPr>
            <p:txBody>
              <a:bodyPr wrap="none" anchor="ctr"/>
              <a:lstStyle/>
              <a:p>
                <a:pPr algn="ctr">
                  <a:defRPr/>
                </a:pPr>
                <a:endParaRPr lang="zh-CN" altLang="en-US"/>
              </a:p>
            </p:txBody>
          </p:sp>
          <p:sp>
            <p:nvSpPr>
              <p:cNvPr id="62486" name="Oval 22"/>
              <p:cNvSpPr>
                <a:spLocks noChangeArrowheads="1"/>
              </p:cNvSpPr>
              <p:nvPr/>
            </p:nvSpPr>
            <p:spPr bwMode="auto">
              <a:xfrm>
                <a:off x="1920" y="2688"/>
                <a:ext cx="912" cy="528"/>
              </a:xfrm>
              <a:prstGeom prst="ellipse">
                <a:avLst/>
              </a:prstGeom>
              <a:gradFill rotWithShape="1">
                <a:gsLst>
                  <a:gs pos="0">
                    <a:schemeClr val="bg1">
                      <a:alpha val="60001"/>
                    </a:schemeClr>
                  </a:gs>
                  <a:gs pos="100000">
                    <a:schemeClr val="bg1">
                      <a:gamma/>
                      <a:shade val="46275"/>
                      <a:invGamma/>
                      <a:alpha val="0"/>
                    </a:schemeClr>
                  </a:gs>
                </a:gsLst>
                <a:path path="shape">
                  <a:fillToRect l="50000" t="50000" r="50000" b="50000"/>
                </a:path>
              </a:gradFill>
              <a:ln w="38100" algn="ctr">
                <a:noFill/>
                <a:round/>
                <a:headEnd/>
                <a:tailEnd/>
              </a:ln>
              <a:effectLst/>
            </p:spPr>
            <p:txBody>
              <a:bodyPr wrap="none" anchor="ctr"/>
              <a:lstStyle/>
              <a:p>
                <a:pPr algn="ctr">
                  <a:defRPr/>
                </a:pPr>
                <a:endParaRPr lang="zh-CN" altLang="en-US"/>
              </a:p>
            </p:txBody>
          </p:sp>
        </p:grpSp>
        <p:grpSp>
          <p:nvGrpSpPr>
            <p:cNvPr id="13" name="Group 23"/>
            <p:cNvGrpSpPr>
              <a:grpSpLocks/>
            </p:cNvGrpSpPr>
            <p:nvPr/>
          </p:nvGrpSpPr>
          <p:grpSpPr bwMode="auto">
            <a:xfrm>
              <a:off x="7467600" y="2667000"/>
              <a:ext cx="1447800" cy="1447800"/>
              <a:chOff x="1728" y="1920"/>
              <a:chExt cx="1296" cy="1296"/>
            </a:xfrm>
          </p:grpSpPr>
          <p:sp>
            <p:nvSpPr>
              <p:cNvPr id="62488" name="Oval 24"/>
              <p:cNvSpPr>
                <a:spLocks noChangeArrowheads="1"/>
              </p:cNvSpPr>
              <p:nvPr/>
            </p:nvSpPr>
            <p:spPr bwMode="auto">
              <a:xfrm>
                <a:off x="1728" y="1920"/>
                <a:ext cx="1296" cy="1296"/>
              </a:xfrm>
              <a:prstGeom prst="ellipse">
                <a:avLst/>
              </a:prstGeom>
              <a:solidFill>
                <a:srgbClr val="009999">
                  <a:alpha val="30000"/>
                </a:srgbClr>
              </a:solidFill>
              <a:ln w="38100" algn="ctr">
                <a:solidFill>
                  <a:schemeClr val="bg1"/>
                </a:solidFill>
                <a:round/>
                <a:headEnd/>
                <a:tailEnd/>
              </a:ln>
              <a:effectLst/>
            </p:spPr>
            <p:txBody>
              <a:bodyPr wrap="none" anchor="ctr"/>
              <a:lstStyle/>
              <a:p>
                <a:pPr algn="ctr">
                  <a:defRPr/>
                </a:pPr>
                <a:r>
                  <a:rPr lang="en-US" altLang="zh-CN" sz="2000" b="1" dirty="0">
                    <a:effectLst>
                      <a:outerShdw blurRad="38100" dist="38100" dir="2700000" algn="tl">
                        <a:srgbClr val="FFFFFF"/>
                      </a:outerShdw>
                    </a:effectLst>
                  </a:rPr>
                  <a:t>High</a:t>
                </a:r>
              </a:p>
              <a:p>
                <a:pPr algn="ctr">
                  <a:defRPr/>
                </a:pPr>
                <a:r>
                  <a:rPr lang="en-US" altLang="zh-CN" sz="2000" b="1" dirty="0">
                    <a:effectLst>
                      <a:outerShdw blurRad="38100" dist="38100" dir="2700000" algn="tl">
                        <a:srgbClr val="FFFFFF"/>
                      </a:outerShdw>
                    </a:effectLst>
                  </a:rPr>
                  <a:t>Speed</a:t>
                </a:r>
              </a:p>
              <a:p>
                <a:pPr algn="ctr">
                  <a:defRPr/>
                </a:pPr>
                <a:r>
                  <a:rPr lang="en-US" altLang="zh-CN" sz="2000" b="1" dirty="0">
                    <a:effectLst>
                      <a:outerShdw blurRad="38100" dist="38100" dir="2700000" algn="tl">
                        <a:srgbClr val="FFFFFF"/>
                      </a:outerShdw>
                    </a:effectLst>
                  </a:rPr>
                  <a:t>Growth</a:t>
                </a:r>
              </a:p>
            </p:txBody>
          </p:sp>
          <p:sp>
            <p:nvSpPr>
              <p:cNvPr id="62489" name="Oval 25"/>
              <p:cNvSpPr>
                <a:spLocks noChangeArrowheads="1"/>
              </p:cNvSpPr>
              <p:nvPr/>
            </p:nvSpPr>
            <p:spPr bwMode="auto">
              <a:xfrm>
                <a:off x="2016" y="1968"/>
                <a:ext cx="719" cy="405"/>
              </a:xfrm>
              <a:prstGeom prst="ellipse">
                <a:avLst/>
              </a:prstGeom>
              <a:gradFill rotWithShape="1">
                <a:gsLst>
                  <a:gs pos="0">
                    <a:schemeClr val="bg1"/>
                  </a:gs>
                  <a:gs pos="100000">
                    <a:schemeClr val="bg1">
                      <a:gamma/>
                      <a:shade val="46275"/>
                      <a:invGamma/>
                      <a:alpha val="0"/>
                    </a:schemeClr>
                  </a:gs>
                </a:gsLst>
                <a:lin ang="5400000" scaled="1"/>
              </a:gradFill>
              <a:ln w="38100" algn="ctr">
                <a:noFill/>
                <a:round/>
                <a:headEnd/>
                <a:tailEnd/>
              </a:ln>
              <a:effectLst/>
            </p:spPr>
            <p:txBody>
              <a:bodyPr wrap="none" anchor="ctr"/>
              <a:lstStyle/>
              <a:p>
                <a:pPr algn="ctr">
                  <a:defRPr/>
                </a:pPr>
                <a:endParaRPr lang="zh-CN" altLang="en-US"/>
              </a:p>
            </p:txBody>
          </p:sp>
          <p:sp>
            <p:nvSpPr>
              <p:cNvPr id="62490" name="Oval 26"/>
              <p:cNvSpPr>
                <a:spLocks noChangeArrowheads="1"/>
              </p:cNvSpPr>
              <p:nvPr/>
            </p:nvSpPr>
            <p:spPr bwMode="auto">
              <a:xfrm>
                <a:off x="1920" y="2687"/>
                <a:ext cx="912" cy="529"/>
              </a:xfrm>
              <a:prstGeom prst="ellipse">
                <a:avLst/>
              </a:prstGeom>
              <a:gradFill rotWithShape="1">
                <a:gsLst>
                  <a:gs pos="0">
                    <a:schemeClr val="bg1">
                      <a:alpha val="60001"/>
                    </a:schemeClr>
                  </a:gs>
                  <a:gs pos="100000">
                    <a:schemeClr val="bg1">
                      <a:gamma/>
                      <a:shade val="46275"/>
                      <a:invGamma/>
                      <a:alpha val="0"/>
                    </a:schemeClr>
                  </a:gs>
                </a:gsLst>
                <a:path path="shape">
                  <a:fillToRect l="50000" t="50000" r="50000" b="50000"/>
                </a:path>
              </a:gradFill>
              <a:ln w="38100" algn="ctr">
                <a:noFill/>
                <a:round/>
                <a:headEnd/>
                <a:tailEnd/>
              </a:ln>
              <a:effectLst/>
            </p:spPr>
            <p:txBody>
              <a:bodyPr wrap="none" anchor="ctr"/>
              <a:lstStyle/>
              <a:p>
                <a:pPr algn="ctr">
                  <a:defRPr/>
                </a:pPr>
                <a:endParaRPr lang="zh-CN" altLang="en-US"/>
              </a:p>
            </p:txBody>
          </p:sp>
        </p:grpSp>
        <p:grpSp>
          <p:nvGrpSpPr>
            <p:cNvPr id="14" name="Group 27"/>
            <p:cNvGrpSpPr>
              <a:grpSpLocks/>
            </p:cNvGrpSpPr>
            <p:nvPr/>
          </p:nvGrpSpPr>
          <p:grpSpPr bwMode="auto">
            <a:xfrm>
              <a:off x="7467600" y="3962400"/>
              <a:ext cx="685800" cy="762000"/>
              <a:chOff x="1584" y="1776"/>
              <a:chExt cx="1296" cy="1440"/>
            </a:xfrm>
          </p:grpSpPr>
          <p:sp>
            <p:nvSpPr>
              <p:cNvPr id="62492" name="Oval 28"/>
              <p:cNvSpPr>
                <a:spLocks noChangeArrowheads="1"/>
              </p:cNvSpPr>
              <p:nvPr/>
            </p:nvSpPr>
            <p:spPr bwMode="auto">
              <a:xfrm>
                <a:off x="1584" y="1776"/>
                <a:ext cx="1296" cy="1296"/>
              </a:xfrm>
              <a:prstGeom prst="ellipse">
                <a:avLst/>
              </a:prstGeom>
              <a:solidFill>
                <a:srgbClr val="009999">
                  <a:alpha val="30000"/>
                </a:srgbClr>
              </a:solidFill>
              <a:ln w="38100" algn="ctr">
                <a:solidFill>
                  <a:schemeClr val="bg1"/>
                </a:solidFill>
                <a:round/>
                <a:headEnd/>
                <a:tailEnd/>
              </a:ln>
              <a:effectLst/>
            </p:spPr>
            <p:txBody>
              <a:bodyPr wrap="none" anchor="ctr"/>
              <a:lstStyle/>
              <a:p>
                <a:pPr algn="ctr">
                  <a:defRPr/>
                </a:pPr>
                <a:endParaRPr lang="zh-CN" altLang="zh-CN" sz="2000" b="1">
                  <a:effectLst>
                    <a:outerShdw blurRad="38100" dist="38100" dir="2700000" algn="tl">
                      <a:srgbClr val="FFFFFF"/>
                    </a:outerShdw>
                  </a:effectLst>
                </a:endParaRPr>
              </a:p>
            </p:txBody>
          </p:sp>
          <p:sp>
            <p:nvSpPr>
              <p:cNvPr id="62493" name="Oval 29"/>
              <p:cNvSpPr>
                <a:spLocks noChangeArrowheads="1"/>
              </p:cNvSpPr>
              <p:nvPr/>
            </p:nvSpPr>
            <p:spPr bwMode="auto">
              <a:xfrm>
                <a:off x="2016" y="1968"/>
                <a:ext cx="720" cy="405"/>
              </a:xfrm>
              <a:prstGeom prst="ellipse">
                <a:avLst/>
              </a:prstGeom>
              <a:gradFill rotWithShape="1">
                <a:gsLst>
                  <a:gs pos="0">
                    <a:schemeClr val="bg1"/>
                  </a:gs>
                  <a:gs pos="100000">
                    <a:schemeClr val="bg1">
                      <a:gamma/>
                      <a:shade val="46275"/>
                      <a:invGamma/>
                      <a:alpha val="0"/>
                    </a:schemeClr>
                  </a:gs>
                </a:gsLst>
                <a:lin ang="5400000" scaled="1"/>
              </a:gradFill>
              <a:ln w="38100" algn="ctr">
                <a:noFill/>
                <a:round/>
                <a:headEnd/>
                <a:tailEnd/>
              </a:ln>
              <a:effectLst/>
            </p:spPr>
            <p:txBody>
              <a:bodyPr wrap="none" anchor="ctr"/>
              <a:lstStyle/>
              <a:p>
                <a:pPr algn="ctr">
                  <a:defRPr/>
                </a:pPr>
                <a:endParaRPr lang="zh-CN" altLang="en-US"/>
              </a:p>
            </p:txBody>
          </p:sp>
          <p:sp>
            <p:nvSpPr>
              <p:cNvPr id="62494" name="Oval 30"/>
              <p:cNvSpPr>
                <a:spLocks noChangeArrowheads="1"/>
              </p:cNvSpPr>
              <p:nvPr/>
            </p:nvSpPr>
            <p:spPr bwMode="auto">
              <a:xfrm>
                <a:off x="1920" y="2688"/>
                <a:ext cx="912" cy="528"/>
              </a:xfrm>
              <a:prstGeom prst="ellipse">
                <a:avLst/>
              </a:prstGeom>
              <a:gradFill rotWithShape="1">
                <a:gsLst>
                  <a:gs pos="0">
                    <a:schemeClr val="bg1">
                      <a:alpha val="60001"/>
                    </a:schemeClr>
                  </a:gs>
                  <a:gs pos="100000">
                    <a:schemeClr val="bg1">
                      <a:gamma/>
                      <a:shade val="46275"/>
                      <a:invGamma/>
                      <a:alpha val="0"/>
                    </a:schemeClr>
                  </a:gs>
                </a:gsLst>
                <a:path path="shape">
                  <a:fillToRect l="50000" t="50000" r="50000" b="50000"/>
                </a:path>
              </a:gradFill>
              <a:ln w="38100" algn="ctr">
                <a:noFill/>
                <a:round/>
                <a:headEnd/>
                <a:tailEnd/>
              </a:ln>
              <a:effectLst/>
            </p:spPr>
            <p:txBody>
              <a:bodyPr wrap="none" anchor="ctr"/>
              <a:lstStyle/>
              <a:p>
                <a:pPr algn="ctr">
                  <a:defRPr/>
                </a:pPr>
                <a:endParaRPr lang="zh-CN" altLang="en-US"/>
              </a:p>
            </p:txBody>
          </p:sp>
        </p:grpSp>
        <p:grpSp>
          <p:nvGrpSpPr>
            <p:cNvPr id="15" name="Group 31"/>
            <p:cNvGrpSpPr>
              <a:grpSpLocks/>
            </p:cNvGrpSpPr>
            <p:nvPr/>
          </p:nvGrpSpPr>
          <p:grpSpPr bwMode="auto">
            <a:xfrm>
              <a:off x="5257800" y="4648200"/>
              <a:ext cx="381000" cy="381000"/>
              <a:chOff x="1728" y="1920"/>
              <a:chExt cx="1296" cy="1296"/>
            </a:xfrm>
          </p:grpSpPr>
          <p:sp>
            <p:nvSpPr>
              <p:cNvPr id="62496" name="Oval 32"/>
              <p:cNvSpPr>
                <a:spLocks noChangeArrowheads="1"/>
              </p:cNvSpPr>
              <p:nvPr/>
            </p:nvSpPr>
            <p:spPr bwMode="auto">
              <a:xfrm>
                <a:off x="1728" y="1920"/>
                <a:ext cx="1296" cy="1296"/>
              </a:xfrm>
              <a:prstGeom prst="ellipse">
                <a:avLst/>
              </a:prstGeom>
              <a:solidFill>
                <a:srgbClr val="009999">
                  <a:alpha val="30000"/>
                </a:srgbClr>
              </a:solidFill>
              <a:ln w="38100" algn="ctr">
                <a:solidFill>
                  <a:schemeClr val="bg1"/>
                </a:solidFill>
                <a:round/>
                <a:headEnd/>
                <a:tailEnd/>
              </a:ln>
              <a:effectLst/>
            </p:spPr>
            <p:txBody>
              <a:bodyPr wrap="none" anchor="ctr"/>
              <a:lstStyle/>
              <a:p>
                <a:pPr algn="ctr">
                  <a:defRPr/>
                </a:pPr>
                <a:endParaRPr lang="zh-CN" altLang="zh-CN" sz="2000" b="1">
                  <a:effectLst>
                    <a:outerShdw blurRad="38100" dist="38100" dir="2700000" algn="tl">
                      <a:srgbClr val="FFFFFF"/>
                    </a:outerShdw>
                  </a:effectLst>
                </a:endParaRPr>
              </a:p>
            </p:txBody>
          </p:sp>
          <p:sp>
            <p:nvSpPr>
              <p:cNvPr id="62497" name="Oval 33"/>
              <p:cNvSpPr>
                <a:spLocks noChangeArrowheads="1"/>
              </p:cNvSpPr>
              <p:nvPr/>
            </p:nvSpPr>
            <p:spPr bwMode="auto">
              <a:xfrm>
                <a:off x="2014" y="1969"/>
                <a:ext cx="724" cy="405"/>
              </a:xfrm>
              <a:prstGeom prst="ellipse">
                <a:avLst/>
              </a:prstGeom>
              <a:gradFill rotWithShape="1">
                <a:gsLst>
                  <a:gs pos="0">
                    <a:schemeClr val="bg1"/>
                  </a:gs>
                  <a:gs pos="100000">
                    <a:schemeClr val="bg1">
                      <a:gamma/>
                      <a:shade val="46275"/>
                      <a:invGamma/>
                      <a:alpha val="0"/>
                    </a:schemeClr>
                  </a:gs>
                </a:gsLst>
                <a:lin ang="5400000" scaled="1"/>
              </a:gradFill>
              <a:ln w="38100" algn="ctr">
                <a:noFill/>
                <a:round/>
                <a:headEnd/>
                <a:tailEnd/>
              </a:ln>
              <a:effectLst/>
            </p:spPr>
            <p:txBody>
              <a:bodyPr wrap="none" anchor="ctr"/>
              <a:lstStyle/>
              <a:p>
                <a:pPr algn="ctr">
                  <a:defRPr/>
                </a:pPr>
                <a:endParaRPr lang="zh-CN" altLang="en-US"/>
              </a:p>
            </p:txBody>
          </p:sp>
          <p:sp>
            <p:nvSpPr>
              <p:cNvPr id="62498" name="Oval 34"/>
              <p:cNvSpPr>
                <a:spLocks noChangeArrowheads="1"/>
              </p:cNvSpPr>
              <p:nvPr/>
            </p:nvSpPr>
            <p:spPr bwMode="auto">
              <a:xfrm>
                <a:off x="1922" y="2687"/>
                <a:ext cx="907" cy="529"/>
              </a:xfrm>
              <a:prstGeom prst="ellipse">
                <a:avLst/>
              </a:prstGeom>
              <a:gradFill rotWithShape="1">
                <a:gsLst>
                  <a:gs pos="0">
                    <a:schemeClr val="bg1">
                      <a:alpha val="60001"/>
                    </a:schemeClr>
                  </a:gs>
                  <a:gs pos="100000">
                    <a:schemeClr val="bg1">
                      <a:gamma/>
                      <a:shade val="46275"/>
                      <a:invGamma/>
                      <a:alpha val="0"/>
                    </a:schemeClr>
                  </a:gs>
                </a:gsLst>
                <a:path path="shape">
                  <a:fillToRect l="50000" t="50000" r="50000" b="50000"/>
                </a:path>
              </a:gradFill>
              <a:ln w="38100" algn="ctr">
                <a:noFill/>
                <a:round/>
                <a:headEnd/>
                <a:tailEnd/>
              </a:ln>
              <a:effectLst/>
            </p:spPr>
            <p:txBody>
              <a:bodyPr wrap="none" anchor="ctr"/>
              <a:lstStyle/>
              <a:p>
                <a:pPr algn="ctr">
                  <a:defRPr/>
                </a:pPr>
                <a:endParaRPr lang="zh-CN" altLang="en-US"/>
              </a:p>
            </p:txBody>
          </p:sp>
        </p:grpSp>
        <p:grpSp>
          <p:nvGrpSpPr>
            <p:cNvPr id="16" name="Group 35"/>
            <p:cNvGrpSpPr>
              <a:grpSpLocks/>
            </p:cNvGrpSpPr>
            <p:nvPr/>
          </p:nvGrpSpPr>
          <p:grpSpPr bwMode="auto">
            <a:xfrm>
              <a:off x="3810000" y="5715000"/>
              <a:ext cx="228600" cy="228600"/>
              <a:chOff x="1728" y="1920"/>
              <a:chExt cx="1296" cy="1296"/>
            </a:xfrm>
          </p:grpSpPr>
          <p:sp>
            <p:nvSpPr>
              <p:cNvPr id="62500" name="Oval 36"/>
              <p:cNvSpPr>
                <a:spLocks noChangeArrowheads="1"/>
              </p:cNvSpPr>
              <p:nvPr/>
            </p:nvSpPr>
            <p:spPr bwMode="auto">
              <a:xfrm>
                <a:off x="1728" y="1920"/>
                <a:ext cx="1296" cy="1296"/>
              </a:xfrm>
              <a:prstGeom prst="ellipse">
                <a:avLst/>
              </a:prstGeom>
              <a:solidFill>
                <a:srgbClr val="009999">
                  <a:alpha val="30000"/>
                </a:srgbClr>
              </a:solidFill>
              <a:ln w="38100" algn="ctr">
                <a:solidFill>
                  <a:schemeClr val="bg1"/>
                </a:solidFill>
                <a:round/>
                <a:headEnd/>
                <a:tailEnd/>
              </a:ln>
              <a:effectLst/>
            </p:spPr>
            <p:txBody>
              <a:bodyPr wrap="none" anchor="ctr"/>
              <a:lstStyle/>
              <a:p>
                <a:pPr algn="ctr">
                  <a:defRPr/>
                </a:pPr>
                <a:endParaRPr lang="zh-CN" altLang="zh-CN" sz="2000" b="1">
                  <a:effectLst>
                    <a:outerShdw blurRad="38100" dist="38100" dir="2700000" algn="tl">
                      <a:srgbClr val="FFFFFF"/>
                    </a:outerShdw>
                  </a:effectLst>
                </a:endParaRPr>
              </a:p>
            </p:txBody>
          </p:sp>
          <p:sp>
            <p:nvSpPr>
              <p:cNvPr id="62501" name="Oval 37"/>
              <p:cNvSpPr>
                <a:spLocks noChangeArrowheads="1"/>
              </p:cNvSpPr>
              <p:nvPr/>
            </p:nvSpPr>
            <p:spPr bwMode="auto">
              <a:xfrm>
                <a:off x="2016" y="1965"/>
                <a:ext cx="720" cy="405"/>
              </a:xfrm>
              <a:prstGeom prst="ellipse">
                <a:avLst/>
              </a:prstGeom>
              <a:gradFill rotWithShape="1">
                <a:gsLst>
                  <a:gs pos="0">
                    <a:schemeClr val="bg1"/>
                  </a:gs>
                  <a:gs pos="100000">
                    <a:schemeClr val="bg1">
                      <a:gamma/>
                      <a:shade val="46275"/>
                      <a:invGamma/>
                      <a:alpha val="0"/>
                    </a:schemeClr>
                  </a:gs>
                </a:gsLst>
                <a:lin ang="5400000" scaled="1"/>
              </a:gradFill>
              <a:ln w="38100" algn="ctr">
                <a:noFill/>
                <a:round/>
                <a:headEnd/>
                <a:tailEnd/>
              </a:ln>
              <a:effectLst/>
            </p:spPr>
            <p:txBody>
              <a:bodyPr wrap="none" anchor="ctr"/>
              <a:lstStyle/>
              <a:p>
                <a:pPr algn="ctr">
                  <a:defRPr/>
                </a:pPr>
                <a:endParaRPr lang="zh-CN" altLang="en-US"/>
              </a:p>
            </p:txBody>
          </p:sp>
          <p:sp>
            <p:nvSpPr>
              <p:cNvPr id="62502" name="Oval 38"/>
              <p:cNvSpPr>
                <a:spLocks noChangeArrowheads="1"/>
              </p:cNvSpPr>
              <p:nvPr/>
            </p:nvSpPr>
            <p:spPr bwMode="auto">
              <a:xfrm>
                <a:off x="1917" y="2685"/>
                <a:ext cx="918" cy="531"/>
              </a:xfrm>
              <a:prstGeom prst="ellipse">
                <a:avLst/>
              </a:prstGeom>
              <a:gradFill rotWithShape="1">
                <a:gsLst>
                  <a:gs pos="0">
                    <a:schemeClr val="bg1">
                      <a:alpha val="60001"/>
                    </a:schemeClr>
                  </a:gs>
                  <a:gs pos="100000">
                    <a:schemeClr val="bg1">
                      <a:gamma/>
                      <a:shade val="46275"/>
                      <a:invGamma/>
                      <a:alpha val="0"/>
                    </a:schemeClr>
                  </a:gs>
                </a:gsLst>
                <a:path path="shape">
                  <a:fillToRect l="50000" t="50000" r="50000" b="50000"/>
                </a:path>
              </a:gradFill>
              <a:ln w="38100" algn="ctr">
                <a:noFill/>
                <a:round/>
                <a:headEnd/>
                <a:tailEnd/>
              </a:ln>
              <a:effectLst/>
            </p:spPr>
            <p:txBody>
              <a:bodyPr wrap="none" anchor="ctr"/>
              <a:lstStyle/>
              <a:p>
                <a:pPr algn="ctr">
                  <a:defRPr/>
                </a:pPr>
                <a:endParaRPr lang="zh-CN" altLang="en-US"/>
              </a:p>
            </p:txBody>
          </p:sp>
        </p:grpSp>
        <p:grpSp>
          <p:nvGrpSpPr>
            <p:cNvPr id="17" name="Group 39"/>
            <p:cNvGrpSpPr>
              <a:grpSpLocks/>
            </p:cNvGrpSpPr>
            <p:nvPr/>
          </p:nvGrpSpPr>
          <p:grpSpPr bwMode="auto">
            <a:xfrm>
              <a:off x="3352800" y="4800600"/>
              <a:ext cx="457200" cy="457200"/>
              <a:chOff x="1728" y="1920"/>
              <a:chExt cx="1296" cy="1296"/>
            </a:xfrm>
          </p:grpSpPr>
          <p:sp>
            <p:nvSpPr>
              <p:cNvPr id="62504" name="Oval 40"/>
              <p:cNvSpPr>
                <a:spLocks noChangeArrowheads="1"/>
              </p:cNvSpPr>
              <p:nvPr/>
            </p:nvSpPr>
            <p:spPr bwMode="auto">
              <a:xfrm>
                <a:off x="1728" y="1920"/>
                <a:ext cx="1296" cy="1296"/>
              </a:xfrm>
              <a:prstGeom prst="ellipse">
                <a:avLst/>
              </a:prstGeom>
              <a:solidFill>
                <a:srgbClr val="009999">
                  <a:alpha val="30000"/>
                </a:srgbClr>
              </a:solidFill>
              <a:ln w="38100" algn="ctr">
                <a:solidFill>
                  <a:schemeClr val="bg1"/>
                </a:solidFill>
                <a:round/>
                <a:headEnd/>
                <a:tailEnd/>
              </a:ln>
              <a:effectLst/>
            </p:spPr>
            <p:txBody>
              <a:bodyPr wrap="none" anchor="ctr"/>
              <a:lstStyle/>
              <a:p>
                <a:pPr algn="ctr">
                  <a:defRPr/>
                </a:pPr>
                <a:endParaRPr lang="zh-CN" altLang="zh-CN" sz="2000" b="1">
                  <a:effectLst>
                    <a:outerShdw blurRad="38100" dist="38100" dir="2700000" algn="tl">
                      <a:srgbClr val="FFFFFF"/>
                    </a:outerShdw>
                  </a:effectLst>
                </a:endParaRPr>
              </a:p>
            </p:txBody>
          </p:sp>
          <p:sp>
            <p:nvSpPr>
              <p:cNvPr id="62505" name="Oval 41"/>
              <p:cNvSpPr>
                <a:spLocks noChangeArrowheads="1"/>
              </p:cNvSpPr>
              <p:nvPr/>
            </p:nvSpPr>
            <p:spPr bwMode="auto">
              <a:xfrm>
                <a:off x="2016" y="1970"/>
                <a:ext cx="720" cy="405"/>
              </a:xfrm>
              <a:prstGeom prst="ellipse">
                <a:avLst/>
              </a:prstGeom>
              <a:gradFill rotWithShape="1">
                <a:gsLst>
                  <a:gs pos="0">
                    <a:schemeClr val="bg1"/>
                  </a:gs>
                  <a:gs pos="100000">
                    <a:schemeClr val="bg1">
                      <a:gamma/>
                      <a:shade val="46275"/>
                      <a:invGamma/>
                      <a:alpha val="0"/>
                    </a:schemeClr>
                  </a:gs>
                </a:gsLst>
                <a:lin ang="5400000" scaled="1"/>
              </a:gradFill>
              <a:ln w="38100" algn="ctr">
                <a:noFill/>
                <a:round/>
                <a:headEnd/>
                <a:tailEnd/>
              </a:ln>
              <a:effectLst/>
            </p:spPr>
            <p:txBody>
              <a:bodyPr wrap="none" anchor="ctr"/>
              <a:lstStyle/>
              <a:p>
                <a:pPr algn="ctr">
                  <a:defRPr/>
                </a:pPr>
                <a:endParaRPr lang="zh-CN" altLang="en-US"/>
              </a:p>
            </p:txBody>
          </p:sp>
          <p:sp>
            <p:nvSpPr>
              <p:cNvPr id="62506" name="Oval 42"/>
              <p:cNvSpPr>
                <a:spLocks noChangeArrowheads="1"/>
              </p:cNvSpPr>
              <p:nvPr/>
            </p:nvSpPr>
            <p:spPr bwMode="auto">
              <a:xfrm>
                <a:off x="1922" y="2690"/>
                <a:ext cx="909" cy="526"/>
              </a:xfrm>
              <a:prstGeom prst="ellipse">
                <a:avLst/>
              </a:prstGeom>
              <a:gradFill rotWithShape="1">
                <a:gsLst>
                  <a:gs pos="0">
                    <a:schemeClr val="bg1">
                      <a:alpha val="60001"/>
                    </a:schemeClr>
                  </a:gs>
                  <a:gs pos="100000">
                    <a:schemeClr val="bg1">
                      <a:gamma/>
                      <a:shade val="46275"/>
                      <a:invGamma/>
                      <a:alpha val="0"/>
                    </a:schemeClr>
                  </a:gs>
                </a:gsLst>
                <a:path path="shape">
                  <a:fillToRect l="50000" t="50000" r="50000" b="50000"/>
                </a:path>
              </a:gradFill>
              <a:ln w="38100" algn="ctr">
                <a:noFill/>
                <a:round/>
                <a:headEnd/>
                <a:tailEnd/>
              </a:ln>
              <a:effectLst/>
            </p:spPr>
            <p:txBody>
              <a:bodyPr wrap="none" anchor="ctr"/>
              <a:lstStyle/>
              <a:p>
                <a:pPr algn="ctr">
                  <a:defRPr/>
                </a:pPr>
                <a:endParaRPr lang="zh-CN" altLang="en-US"/>
              </a:p>
            </p:txBody>
          </p:sp>
        </p:grpSp>
        <p:grpSp>
          <p:nvGrpSpPr>
            <p:cNvPr id="18" name="Group 43"/>
            <p:cNvGrpSpPr>
              <a:grpSpLocks/>
            </p:cNvGrpSpPr>
            <p:nvPr/>
          </p:nvGrpSpPr>
          <p:grpSpPr bwMode="auto">
            <a:xfrm>
              <a:off x="3429000" y="4343400"/>
              <a:ext cx="228600" cy="228600"/>
              <a:chOff x="1728" y="1920"/>
              <a:chExt cx="1296" cy="1296"/>
            </a:xfrm>
          </p:grpSpPr>
          <p:sp>
            <p:nvSpPr>
              <p:cNvPr id="62508" name="Oval 44"/>
              <p:cNvSpPr>
                <a:spLocks noChangeArrowheads="1"/>
              </p:cNvSpPr>
              <p:nvPr/>
            </p:nvSpPr>
            <p:spPr bwMode="auto">
              <a:xfrm>
                <a:off x="1728" y="1920"/>
                <a:ext cx="1296" cy="1296"/>
              </a:xfrm>
              <a:prstGeom prst="ellipse">
                <a:avLst/>
              </a:prstGeom>
              <a:solidFill>
                <a:srgbClr val="009999">
                  <a:alpha val="30000"/>
                </a:srgbClr>
              </a:solidFill>
              <a:ln w="38100" algn="ctr">
                <a:solidFill>
                  <a:schemeClr val="bg1"/>
                </a:solidFill>
                <a:round/>
                <a:headEnd/>
                <a:tailEnd/>
              </a:ln>
              <a:effectLst/>
            </p:spPr>
            <p:txBody>
              <a:bodyPr wrap="none" anchor="ctr"/>
              <a:lstStyle/>
              <a:p>
                <a:pPr algn="ctr">
                  <a:defRPr/>
                </a:pPr>
                <a:endParaRPr lang="zh-CN" altLang="zh-CN" sz="2000" b="1">
                  <a:effectLst>
                    <a:outerShdw blurRad="38100" dist="38100" dir="2700000" algn="tl">
                      <a:srgbClr val="FFFFFF"/>
                    </a:outerShdw>
                  </a:effectLst>
                </a:endParaRPr>
              </a:p>
            </p:txBody>
          </p:sp>
          <p:sp>
            <p:nvSpPr>
              <p:cNvPr id="62509" name="Oval 45"/>
              <p:cNvSpPr>
                <a:spLocks noChangeArrowheads="1"/>
              </p:cNvSpPr>
              <p:nvPr/>
            </p:nvSpPr>
            <p:spPr bwMode="auto">
              <a:xfrm>
                <a:off x="2016" y="1965"/>
                <a:ext cx="720" cy="405"/>
              </a:xfrm>
              <a:prstGeom prst="ellipse">
                <a:avLst/>
              </a:prstGeom>
              <a:gradFill rotWithShape="1">
                <a:gsLst>
                  <a:gs pos="0">
                    <a:schemeClr val="bg1"/>
                  </a:gs>
                  <a:gs pos="100000">
                    <a:schemeClr val="bg1">
                      <a:gamma/>
                      <a:shade val="46275"/>
                      <a:invGamma/>
                      <a:alpha val="0"/>
                    </a:schemeClr>
                  </a:gs>
                </a:gsLst>
                <a:lin ang="5400000" scaled="1"/>
              </a:gradFill>
              <a:ln w="38100" algn="ctr">
                <a:noFill/>
                <a:round/>
                <a:headEnd/>
                <a:tailEnd/>
              </a:ln>
              <a:effectLst/>
            </p:spPr>
            <p:txBody>
              <a:bodyPr wrap="none" anchor="ctr"/>
              <a:lstStyle/>
              <a:p>
                <a:pPr algn="ctr">
                  <a:defRPr/>
                </a:pPr>
                <a:endParaRPr lang="zh-CN" altLang="en-US"/>
              </a:p>
            </p:txBody>
          </p:sp>
          <p:sp>
            <p:nvSpPr>
              <p:cNvPr id="62510" name="Oval 46"/>
              <p:cNvSpPr>
                <a:spLocks noChangeArrowheads="1"/>
              </p:cNvSpPr>
              <p:nvPr/>
            </p:nvSpPr>
            <p:spPr bwMode="auto">
              <a:xfrm>
                <a:off x="1917" y="2685"/>
                <a:ext cx="918" cy="531"/>
              </a:xfrm>
              <a:prstGeom prst="ellipse">
                <a:avLst/>
              </a:prstGeom>
              <a:gradFill rotWithShape="1">
                <a:gsLst>
                  <a:gs pos="0">
                    <a:schemeClr val="bg1">
                      <a:alpha val="60001"/>
                    </a:schemeClr>
                  </a:gs>
                  <a:gs pos="100000">
                    <a:schemeClr val="bg1">
                      <a:gamma/>
                      <a:shade val="46275"/>
                      <a:invGamma/>
                      <a:alpha val="0"/>
                    </a:schemeClr>
                  </a:gs>
                </a:gsLst>
                <a:path path="shape">
                  <a:fillToRect l="50000" t="50000" r="50000" b="50000"/>
                </a:path>
              </a:gradFill>
              <a:ln w="38100" algn="ctr">
                <a:noFill/>
                <a:round/>
                <a:headEnd/>
                <a:tailEnd/>
              </a:ln>
              <a:effectLst/>
            </p:spPr>
            <p:txBody>
              <a:bodyPr wrap="none" anchor="ctr"/>
              <a:lstStyle/>
              <a:p>
                <a:pPr algn="ctr">
                  <a:defRPr/>
                </a:pPr>
                <a:endParaRPr lang="zh-CN" altLang="en-US"/>
              </a:p>
            </p:txBody>
          </p:sp>
        </p:grpSp>
        <p:grpSp>
          <p:nvGrpSpPr>
            <p:cNvPr id="19" name="Group 43"/>
            <p:cNvGrpSpPr>
              <a:grpSpLocks/>
            </p:cNvGrpSpPr>
            <p:nvPr/>
          </p:nvGrpSpPr>
          <p:grpSpPr bwMode="auto">
            <a:xfrm>
              <a:off x="7315200" y="4648200"/>
              <a:ext cx="228600" cy="228600"/>
              <a:chOff x="1728" y="1920"/>
              <a:chExt cx="1296" cy="1296"/>
            </a:xfrm>
          </p:grpSpPr>
          <p:sp>
            <p:nvSpPr>
              <p:cNvPr id="51" name="Oval 44"/>
              <p:cNvSpPr>
                <a:spLocks noChangeArrowheads="1"/>
              </p:cNvSpPr>
              <p:nvPr/>
            </p:nvSpPr>
            <p:spPr bwMode="auto">
              <a:xfrm>
                <a:off x="1728" y="1920"/>
                <a:ext cx="1296" cy="1296"/>
              </a:xfrm>
              <a:prstGeom prst="ellipse">
                <a:avLst/>
              </a:prstGeom>
              <a:solidFill>
                <a:srgbClr val="009999">
                  <a:alpha val="30000"/>
                </a:srgbClr>
              </a:solidFill>
              <a:ln w="38100" algn="ctr">
                <a:solidFill>
                  <a:schemeClr val="bg1"/>
                </a:solidFill>
                <a:round/>
                <a:headEnd/>
                <a:tailEnd/>
              </a:ln>
              <a:effectLst/>
            </p:spPr>
            <p:txBody>
              <a:bodyPr wrap="none" anchor="ctr"/>
              <a:lstStyle/>
              <a:p>
                <a:pPr algn="ctr">
                  <a:defRPr/>
                </a:pPr>
                <a:endParaRPr lang="zh-CN" altLang="zh-CN" sz="2000" b="1">
                  <a:effectLst>
                    <a:outerShdw blurRad="38100" dist="38100" dir="2700000" algn="tl">
                      <a:srgbClr val="FFFFFF"/>
                    </a:outerShdw>
                  </a:effectLst>
                </a:endParaRPr>
              </a:p>
            </p:txBody>
          </p:sp>
          <p:sp>
            <p:nvSpPr>
              <p:cNvPr id="52" name="Oval 45"/>
              <p:cNvSpPr>
                <a:spLocks noChangeArrowheads="1"/>
              </p:cNvSpPr>
              <p:nvPr/>
            </p:nvSpPr>
            <p:spPr bwMode="auto">
              <a:xfrm>
                <a:off x="2016" y="1965"/>
                <a:ext cx="720" cy="405"/>
              </a:xfrm>
              <a:prstGeom prst="ellipse">
                <a:avLst/>
              </a:prstGeom>
              <a:gradFill rotWithShape="1">
                <a:gsLst>
                  <a:gs pos="0">
                    <a:schemeClr val="bg1"/>
                  </a:gs>
                  <a:gs pos="100000">
                    <a:schemeClr val="bg1">
                      <a:gamma/>
                      <a:shade val="46275"/>
                      <a:invGamma/>
                      <a:alpha val="0"/>
                    </a:schemeClr>
                  </a:gs>
                </a:gsLst>
                <a:lin ang="5400000" scaled="1"/>
              </a:gradFill>
              <a:ln w="38100" algn="ctr">
                <a:noFill/>
                <a:round/>
                <a:headEnd/>
                <a:tailEnd/>
              </a:ln>
              <a:effectLst/>
            </p:spPr>
            <p:txBody>
              <a:bodyPr wrap="none" anchor="ctr"/>
              <a:lstStyle/>
              <a:p>
                <a:pPr algn="ctr">
                  <a:defRPr/>
                </a:pPr>
                <a:endParaRPr lang="zh-CN" altLang="en-US"/>
              </a:p>
            </p:txBody>
          </p:sp>
          <p:sp>
            <p:nvSpPr>
              <p:cNvPr id="53" name="Oval 46"/>
              <p:cNvSpPr>
                <a:spLocks noChangeArrowheads="1"/>
              </p:cNvSpPr>
              <p:nvPr/>
            </p:nvSpPr>
            <p:spPr bwMode="auto">
              <a:xfrm>
                <a:off x="1917" y="2685"/>
                <a:ext cx="918" cy="531"/>
              </a:xfrm>
              <a:prstGeom prst="ellipse">
                <a:avLst/>
              </a:prstGeom>
              <a:gradFill rotWithShape="1">
                <a:gsLst>
                  <a:gs pos="0">
                    <a:schemeClr val="bg1">
                      <a:alpha val="60001"/>
                    </a:schemeClr>
                  </a:gs>
                  <a:gs pos="100000">
                    <a:schemeClr val="bg1">
                      <a:gamma/>
                      <a:shade val="46275"/>
                      <a:invGamma/>
                      <a:alpha val="0"/>
                    </a:schemeClr>
                  </a:gs>
                </a:gsLst>
                <a:path path="shape">
                  <a:fillToRect l="50000" t="50000" r="50000" b="50000"/>
                </a:path>
              </a:gradFill>
              <a:ln w="38100" algn="ctr">
                <a:noFill/>
                <a:round/>
                <a:headEnd/>
                <a:tailEnd/>
              </a:ln>
              <a:effectLst/>
            </p:spPr>
            <p:txBody>
              <a:bodyPr wrap="none" anchor="ctr"/>
              <a:lstStyle/>
              <a:p>
                <a:pPr algn="ctr">
                  <a:defRPr/>
                </a:pPr>
                <a:endParaRPr lang="zh-CN" altLang="en-US"/>
              </a:p>
            </p:txBody>
          </p:sp>
        </p:grpSp>
        <p:grpSp>
          <p:nvGrpSpPr>
            <p:cNvPr id="20" name="Group 43"/>
            <p:cNvGrpSpPr>
              <a:grpSpLocks/>
            </p:cNvGrpSpPr>
            <p:nvPr/>
          </p:nvGrpSpPr>
          <p:grpSpPr bwMode="auto">
            <a:xfrm>
              <a:off x="6934200" y="3048000"/>
              <a:ext cx="304800" cy="304800"/>
              <a:chOff x="1728" y="1920"/>
              <a:chExt cx="1296" cy="1296"/>
            </a:xfrm>
          </p:grpSpPr>
          <p:sp>
            <p:nvSpPr>
              <p:cNvPr id="55" name="Oval 44"/>
              <p:cNvSpPr>
                <a:spLocks noChangeArrowheads="1"/>
              </p:cNvSpPr>
              <p:nvPr/>
            </p:nvSpPr>
            <p:spPr bwMode="auto">
              <a:xfrm>
                <a:off x="1728" y="1920"/>
                <a:ext cx="1296" cy="1296"/>
              </a:xfrm>
              <a:prstGeom prst="ellipse">
                <a:avLst/>
              </a:prstGeom>
              <a:solidFill>
                <a:srgbClr val="009999">
                  <a:alpha val="30000"/>
                </a:srgbClr>
              </a:solidFill>
              <a:ln w="38100" algn="ctr">
                <a:solidFill>
                  <a:schemeClr val="bg1"/>
                </a:solidFill>
                <a:round/>
                <a:headEnd/>
                <a:tailEnd/>
              </a:ln>
              <a:effectLst/>
            </p:spPr>
            <p:txBody>
              <a:bodyPr wrap="none" anchor="ctr"/>
              <a:lstStyle/>
              <a:p>
                <a:pPr algn="ctr">
                  <a:defRPr/>
                </a:pPr>
                <a:endParaRPr lang="zh-CN" altLang="zh-CN" sz="2000" b="1">
                  <a:effectLst>
                    <a:outerShdw blurRad="38100" dist="38100" dir="2700000" algn="tl">
                      <a:srgbClr val="FFFFFF"/>
                    </a:outerShdw>
                  </a:effectLst>
                </a:endParaRPr>
              </a:p>
            </p:txBody>
          </p:sp>
          <p:sp>
            <p:nvSpPr>
              <p:cNvPr id="56" name="Oval 45"/>
              <p:cNvSpPr>
                <a:spLocks noChangeArrowheads="1"/>
              </p:cNvSpPr>
              <p:nvPr/>
            </p:nvSpPr>
            <p:spPr bwMode="auto">
              <a:xfrm>
                <a:off x="2018" y="1967"/>
                <a:ext cx="716" cy="405"/>
              </a:xfrm>
              <a:prstGeom prst="ellipse">
                <a:avLst/>
              </a:prstGeom>
              <a:gradFill rotWithShape="1">
                <a:gsLst>
                  <a:gs pos="0">
                    <a:schemeClr val="bg1"/>
                  </a:gs>
                  <a:gs pos="100000">
                    <a:schemeClr val="bg1">
                      <a:gamma/>
                      <a:shade val="46275"/>
                      <a:invGamma/>
                      <a:alpha val="0"/>
                    </a:schemeClr>
                  </a:gs>
                </a:gsLst>
                <a:lin ang="5400000" scaled="1"/>
              </a:gradFill>
              <a:ln w="38100" algn="ctr">
                <a:noFill/>
                <a:round/>
                <a:headEnd/>
                <a:tailEnd/>
              </a:ln>
              <a:effectLst/>
            </p:spPr>
            <p:txBody>
              <a:bodyPr wrap="none" anchor="ctr"/>
              <a:lstStyle/>
              <a:p>
                <a:pPr algn="ctr">
                  <a:defRPr/>
                </a:pPr>
                <a:endParaRPr lang="zh-CN" altLang="en-US"/>
              </a:p>
            </p:txBody>
          </p:sp>
          <p:sp>
            <p:nvSpPr>
              <p:cNvPr id="57" name="Oval 46"/>
              <p:cNvSpPr>
                <a:spLocks noChangeArrowheads="1"/>
              </p:cNvSpPr>
              <p:nvPr/>
            </p:nvSpPr>
            <p:spPr bwMode="auto">
              <a:xfrm>
                <a:off x="1917" y="2683"/>
                <a:ext cx="918" cy="533"/>
              </a:xfrm>
              <a:prstGeom prst="ellipse">
                <a:avLst/>
              </a:prstGeom>
              <a:gradFill rotWithShape="1">
                <a:gsLst>
                  <a:gs pos="0">
                    <a:schemeClr val="bg1">
                      <a:alpha val="60001"/>
                    </a:schemeClr>
                  </a:gs>
                  <a:gs pos="100000">
                    <a:schemeClr val="bg1">
                      <a:gamma/>
                      <a:shade val="46275"/>
                      <a:invGamma/>
                      <a:alpha val="0"/>
                    </a:schemeClr>
                  </a:gs>
                </a:gsLst>
                <a:path path="shape">
                  <a:fillToRect l="50000" t="50000" r="50000" b="50000"/>
                </a:path>
              </a:gradFill>
              <a:ln w="38100" algn="ctr">
                <a:noFill/>
                <a:round/>
                <a:headEnd/>
                <a:tailEnd/>
              </a:ln>
              <a:effectLst/>
            </p:spPr>
            <p:txBody>
              <a:bodyPr wrap="none" anchor="ctr"/>
              <a:lstStyle/>
              <a:p>
                <a:pPr algn="ctr">
                  <a:defRPr/>
                </a:pPr>
                <a:endParaRPr lang="zh-CN" altLang="en-US"/>
              </a:p>
            </p:txBody>
          </p:sp>
        </p:grpSp>
        <p:grpSp>
          <p:nvGrpSpPr>
            <p:cNvPr id="21" name="Group 43"/>
            <p:cNvGrpSpPr>
              <a:grpSpLocks/>
            </p:cNvGrpSpPr>
            <p:nvPr/>
          </p:nvGrpSpPr>
          <p:grpSpPr bwMode="auto">
            <a:xfrm>
              <a:off x="6858000" y="5486400"/>
              <a:ext cx="228600" cy="228600"/>
              <a:chOff x="1728" y="1920"/>
              <a:chExt cx="1296" cy="1296"/>
            </a:xfrm>
          </p:grpSpPr>
          <p:sp>
            <p:nvSpPr>
              <p:cNvPr id="59" name="Oval 44"/>
              <p:cNvSpPr>
                <a:spLocks noChangeArrowheads="1"/>
              </p:cNvSpPr>
              <p:nvPr/>
            </p:nvSpPr>
            <p:spPr bwMode="auto">
              <a:xfrm>
                <a:off x="1728" y="1920"/>
                <a:ext cx="1296" cy="1296"/>
              </a:xfrm>
              <a:prstGeom prst="ellipse">
                <a:avLst/>
              </a:prstGeom>
              <a:solidFill>
                <a:srgbClr val="009999">
                  <a:alpha val="30000"/>
                </a:srgbClr>
              </a:solidFill>
              <a:ln w="38100" algn="ctr">
                <a:solidFill>
                  <a:schemeClr val="bg1"/>
                </a:solidFill>
                <a:round/>
                <a:headEnd/>
                <a:tailEnd/>
              </a:ln>
              <a:effectLst/>
            </p:spPr>
            <p:txBody>
              <a:bodyPr wrap="none" anchor="ctr"/>
              <a:lstStyle/>
              <a:p>
                <a:pPr algn="ctr">
                  <a:defRPr/>
                </a:pPr>
                <a:endParaRPr lang="zh-CN" altLang="zh-CN" sz="2000" b="1">
                  <a:effectLst>
                    <a:outerShdw blurRad="38100" dist="38100" dir="2700000" algn="tl">
                      <a:srgbClr val="FFFFFF"/>
                    </a:outerShdw>
                  </a:effectLst>
                </a:endParaRPr>
              </a:p>
            </p:txBody>
          </p:sp>
          <p:sp>
            <p:nvSpPr>
              <p:cNvPr id="60" name="Oval 45"/>
              <p:cNvSpPr>
                <a:spLocks noChangeArrowheads="1"/>
              </p:cNvSpPr>
              <p:nvPr/>
            </p:nvSpPr>
            <p:spPr bwMode="auto">
              <a:xfrm>
                <a:off x="2016" y="1965"/>
                <a:ext cx="720" cy="405"/>
              </a:xfrm>
              <a:prstGeom prst="ellipse">
                <a:avLst/>
              </a:prstGeom>
              <a:gradFill rotWithShape="1">
                <a:gsLst>
                  <a:gs pos="0">
                    <a:schemeClr val="bg1"/>
                  </a:gs>
                  <a:gs pos="100000">
                    <a:schemeClr val="bg1">
                      <a:gamma/>
                      <a:shade val="46275"/>
                      <a:invGamma/>
                      <a:alpha val="0"/>
                    </a:schemeClr>
                  </a:gs>
                </a:gsLst>
                <a:lin ang="5400000" scaled="1"/>
              </a:gradFill>
              <a:ln w="38100" algn="ctr">
                <a:noFill/>
                <a:round/>
                <a:headEnd/>
                <a:tailEnd/>
              </a:ln>
              <a:effectLst/>
            </p:spPr>
            <p:txBody>
              <a:bodyPr wrap="none" anchor="ctr"/>
              <a:lstStyle/>
              <a:p>
                <a:pPr algn="ctr">
                  <a:defRPr/>
                </a:pPr>
                <a:endParaRPr lang="zh-CN" altLang="en-US"/>
              </a:p>
            </p:txBody>
          </p:sp>
          <p:sp>
            <p:nvSpPr>
              <p:cNvPr id="61" name="Oval 46"/>
              <p:cNvSpPr>
                <a:spLocks noChangeArrowheads="1"/>
              </p:cNvSpPr>
              <p:nvPr/>
            </p:nvSpPr>
            <p:spPr bwMode="auto">
              <a:xfrm>
                <a:off x="1917" y="2685"/>
                <a:ext cx="918" cy="531"/>
              </a:xfrm>
              <a:prstGeom prst="ellipse">
                <a:avLst/>
              </a:prstGeom>
              <a:gradFill rotWithShape="1">
                <a:gsLst>
                  <a:gs pos="0">
                    <a:schemeClr val="bg1">
                      <a:alpha val="60001"/>
                    </a:schemeClr>
                  </a:gs>
                  <a:gs pos="100000">
                    <a:schemeClr val="bg1">
                      <a:gamma/>
                      <a:shade val="46275"/>
                      <a:invGamma/>
                      <a:alpha val="0"/>
                    </a:schemeClr>
                  </a:gs>
                </a:gsLst>
                <a:path path="shape">
                  <a:fillToRect l="50000" t="50000" r="50000" b="50000"/>
                </a:path>
              </a:gradFill>
              <a:ln w="38100" algn="ctr">
                <a:noFill/>
                <a:round/>
                <a:headEnd/>
                <a:tailEnd/>
              </a:ln>
              <a:effectLst/>
            </p:spPr>
            <p:txBody>
              <a:bodyPr wrap="none" anchor="ctr"/>
              <a:lstStyle/>
              <a:p>
                <a:pPr algn="ctr">
                  <a:defRPr/>
                </a:pPr>
                <a:endParaRPr lang="zh-CN" altLang="en-US"/>
              </a:p>
            </p:txBody>
          </p:sp>
        </p:grpSp>
        <p:grpSp>
          <p:nvGrpSpPr>
            <p:cNvPr id="22" name="Group 43"/>
            <p:cNvGrpSpPr>
              <a:grpSpLocks/>
            </p:cNvGrpSpPr>
            <p:nvPr/>
          </p:nvGrpSpPr>
          <p:grpSpPr bwMode="auto">
            <a:xfrm>
              <a:off x="7467600" y="5257800"/>
              <a:ext cx="152400" cy="152400"/>
              <a:chOff x="1728" y="1920"/>
              <a:chExt cx="1296" cy="1296"/>
            </a:xfrm>
          </p:grpSpPr>
          <p:sp>
            <p:nvSpPr>
              <p:cNvPr id="63" name="Oval 44"/>
              <p:cNvSpPr>
                <a:spLocks noChangeArrowheads="1"/>
              </p:cNvSpPr>
              <p:nvPr/>
            </p:nvSpPr>
            <p:spPr bwMode="auto">
              <a:xfrm>
                <a:off x="1728" y="1920"/>
                <a:ext cx="1296" cy="1296"/>
              </a:xfrm>
              <a:prstGeom prst="ellipse">
                <a:avLst/>
              </a:prstGeom>
              <a:solidFill>
                <a:srgbClr val="009999">
                  <a:alpha val="30000"/>
                </a:srgbClr>
              </a:solidFill>
              <a:ln w="38100" algn="ctr">
                <a:solidFill>
                  <a:schemeClr val="bg1"/>
                </a:solidFill>
                <a:round/>
                <a:headEnd/>
                <a:tailEnd/>
              </a:ln>
              <a:effectLst/>
            </p:spPr>
            <p:txBody>
              <a:bodyPr wrap="none" anchor="ctr"/>
              <a:lstStyle/>
              <a:p>
                <a:pPr algn="ctr">
                  <a:defRPr/>
                </a:pPr>
                <a:endParaRPr lang="zh-CN" altLang="zh-CN" sz="2000" b="1">
                  <a:effectLst>
                    <a:outerShdw blurRad="38100" dist="38100" dir="2700000" algn="tl">
                      <a:srgbClr val="FFFFFF"/>
                    </a:outerShdw>
                  </a:effectLst>
                </a:endParaRPr>
              </a:p>
            </p:txBody>
          </p:sp>
          <p:sp>
            <p:nvSpPr>
              <p:cNvPr id="64" name="Oval 45"/>
              <p:cNvSpPr>
                <a:spLocks noChangeArrowheads="1"/>
              </p:cNvSpPr>
              <p:nvPr/>
            </p:nvSpPr>
            <p:spPr bwMode="auto">
              <a:xfrm>
                <a:off x="2012" y="1961"/>
                <a:ext cx="729" cy="405"/>
              </a:xfrm>
              <a:prstGeom prst="ellipse">
                <a:avLst/>
              </a:prstGeom>
              <a:gradFill rotWithShape="1">
                <a:gsLst>
                  <a:gs pos="0">
                    <a:schemeClr val="bg1"/>
                  </a:gs>
                  <a:gs pos="100000">
                    <a:schemeClr val="bg1">
                      <a:gamma/>
                      <a:shade val="46275"/>
                      <a:invGamma/>
                      <a:alpha val="0"/>
                    </a:schemeClr>
                  </a:gs>
                </a:gsLst>
                <a:lin ang="5400000" scaled="1"/>
              </a:gradFill>
              <a:ln w="38100" algn="ctr">
                <a:noFill/>
                <a:round/>
                <a:headEnd/>
                <a:tailEnd/>
              </a:ln>
              <a:effectLst/>
            </p:spPr>
            <p:txBody>
              <a:bodyPr wrap="none" anchor="ctr"/>
              <a:lstStyle/>
              <a:p>
                <a:pPr algn="ctr">
                  <a:defRPr/>
                </a:pPr>
                <a:endParaRPr lang="zh-CN" altLang="en-US"/>
              </a:p>
            </p:txBody>
          </p:sp>
          <p:sp>
            <p:nvSpPr>
              <p:cNvPr id="65" name="Oval 46"/>
              <p:cNvSpPr>
                <a:spLocks noChangeArrowheads="1"/>
              </p:cNvSpPr>
              <p:nvPr/>
            </p:nvSpPr>
            <p:spPr bwMode="auto">
              <a:xfrm>
                <a:off x="1917" y="2690"/>
                <a:ext cx="918" cy="526"/>
              </a:xfrm>
              <a:prstGeom prst="ellipse">
                <a:avLst/>
              </a:prstGeom>
              <a:gradFill rotWithShape="1">
                <a:gsLst>
                  <a:gs pos="0">
                    <a:schemeClr val="bg1">
                      <a:alpha val="60001"/>
                    </a:schemeClr>
                  </a:gs>
                  <a:gs pos="100000">
                    <a:schemeClr val="bg1">
                      <a:gamma/>
                      <a:shade val="46275"/>
                      <a:invGamma/>
                      <a:alpha val="0"/>
                    </a:schemeClr>
                  </a:gs>
                </a:gsLst>
                <a:path path="shape">
                  <a:fillToRect l="50000" t="50000" r="50000" b="50000"/>
                </a:path>
              </a:gradFill>
              <a:ln w="38100" algn="ctr">
                <a:noFill/>
                <a:round/>
                <a:headEnd/>
                <a:tailEnd/>
              </a:ln>
              <a:effectLst/>
            </p:spPr>
            <p:txBody>
              <a:bodyPr wrap="none" anchor="ctr"/>
              <a:lstStyle/>
              <a:p>
                <a:pPr algn="ctr">
                  <a:defRPr/>
                </a:pPr>
                <a:endParaRPr lang="zh-CN" altLang="en-US"/>
              </a:p>
            </p:txBody>
          </p:sp>
        </p:grpSp>
        <p:grpSp>
          <p:nvGrpSpPr>
            <p:cNvPr id="23" name="Group 43"/>
            <p:cNvGrpSpPr>
              <a:grpSpLocks/>
            </p:cNvGrpSpPr>
            <p:nvPr/>
          </p:nvGrpSpPr>
          <p:grpSpPr bwMode="auto">
            <a:xfrm>
              <a:off x="8305800" y="4800600"/>
              <a:ext cx="457200" cy="457200"/>
              <a:chOff x="1728" y="1920"/>
              <a:chExt cx="1296" cy="1296"/>
            </a:xfrm>
          </p:grpSpPr>
          <p:sp>
            <p:nvSpPr>
              <p:cNvPr id="67" name="Oval 44"/>
              <p:cNvSpPr>
                <a:spLocks noChangeArrowheads="1"/>
              </p:cNvSpPr>
              <p:nvPr/>
            </p:nvSpPr>
            <p:spPr bwMode="auto">
              <a:xfrm>
                <a:off x="1728" y="1920"/>
                <a:ext cx="1296" cy="1296"/>
              </a:xfrm>
              <a:prstGeom prst="ellipse">
                <a:avLst/>
              </a:prstGeom>
              <a:solidFill>
                <a:srgbClr val="009999">
                  <a:alpha val="30000"/>
                </a:srgbClr>
              </a:solidFill>
              <a:ln w="38100" algn="ctr">
                <a:solidFill>
                  <a:schemeClr val="bg1"/>
                </a:solidFill>
                <a:round/>
                <a:headEnd/>
                <a:tailEnd/>
              </a:ln>
              <a:effectLst/>
            </p:spPr>
            <p:txBody>
              <a:bodyPr wrap="none" anchor="ctr"/>
              <a:lstStyle/>
              <a:p>
                <a:pPr algn="ctr">
                  <a:defRPr/>
                </a:pPr>
                <a:endParaRPr lang="zh-CN" altLang="zh-CN" sz="2000" b="1">
                  <a:effectLst>
                    <a:outerShdw blurRad="38100" dist="38100" dir="2700000" algn="tl">
                      <a:srgbClr val="FFFFFF"/>
                    </a:outerShdw>
                  </a:effectLst>
                </a:endParaRPr>
              </a:p>
            </p:txBody>
          </p:sp>
          <p:sp>
            <p:nvSpPr>
              <p:cNvPr id="68" name="Oval 45"/>
              <p:cNvSpPr>
                <a:spLocks noChangeArrowheads="1"/>
              </p:cNvSpPr>
              <p:nvPr/>
            </p:nvSpPr>
            <p:spPr bwMode="auto">
              <a:xfrm>
                <a:off x="2016" y="1965"/>
                <a:ext cx="720" cy="405"/>
              </a:xfrm>
              <a:prstGeom prst="ellipse">
                <a:avLst/>
              </a:prstGeom>
              <a:gradFill rotWithShape="1">
                <a:gsLst>
                  <a:gs pos="0">
                    <a:schemeClr val="bg1"/>
                  </a:gs>
                  <a:gs pos="100000">
                    <a:schemeClr val="bg1">
                      <a:gamma/>
                      <a:shade val="46275"/>
                      <a:invGamma/>
                      <a:alpha val="0"/>
                    </a:schemeClr>
                  </a:gs>
                </a:gsLst>
                <a:lin ang="5400000" scaled="1"/>
              </a:gradFill>
              <a:ln w="38100" algn="ctr">
                <a:noFill/>
                <a:round/>
                <a:headEnd/>
                <a:tailEnd/>
              </a:ln>
              <a:effectLst/>
            </p:spPr>
            <p:txBody>
              <a:bodyPr wrap="none" anchor="ctr"/>
              <a:lstStyle/>
              <a:p>
                <a:pPr algn="ctr">
                  <a:defRPr/>
                </a:pPr>
                <a:endParaRPr lang="zh-CN" altLang="en-US"/>
              </a:p>
            </p:txBody>
          </p:sp>
          <p:sp>
            <p:nvSpPr>
              <p:cNvPr id="69" name="Oval 46"/>
              <p:cNvSpPr>
                <a:spLocks noChangeArrowheads="1"/>
              </p:cNvSpPr>
              <p:nvPr/>
            </p:nvSpPr>
            <p:spPr bwMode="auto">
              <a:xfrm>
                <a:off x="1917" y="2685"/>
                <a:ext cx="918" cy="531"/>
              </a:xfrm>
              <a:prstGeom prst="ellipse">
                <a:avLst/>
              </a:prstGeom>
              <a:gradFill rotWithShape="1">
                <a:gsLst>
                  <a:gs pos="0">
                    <a:schemeClr val="bg1">
                      <a:alpha val="60001"/>
                    </a:schemeClr>
                  </a:gs>
                  <a:gs pos="100000">
                    <a:schemeClr val="bg1">
                      <a:gamma/>
                      <a:shade val="46275"/>
                      <a:invGamma/>
                      <a:alpha val="0"/>
                    </a:schemeClr>
                  </a:gs>
                </a:gsLst>
                <a:path path="shape">
                  <a:fillToRect l="50000" t="50000" r="50000" b="50000"/>
                </a:path>
              </a:gradFill>
              <a:ln w="38100" algn="ctr">
                <a:noFill/>
                <a:round/>
                <a:headEnd/>
                <a:tailEnd/>
              </a:ln>
              <a:effectLst/>
            </p:spPr>
            <p:txBody>
              <a:bodyPr wrap="none" anchor="ctr"/>
              <a:lstStyle/>
              <a:p>
                <a:pPr algn="ctr">
                  <a:defRPr/>
                </a:pPr>
                <a:endParaRPr lang="zh-CN" altLang="en-US"/>
              </a:p>
            </p:txBody>
          </p:sp>
        </p:grpSp>
        <p:grpSp>
          <p:nvGrpSpPr>
            <p:cNvPr id="24" name="Group 43"/>
            <p:cNvGrpSpPr>
              <a:grpSpLocks/>
            </p:cNvGrpSpPr>
            <p:nvPr/>
          </p:nvGrpSpPr>
          <p:grpSpPr bwMode="auto">
            <a:xfrm>
              <a:off x="8305800" y="5715000"/>
              <a:ext cx="152400" cy="152400"/>
              <a:chOff x="1728" y="1920"/>
              <a:chExt cx="1296" cy="1296"/>
            </a:xfrm>
          </p:grpSpPr>
          <p:sp>
            <p:nvSpPr>
              <p:cNvPr id="71" name="Oval 44"/>
              <p:cNvSpPr>
                <a:spLocks noChangeArrowheads="1"/>
              </p:cNvSpPr>
              <p:nvPr/>
            </p:nvSpPr>
            <p:spPr bwMode="auto">
              <a:xfrm>
                <a:off x="1728" y="1920"/>
                <a:ext cx="1296" cy="1296"/>
              </a:xfrm>
              <a:prstGeom prst="ellipse">
                <a:avLst/>
              </a:prstGeom>
              <a:solidFill>
                <a:srgbClr val="009999">
                  <a:alpha val="30000"/>
                </a:srgbClr>
              </a:solidFill>
              <a:ln w="38100" algn="ctr">
                <a:solidFill>
                  <a:schemeClr val="bg1"/>
                </a:solidFill>
                <a:round/>
                <a:headEnd/>
                <a:tailEnd/>
              </a:ln>
              <a:effectLst/>
            </p:spPr>
            <p:txBody>
              <a:bodyPr wrap="none" anchor="ctr"/>
              <a:lstStyle/>
              <a:p>
                <a:pPr algn="ctr">
                  <a:defRPr/>
                </a:pPr>
                <a:endParaRPr lang="zh-CN" altLang="zh-CN" sz="2000" b="1">
                  <a:effectLst>
                    <a:outerShdw blurRad="38100" dist="38100" dir="2700000" algn="tl">
                      <a:srgbClr val="FFFFFF"/>
                    </a:outerShdw>
                  </a:effectLst>
                </a:endParaRPr>
              </a:p>
            </p:txBody>
          </p:sp>
          <p:sp>
            <p:nvSpPr>
              <p:cNvPr id="72" name="Oval 45"/>
              <p:cNvSpPr>
                <a:spLocks noChangeArrowheads="1"/>
              </p:cNvSpPr>
              <p:nvPr/>
            </p:nvSpPr>
            <p:spPr bwMode="auto">
              <a:xfrm>
                <a:off x="2012" y="1961"/>
                <a:ext cx="729" cy="405"/>
              </a:xfrm>
              <a:prstGeom prst="ellipse">
                <a:avLst/>
              </a:prstGeom>
              <a:gradFill rotWithShape="1">
                <a:gsLst>
                  <a:gs pos="0">
                    <a:schemeClr val="bg1"/>
                  </a:gs>
                  <a:gs pos="100000">
                    <a:schemeClr val="bg1">
                      <a:gamma/>
                      <a:shade val="46275"/>
                      <a:invGamma/>
                      <a:alpha val="0"/>
                    </a:schemeClr>
                  </a:gs>
                </a:gsLst>
                <a:lin ang="5400000" scaled="1"/>
              </a:gradFill>
              <a:ln w="38100" algn="ctr">
                <a:noFill/>
                <a:round/>
                <a:headEnd/>
                <a:tailEnd/>
              </a:ln>
              <a:effectLst/>
            </p:spPr>
            <p:txBody>
              <a:bodyPr wrap="none" anchor="ctr"/>
              <a:lstStyle/>
              <a:p>
                <a:pPr algn="ctr">
                  <a:defRPr/>
                </a:pPr>
                <a:endParaRPr lang="zh-CN" altLang="en-US"/>
              </a:p>
            </p:txBody>
          </p:sp>
          <p:sp>
            <p:nvSpPr>
              <p:cNvPr id="73" name="Oval 46"/>
              <p:cNvSpPr>
                <a:spLocks noChangeArrowheads="1"/>
              </p:cNvSpPr>
              <p:nvPr/>
            </p:nvSpPr>
            <p:spPr bwMode="auto">
              <a:xfrm>
                <a:off x="1917" y="2690"/>
                <a:ext cx="918" cy="526"/>
              </a:xfrm>
              <a:prstGeom prst="ellipse">
                <a:avLst/>
              </a:prstGeom>
              <a:gradFill rotWithShape="1">
                <a:gsLst>
                  <a:gs pos="0">
                    <a:schemeClr val="bg1">
                      <a:alpha val="60001"/>
                    </a:schemeClr>
                  </a:gs>
                  <a:gs pos="100000">
                    <a:schemeClr val="bg1">
                      <a:gamma/>
                      <a:shade val="46275"/>
                      <a:invGamma/>
                      <a:alpha val="0"/>
                    </a:schemeClr>
                  </a:gs>
                </a:gsLst>
                <a:path path="shape">
                  <a:fillToRect l="50000" t="50000" r="50000" b="50000"/>
                </a:path>
              </a:gradFill>
              <a:ln w="38100" algn="ctr">
                <a:noFill/>
                <a:round/>
                <a:headEnd/>
                <a:tailEnd/>
              </a:ln>
              <a:effectLst/>
            </p:spPr>
            <p:txBody>
              <a:bodyPr wrap="none" anchor="ctr"/>
              <a:lstStyle/>
              <a:p>
                <a:pPr algn="ctr">
                  <a:defRPr/>
                </a:pPr>
                <a:endParaRPr lang="zh-CN" altLang="en-US"/>
              </a:p>
            </p:txBody>
          </p:sp>
        </p:grpSp>
        <p:grpSp>
          <p:nvGrpSpPr>
            <p:cNvPr id="25" name="Group 43"/>
            <p:cNvGrpSpPr>
              <a:grpSpLocks/>
            </p:cNvGrpSpPr>
            <p:nvPr/>
          </p:nvGrpSpPr>
          <p:grpSpPr bwMode="auto">
            <a:xfrm>
              <a:off x="6248400" y="5257800"/>
              <a:ext cx="152400" cy="152400"/>
              <a:chOff x="1728" y="1920"/>
              <a:chExt cx="1296" cy="1296"/>
            </a:xfrm>
          </p:grpSpPr>
          <p:sp>
            <p:nvSpPr>
              <p:cNvPr id="75" name="Oval 44"/>
              <p:cNvSpPr>
                <a:spLocks noChangeArrowheads="1"/>
              </p:cNvSpPr>
              <p:nvPr/>
            </p:nvSpPr>
            <p:spPr bwMode="auto">
              <a:xfrm>
                <a:off x="1728" y="1920"/>
                <a:ext cx="1296" cy="1296"/>
              </a:xfrm>
              <a:prstGeom prst="ellipse">
                <a:avLst/>
              </a:prstGeom>
              <a:solidFill>
                <a:srgbClr val="009999">
                  <a:alpha val="30000"/>
                </a:srgbClr>
              </a:solidFill>
              <a:ln w="38100" algn="ctr">
                <a:solidFill>
                  <a:schemeClr val="bg1"/>
                </a:solidFill>
                <a:round/>
                <a:headEnd/>
                <a:tailEnd/>
              </a:ln>
              <a:effectLst/>
            </p:spPr>
            <p:txBody>
              <a:bodyPr wrap="none" anchor="ctr"/>
              <a:lstStyle/>
              <a:p>
                <a:pPr algn="ctr">
                  <a:defRPr/>
                </a:pPr>
                <a:endParaRPr lang="zh-CN" altLang="zh-CN" sz="2000" b="1">
                  <a:effectLst>
                    <a:outerShdw blurRad="38100" dist="38100" dir="2700000" algn="tl">
                      <a:srgbClr val="FFFFFF"/>
                    </a:outerShdw>
                  </a:effectLst>
                </a:endParaRPr>
              </a:p>
            </p:txBody>
          </p:sp>
          <p:sp>
            <p:nvSpPr>
              <p:cNvPr id="76" name="Oval 45"/>
              <p:cNvSpPr>
                <a:spLocks noChangeArrowheads="1"/>
              </p:cNvSpPr>
              <p:nvPr/>
            </p:nvSpPr>
            <p:spPr bwMode="auto">
              <a:xfrm>
                <a:off x="2012" y="1961"/>
                <a:ext cx="729" cy="405"/>
              </a:xfrm>
              <a:prstGeom prst="ellipse">
                <a:avLst/>
              </a:prstGeom>
              <a:gradFill rotWithShape="1">
                <a:gsLst>
                  <a:gs pos="0">
                    <a:schemeClr val="bg1"/>
                  </a:gs>
                  <a:gs pos="100000">
                    <a:schemeClr val="bg1">
                      <a:gamma/>
                      <a:shade val="46275"/>
                      <a:invGamma/>
                      <a:alpha val="0"/>
                    </a:schemeClr>
                  </a:gs>
                </a:gsLst>
                <a:lin ang="5400000" scaled="1"/>
              </a:gradFill>
              <a:ln w="38100" algn="ctr">
                <a:noFill/>
                <a:round/>
                <a:headEnd/>
                <a:tailEnd/>
              </a:ln>
              <a:effectLst/>
            </p:spPr>
            <p:txBody>
              <a:bodyPr wrap="none" anchor="ctr"/>
              <a:lstStyle/>
              <a:p>
                <a:pPr algn="ctr">
                  <a:defRPr/>
                </a:pPr>
                <a:endParaRPr lang="zh-CN" altLang="en-US"/>
              </a:p>
            </p:txBody>
          </p:sp>
          <p:sp>
            <p:nvSpPr>
              <p:cNvPr id="77" name="Oval 46"/>
              <p:cNvSpPr>
                <a:spLocks noChangeArrowheads="1"/>
              </p:cNvSpPr>
              <p:nvPr/>
            </p:nvSpPr>
            <p:spPr bwMode="auto">
              <a:xfrm>
                <a:off x="1917" y="2690"/>
                <a:ext cx="918" cy="526"/>
              </a:xfrm>
              <a:prstGeom prst="ellipse">
                <a:avLst/>
              </a:prstGeom>
              <a:gradFill rotWithShape="1">
                <a:gsLst>
                  <a:gs pos="0">
                    <a:schemeClr val="bg1">
                      <a:alpha val="60001"/>
                    </a:schemeClr>
                  </a:gs>
                  <a:gs pos="100000">
                    <a:schemeClr val="bg1">
                      <a:gamma/>
                      <a:shade val="46275"/>
                      <a:invGamma/>
                      <a:alpha val="0"/>
                    </a:schemeClr>
                  </a:gs>
                </a:gsLst>
                <a:path path="shape">
                  <a:fillToRect l="50000" t="50000" r="50000" b="50000"/>
                </a:path>
              </a:gradFill>
              <a:ln w="38100" algn="ctr">
                <a:noFill/>
                <a:round/>
                <a:headEnd/>
                <a:tailEnd/>
              </a:ln>
              <a:effectLst/>
            </p:spPr>
            <p:txBody>
              <a:bodyPr wrap="none" anchor="ctr"/>
              <a:lstStyle/>
              <a:p>
                <a:pPr algn="ctr">
                  <a:defRPr/>
                </a:pPr>
                <a:endParaRPr lang="zh-CN" altLang="en-US"/>
              </a:p>
            </p:txBody>
          </p:sp>
        </p:grpSp>
        <p:grpSp>
          <p:nvGrpSpPr>
            <p:cNvPr id="26" name="Group 43"/>
            <p:cNvGrpSpPr>
              <a:grpSpLocks/>
            </p:cNvGrpSpPr>
            <p:nvPr/>
          </p:nvGrpSpPr>
          <p:grpSpPr bwMode="auto">
            <a:xfrm>
              <a:off x="7315200" y="5867400"/>
              <a:ext cx="152400" cy="152400"/>
              <a:chOff x="1728" y="1920"/>
              <a:chExt cx="1296" cy="1296"/>
            </a:xfrm>
          </p:grpSpPr>
          <p:sp>
            <p:nvSpPr>
              <p:cNvPr id="79" name="Oval 44"/>
              <p:cNvSpPr>
                <a:spLocks noChangeArrowheads="1"/>
              </p:cNvSpPr>
              <p:nvPr/>
            </p:nvSpPr>
            <p:spPr bwMode="auto">
              <a:xfrm>
                <a:off x="1728" y="1920"/>
                <a:ext cx="1296" cy="1296"/>
              </a:xfrm>
              <a:prstGeom prst="ellipse">
                <a:avLst/>
              </a:prstGeom>
              <a:solidFill>
                <a:srgbClr val="009999">
                  <a:alpha val="30000"/>
                </a:srgbClr>
              </a:solidFill>
              <a:ln w="38100" algn="ctr">
                <a:solidFill>
                  <a:schemeClr val="bg1"/>
                </a:solidFill>
                <a:round/>
                <a:headEnd/>
                <a:tailEnd/>
              </a:ln>
              <a:effectLst/>
            </p:spPr>
            <p:txBody>
              <a:bodyPr wrap="none" anchor="ctr"/>
              <a:lstStyle/>
              <a:p>
                <a:pPr algn="ctr">
                  <a:defRPr/>
                </a:pPr>
                <a:endParaRPr lang="zh-CN" altLang="zh-CN" sz="2000" b="1">
                  <a:effectLst>
                    <a:outerShdw blurRad="38100" dist="38100" dir="2700000" algn="tl">
                      <a:srgbClr val="FFFFFF"/>
                    </a:outerShdw>
                  </a:effectLst>
                </a:endParaRPr>
              </a:p>
            </p:txBody>
          </p:sp>
          <p:sp>
            <p:nvSpPr>
              <p:cNvPr id="80" name="Oval 45"/>
              <p:cNvSpPr>
                <a:spLocks noChangeArrowheads="1"/>
              </p:cNvSpPr>
              <p:nvPr/>
            </p:nvSpPr>
            <p:spPr bwMode="auto">
              <a:xfrm>
                <a:off x="2012" y="1961"/>
                <a:ext cx="729" cy="405"/>
              </a:xfrm>
              <a:prstGeom prst="ellipse">
                <a:avLst/>
              </a:prstGeom>
              <a:gradFill rotWithShape="1">
                <a:gsLst>
                  <a:gs pos="0">
                    <a:schemeClr val="bg1"/>
                  </a:gs>
                  <a:gs pos="100000">
                    <a:schemeClr val="bg1">
                      <a:gamma/>
                      <a:shade val="46275"/>
                      <a:invGamma/>
                      <a:alpha val="0"/>
                    </a:schemeClr>
                  </a:gs>
                </a:gsLst>
                <a:lin ang="5400000" scaled="1"/>
              </a:gradFill>
              <a:ln w="38100" algn="ctr">
                <a:noFill/>
                <a:round/>
                <a:headEnd/>
                <a:tailEnd/>
              </a:ln>
              <a:effectLst/>
            </p:spPr>
            <p:txBody>
              <a:bodyPr wrap="none" anchor="ctr"/>
              <a:lstStyle/>
              <a:p>
                <a:pPr algn="ctr">
                  <a:defRPr/>
                </a:pPr>
                <a:endParaRPr lang="zh-CN" altLang="en-US"/>
              </a:p>
            </p:txBody>
          </p:sp>
          <p:sp>
            <p:nvSpPr>
              <p:cNvPr id="81" name="Oval 46"/>
              <p:cNvSpPr>
                <a:spLocks noChangeArrowheads="1"/>
              </p:cNvSpPr>
              <p:nvPr/>
            </p:nvSpPr>
            <p:spPr bwMode="auto">
              <a:xfrm>
                <a:off x="1917" y="2690"/>
                <a:ext cx="918" cy="526"/>
              </a:xfrm>
              <a:prstGeom prst="ellipse">
                <a:avLst/>
              </a:prstGeom>
              <a:gradFill rotWithShape="1">
                <a:gsLst>
                  <a:gs pos="0">
                    <a:schemeClr val="bg1">
                      <a:alpha val="60001"/>
                    </a:schemeClr>
                  </a:gs>
                  <a:gs pos="100000">
                    <a:schemeClr val="bg1">
                      <a:gamma/>
                      <a:shade val="46275"/>
                      <a:invGamma/>
                      <a:alpha val="0"/>
                    </a:schemeClr>
                  </a:gs>
                </a:gsLst>
                <a:path path="shape">
                  <a:fillToRect l="50000" t="50000" r="50000" b="50000"/>
                </a:path>
              </a:gradFill>
              <a:ln w="38100" algn="ctr">
                <a:noFill/>
                <a:round/>
                <a:headEnd/>
                <a:tailEnd/>
              </a:ln>
              <a:effectLst/>
            </p:spPr>
            <p:txBody>
              <a:bodyPr wrap="none" anchor="ctr"/>
              <a:lstStyle/>
              <a:p>
                <a:pPr algn="ctr">
                  <a:defRPr/>
                </a:pPr>
                <a:endParaRPr lang="zh-CN" altLang="en-US"/>
              </a:p>
            </p:txBody>
          </p:sp>
        </p:grpSp>
        <p:grpSp>
          <p:nvGrpSpPr>
            <p:cNvPr id="27" name="Group 39"/>
            <p:cNvGrpSpPr>
              <a:grpSpLocks/>
            </p:cNvGrpSpPr>
            <p:nvPr/>
          </p:nvGrpSpPr>
          <p:grpSpPr bwMode="auto">
            <a:xfrm>
              <a:off x="8534400" y="2057400"/>
              <a:ext cx="363538" cy="363538"/>
              <a:chOff x="1728" y="1920"/>
              <a:chExt cx="1296" cy="1296"/>
            </a:xfrm>
          </p:grpSpPr>
          <p:sp>
            <p:nvSpPr>
              <p:cNvPr id="83" name="Oval 40"/>
              <p:cNvSpPr>
                <a:spLocks noChangeArrowheads="1"/>
              </p:cNvSpPr>
              <p:nvPr/>
            </p:nvSpPr>
            <p:spPr bwMode="auto">
              <a:xfrm>
                <a:off x="1728" y="1920"/>
                <a:ext cx="1296" cy="1296"/>
              </a:xfrm>
              <a:prstGeom prst="ellipse">
                <a:avLst/>
              </a:prstGeom>
              <a:solidFill>
                <a:srgbClr val="009999">
                  <a:alpha val="30000"/>
                </a:srgbClr>
              </a:solidFill>
              <a:ln w="38100" algn="ctr">
                <a:solidFill>
                  <a:schemeClr val="bg1"/>
                </a:solidFill>
                <a:round/>
                <a:headEnd/>
                <a:tailEnd/>
              </a:ln>
              <a:effectLst/>
            </p:spPr>
            <p:txBody>
              <a:bodyPr wrap="none" anchor="ctr"/>
              <a:lstStyle/>
              <a:p>
                <a:pPr algn="ctr">
                  <a:defRPr/>
                </a:pPr>
                <a:endParaRPr lang="zh-CN" altLang="zh-CN" sz="2000" b="1">
                  <a:effectLst>
                    <a:outerShdw blurRad="38100" dist="38100" dir="2700000" algn="tl">
                      <a:srgbClr val="FFFFFF"/>
                    </a:outerShdw>
                  </a:effectLst>
                </a:endParaRPr>
              </a:p>
            </p:txBody>
          </p:sp>
          <p:sp>
            <p:nvSpPr>
              <p:cNvPr id="84" name="Oval 41"/>
              <p:cNvSpPr>
                <a:spLocks noChangeArrowheads="1"/>
              </p:cNvSpPr>
              <p:nvPr/>
            </p:nvSpPr>
            <p:spPr bwMode="auto">
              <a:xfrm>
                <a:off x="2017" y="1971"/>
                <a:ext cx="719" cy="402"/>
              </a:xfrm>
              <a:prstGeom prst="ellipse">
                <a:avLst/>
              </a:prstGeom>
              <a:gradFill rotWithShape="1">
                <a:gsLst>
                  <a:gs pos="0">
                    <a:schemeClr val="bg1"/>
                  </a:gs>
                  <a:gs pos="100000">
                    <a:schemeClr val="bg1">
                      <a:gamma/>
                      <a:shade val="46275"/>
                      <a:invGamma/>
                      <a:alpha val="0"/>
                    </a:schemeClr>
                  </a:gs>
                </a:gsLst>
                <a:lin ang="5400000" scaled="1"/>
              </a:gradFill>
              <a:ln w="38100" algn="ctr">
                <a:noFill/>
                <a:round/>
                <a:headEnd/>
                <a:tailEnd/>
              </a:ln>
              <a:effectLst/>
            </p:spPr>
            <p:txBody>
              <a:bodyPr wrap="none" anchor="ctr"/>
              <a:lstStyle/>
              <a:p>
                <a:pPr algn="ctr">
                  <a:defRPr/>
                </a:pPr>
                <a:endParaRPr lang="zh-CN" altLang="en-US"/>
              </a:p>
            </p:txBody>
          </p:sp>
          <p:sp>
            <p:nvSpPr>
              <p:cNvPr id="85" name="Oval 42"/>
              <p:cNvSpPr>
                <a:spLocks noChangeArrowheads="1"/>
              </p:cNvSpPr>
              <p:nvPr/>
            </p:nvSpPr>
            <p:spPr bwMode="auto">
              <a:xfrm>
                <a:off x="1920" y="2690"/>
                <a:ext cx="911" cy="526"/>
              </a:xfrm>
              <a:prstGeom prst="ellipse">
                <a:avLst/>
              </a:prstGeom>
              <a:gradFill rotWithShape="1">
                <a:gsLst>
                  <a:gs pos="0">
                    <a:schemeClr val="bg1">
                      <a:alpha val="60001"/>
                    </a:schemeClr>
                  </a:gs>
                  <a:gs pos="100000">
                    <a:schemeClr val="bg1">
                      <a:gamma/>
                      <a:shade val="46275"/>
                      <a:invGamma/>
                      <a:alpha val="0"/>
                    </a:schemeClr>
                  </a:gs>
                </a:gsLst>
                <a:path path="shape">
                  <a:fillToRect l="50000" t="50000" r="50000" b="50000"/>
                </a:path>
              </a:gradFill>
              <a:ln w="38100" algn="ctr">
                <a:noFill/>
                <a:round/>
                <a:headEnd/>
                <a:tailEnd/>
              </a:ln>
              <a:effectLst/>
            </p:spPr>
            <p:txBody>
              <a:bodyPr wrap="none" anchor="ctr"/>
              <a:lstStyle/>
              <a:p>
                <a:pPr algn="ctr">
                  <a:defRPr/>
                </a:pPr>
                <a:endParaRPr lang="zh-CN" altLang="en-US"/>
              </a:p>
            </p:txBody>
          </p:sp>
        </p:grpSp>
        <p:grpSp>
          <p:nvGrpSpPr>
            <p:cNvPr id="28" name="Group 43"/>
            <p:cNvGrpSpPr>
              <a:grpSpLocks/>
            </p:cNvGrpSpPr>
            <p:nvPr/>
          </p:nvGrpSpPr>
          <p:grpSpPr bwMode="auto">
            <a:xfrm>
              <a:off x="8077200" y="2286000"/>
              <a:ext cx="228600" cy="228600"/>
              <a:chOff x="1728" y="1920"/>
              <a:chExt cx="1296" cy="1296"/>
            </a:xfrm>
          </p:grpSpPr>
          <p:sp>
            <p:nvSpPr>
              <p:cNvPr id="91" name="Oval 44"/>
              <p:cNvSpPr>
                <a:spLocks noChangeArrowheads="1"/>
              </p:cNvSpPr>
              <p:nvPr/>
            </p:nvSpPr>
            <p:spPr bwMode="auto">
              <a:xfrm>
                <a:off x="1728" y="1920"/>
                <a:ext cx="1296" cy="1296"/>
              </a:xfrm>
              <a:prstGeom prst="ellipse">
                <a:avLst/>
              </a:prstGeom>
              <a:solidFill>
                <a:srgbClr val="009999">
                  <a:alpha val="30000"/>
                </a:srgbClr>
              </a:solidFill>
              <a:ln w="38100" algn="ctr">
                <a:solidFill>
                  <a:schemeClr val="bg1"/>
                </a:solidFill>
                <a:round/>
                <a:headEnd/>
                <a:tailEnd/>
              </a:ln>
              <a:effectLst/>
            </p:spPr>
            <p:txBody>
              <a:bodyPr wrap="none" anchor="ctr"/>
              <a:lstStyle/>
              <a:p>
                <a:pPr algn="ctr">
                  <a:defRPr/>
                </a:pPr>
                <a:endParaRPr lang="zh-CN" altLang="zh-CN" sz="2000" b="1">
                  <a:effectLst>
                    <a:outerShdw blurRad="38100" dist="38100" dir="2700000" algn="tl">
                      <a:srgbClr val="FFFFFF"/>
                    </a:outerShdw>
                  </a:effectLst>
                </a:endParaRPr>
              </a:p>
            </p:txBody>
          </p:sp>
          <p:sp>
            <p:nvSpPr>
              <p:cNvPr id="92" name="Oval 45"/>
              <p:cNvSpPr>
                <a:spLocks noChangeArrowheads="1"/>
              </p:cNvSpPr>
              <p:nvPr/>
            </p:nvSpPr>
            <p:spPr bwMode="auto">
              <a:xfrm>
                <a:off x="2016" y="1965"/>
                <a:ext cx="720" cy="405"/>
              </a:xfrm>
              <a:prstGeom prst="ellipse">
                <a:avLst/>
              </a:prstGeom>
              <a:gradFill rotWithShape="1">
                <a:gsLst>
                  <a:gs pos="0">
                    <a:schemeClr val="bg1"/>
                  </a:gs>
                  <a:gs pos="100000">
                    <a:schemeClr val="bg1">
                      <a:gamma/>
                      <a:shade val="46275"/>
                      <a:invGamma/>
                      <a:alpha val="0"/>
                    </a:schemeClr>
                  </a:gs>
                </a:gsLst>
                <a:lin ang="5400000" scaled="1"/>
              </a:gradFill>
              <a:ln w="38100" algn="ctr">
                <a:noFill/>
                <a:round/>
                <a:headEnd/>
                <a:tailEnd/>
              </a:ln>
              <a:effectLst/>
            </p:spPr>
            <p:txBody>
              <a:bodyPr wrap="none" anchor="ctr"/>
              <a:lstStyle/>
              <a:p>
                <a:pPr algn="ctr">
                  <a:defRPr/>
                </a:pPr>
                <a:endParaRPr lang="zh-CN" altLang="en-US"/>
              </a:p>
            </p:txBody>
          </p:sp>
          <p:sp>
            <p:nvSpPr>
              <p:cNvPr id="93" name="Oval 46"/>
              <p:cNvSpPr>
                <a:spLocks noChangeArrowheads="1"/>
              </p:cNvSpPr>
              <p:nvPr/>
            </p:nvSpPr>
            <p:spPr bwMode="auto">
              <a:xfrm>
                <a:off x="1917" y="2685"/>
                <a:ext cx="918" cy="531"/>
              </a:xfrm>
              <a:prstGeom prst="ellipse">
                <a:avLst/>
              </a:prstGeom>
              <a:gradFill rotWithShape="1">
                <a:gsLst>
                  <a:gs pos="0">
                    <a:schemeClr val="bg1">
                      <a:alpha val="60001"/>
                    </a:schemeClr>
                  </a:gs>
                  <a:gs pos="100000">
                    <a:schemeClr val="bg1">
                      <a:gamma/>
                      <a:shade val="46275"/>
                      <a:invGamma/>
                      <a:alpha val="0"/>
                    </a:schemeClr>
                  </a:gs>
                </a:gsLst>
                <a:path path="shape">
                  <a:fillToRect l="50000" t="50000" r="50000" b="50000"/>
                </a:path>
              </a:gradFill>
              <a:ln w="38100" algn="ctr">
                <a:noFill/>
                <a:round/>
                <a:headEnd/>
                <a:tailEnd/>
              </a:ln>
              <a:effectLst/>
            </p:spPr>
            <p:txBody>
              <a:bodyPr wrap="none" anchor="ctr"/>
              <a:lstStyle/>
              <a:p>
                <a:pPr algn="ctr">
                  <a:defRPr/>
                </a:pPr>
                <a:endParaRPr lang="zh-CN" altLang="en-US"/>
              </a:p>
            </p:txBody>
          </p:sp>
        </p:grpSp>
      </p:grpSp>
      <p:pic>
        <p:nvPicPr>
          <p:cNvPr id="2052" name="Picture 4" descr="\\192.168.1.6\市场组文件\市场组知识库\国际宣传工作临时交接文档\心电组\SE-1515\素材\对应图片\DE15采集盒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276477"/>
            <a:ext cx="2790691" cy="32767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Ba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1" descr="\\192.168.1.6\市场组文件\市场组知识库\心电\知识库\图片素材\图形12.jpg"/>
          <p:cNvPicPr>
            <a:picLocks noChangeAspect="1" noChangeArrowheads="1"/>
          </p:cNvPicPr>
          <p:nvPr/>
        </p:nvPicPr>
        <p:blipFill>
          <a:blip r:embed="rId2"/>
          <a:srcRect b="-624"/>
          <a:stretch>
            <a:fillRect/>
          </a:stretch>
        </p:blipFill>
        <p:spPr bwMode="auto">
          <a:xfrm>
            <a:off x="381000" y="152400"/>
            <a:ext cx="8305800" cy="3581400"/>
          </a:xfrm>
          <a:prstGeom prst="rect">
            <a:avLst/>
          </a:prstGeom>
          <a:noFill/>
          <a:ln w="9525">
            <a:noFill/>
            <a:miter lim="800000"/>
            <a:headEnd/>
            <a:tailEnd/>
          </a:ln>
        </p:spPr>
      </p:pic>
      <p:sp>
        <p:nvSpPr>
          <p:cNvPr id="7171" name="Rectangle 18"/>
          <p:cNvSpPr>
            <a:spLocks noGrp="1" noChangeArrowheads="1"/>
          </p:cNvSpPr>
          <p:nvPr>
            <p:ph type="body" idx="1"/>
          </p:nvPr>
        </p:nvSpPr>
        <p:spPr bwMode="auto">
          <a:xfrm>
            <a:off x="533400" y="3962400"/>
            <a:ext cx="8077200" cy="2667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pPr>
            <a:r>
              <a:rPr lang="en-US" altLang="zh-CN" sz="1600" b="1" dirty="0" smtClean="0">
                <a:solidFill>
                  <a:schemeClr val="tx1">
                    <a:lumMod val="50000"/>
                    <a:lumOff val="50000"/>
                  </a:schemeClr>
                </a:solidFill>
              </a:rPr>
              <a:t>University of Minnesota Medical School is one of the TOP-3 prestigious hospitals in America, particularly in its department of Cardiology. They also developed the Minnesota Code.</a:t>
            </a:r>
          </a:p>
          <a:p>
            <a:pPr eaLnBrk="1" hangingPunct="1">
              <a:lnSpc>
                <a:spcPct val="80000"/>
              </a:lnSpc>
            </a:pPr>
            <a:endParaRPr lang="en-US" altLang="zh-CN" sz="1600" b="1" dirty="0" smtClean="0">
              <a:solidFill>
                <a:schemeClr val="tx1">
                  <a:lumMod val="50000"/>
                  <a:lumOff val="50000"/>
                </a:schemeClr>
              </a:solidFill>
            </a:endParaRPr>
          </a:p>
          <a:p>
            <a:pPr eaLnBrk="1" hangingPunct="1">
              <a:lnSpc>
                <a:spcPct val="80000"/>
              </a:lnSpc>
            </a:pPr>
            <a:r>
              <a:rPr lang="en-US" altLang="zh-CN" sz="1600" b="1" dirty="0" smtClean="0">
                <a:solidFill>
                  <a:schemeClr val="tx1">
                    <a:lumMod val="50000"/>
                    <a:lumOff val="50000"/>
                  </a:schemeClr>
                </a:solidFill>
              </a:rPr>
              <a:t>The Royal Victoria Infirmary(RVI) is one of the leading UK teaching hospitals, has around 850 beds. The RVI is part of the Newcastle-upon-Tyne Hospitals NHS Trust which has around two thousand beds.</a:t>
            </a:r>
          </a:p>
          <a:p>
            <a:pPr eaLnBrk="1" hangingPunct="1">
              <a:lnSpc>
                <a:spcPct val="80000"/>
              </a:lnSpc>
              <a:buFontTx/>
              <a:buNone/>
            </a:pPr>
            <a:endParaRPr lang="en-US" altLang="zh-CN" sz="1600" b="1" dirty="0" smtClean="0">
              <a:solidFill>
                <a:schemeClr val="tx1">
                  <a:lumMod val="50000"/>
                  <a:lumOff val="50000"/>
                </a:schemeClr>
              </a:solidFill>
            </a:endParaRPr>
          </a:p>
          <a:p>
            <a:pPr eaLnBrk="1" hangingPunct="1">
              <a:lnSpc>
                <a:spcPct val="80000"/>
              </a:lnSpc>
            </a:pPr>
            <a:r>
              <a:rPr lang="en-US" altLang="zh-CN" sz="1600" b="1" dirty="0" smtClean="0">
                <a:solidFill>
                  <a:schemeClr val="tx1">
                    <a:lumMod val="50000"/>
                    <a:lumOff val="50000"/>
                  </a:schemeClr>
                </a:solidFill>
              </a:rPr>
              <a:t>DSFH is presently considered one of the most distinguished hospitals in the Middle East, and is visited by over 500,000 patients every year.</a:t>
            </a:r>
          </a:p>
        </p:txBody>
      </p:sp>
    </p:spTree>
  </p:cSld>
  <p:clrMapOvr>
    <a:masterClrMapping/>
  </p:clrMapOvr>
  <p:transition>
    <p:randomBa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PPT制作\图片&amp;素材\心电发展史.png"/>
          <p:cNvPicPr>
            <a:picLocks noChangeAspect="1" noChangeArrowheads="1"/>
          </p:cNvPicPr>
          <p:nvPr/>
        </p:nvPicPr>
        <p:blipFill>
          <a:blip r:embed="rId2"/>
          <a:srcRect/>
          <a:stretch>
            <a:fillRect/>
          </a:stretch>
        </p:blipFill>
        <p:spPr bwMode="auto">
          <a:xfrm>
            <a:off x="0" y="1196292"/>
            <a:ext cx="9144000" cy="5223558"/>
          </a:xfrm>
          <a:prstGeom prst="rect">
            <a:avLst/>
          </a:prstGeom>
          <a:noFill/>
        </p:spPr>
      </p:pic>
      <p:sp>
        <p:nvSpPr>
          <p:cNvPr id="8195" name="Text Box 73"/>
          <p:cNvSpPr txBox="1">
            <a:spLocks noChangeArrowheads="1"/>
          </p:cNvSpPr>
          <p:nvPr/>
        </p:nvSpPr>
        <p:spPr bwMode="auto">
          <a:xfrm>
            <a:off x="304800" y="914400"/>
            <a:ext cx="6732933" cy="1384995"/>
          </a:xfrm>
          <a:prstGeom prst="rect">
            <a:avLst/>
          </a:prstGeom>
          <a:noFill/>
          <a:ln w="38100" algn="ctr">
            <a:noFill/>
            <a:miter lim="800000"/>
            <a:headEnd/>
            <a:tailEnd/>
          </a:ln>
        </p:spPr>
        <p:txBody>
          <a:bodyPr wrap="none">
            <a:spAutoFit/>
          </a:bodyPr>
          <a:lstStyle/>
          <a:p>
            <a:pPr algn="l"/>
            <a:r>
              <a:rPr lang="en-US" altLang="zh-CN" sz="1800" b="1" i="0" dirty="0">
                <a:solidFill>
                  <a:srgbClr val="FF0000"/>
                </a:solidFill>
              </a:rPr>
              <a:t>1</a:t>
            </a:r>
            <a:r>
              <a:rPr lang="en-US" altLang="zh-CN" sz="1800" b="1" i="0" baseline="30000" dirty="0">
                <a:solidFill>
                  <a:srgbClr val="FF0000"/>
                </a:solidFill>
              </a:rPr>
              <a:t>st</a:t>
            </a:r>
            <a:r>
              <a:rPr lang="en-US" altLang="zh-CN" sz="1800" b="1" i="0" dirty="0"/>
              <a:t> </a:t>
            </a:r>
            <a:r>
              <a:rPr lang="en-US" altLang="zh-CN" sz="1800" b="1" i="0" dirty="0">
                <a:solidFill>
                  <a:schemeClr val="tx1">
                    <a:lumMod val="50000"/>
                    <a:lumOff val="50000"/>
                  </a:schemeClr>
                </a:solidFill>
              </a:rPr>
              <a:t>in China, dominating the Chinese alternative care Market</a:t>
            </a:r>
          </a:p>
          <a:p>
            <a:pPr algn="l"/>
            <a:endParaRPr lang="en-US" altLang="zh-CN" sz="1800" b="1" i="0" dirty="0"/>
          </a:p>
          <a:p>
            <a:pPr algn="l"/>
            <a:r>
              <a:rPr lang="en-US" altLang="zh-CN" sz="1800" b="1" i="0" dirty="0" smtClean="0">
                <a:solidFill>
                  <a:srgbClr val="FF0000"/>
                </a:solidFill>
              </a:rPr>
              <a:t>1</a:t>
            </a:r>
            <a:r>
              <a:rPr lang="en-US" altLang="zh-CN" sz="1800" b="1" i="0" baseline="30000" dirty="0" smtClean="0">
                <a:solidFill>
                  <a:srgbClr val="FF0000"/>
                </a:solidFill>
              </a:rPr>
              <a:t>st</a:t>
            </a:r>
            <a:r>
              <a:rPr lang="en-US" altLang="zh-CN" sz="1800" b="1" i="0" dirty="0" smtClean="0"/>
              <a:t> </a:t>
            </a:r>
            <a:r>
              <a:rPr lang="en-US" altLang="zh-CN" sz="1800" b="1" i="0" dirty="0">
                <a:solidFill>
                  <a:schemeClr val="tx1">
                    <a:lumMod val="50000"/>
                    <a:lumOff val="50000"/>
                  </a:schemeClr>
                </a:solidFill>
              </a:rPr>
              <a:t>CSE, AHA, MIT database certified Interpretation</a:t>
            </a:r>
          </a:p>
          <a:p>
            <a:pPr algn="l"/>
            <a:endParaRPr lang="en-US" altLang="zh-CN" sz="1800" b="1" i="0" dirty="0">
              <a:solidFill>
                <a:srgbClr val="FF0000"/>
              </a:solidFill>
            </a:endParaRPr>
          </a:p>
          <a:p>
            <a:pPr algn="l"/>
            <a:endParaRPr lang="en-US" altLang="zh-CN" b="1" i="0" dirty="0">
              <a:solidFill>
                <a:srgbClr val="FF0000"/>
              </a:solidFill>
            </a:endParaRPr>
          </a:p>
        </p:txBody>
      </p:sp>
      <p:sp>
        <p:nvSpPr>
          <p:cNvPr id="8196" name="WordArt 77"/>
          <p:cNvSpPr>
            <a:spLocks noChangeArrowheads="1" noChangeShapeType="1" noTextEdit="1"/>
          </p:cNvSpPr>
          <p:nvPr/>
        </p:nvSpPr>
        <p:spPr bwMode="auto">
          <a:xfrm>
            <a:off x="228600" y="5334000"/>
            <a:ext cx="701675" cy="307975"/>
          </a:xfrm>
          <a:prstGeom prst="rect">
            <a:avLst/>
          </a:prstGeom>
        </p:spPr>
        <p:txBody>
          <a:bodyPr wrap="none" fromWordArt="1">
            <a:prstTxWarp prst="textSlantUp">
              <a:avLst>
                <a:gd name="adj" fmla="val 55556"/>
              </a:avLst>
            </a:prstTxWarp>
          </a:bodyPr>
          <a:lstStyle/>
          <a:p>
            <a:r>
              <a:rPr lang="en-US" i="0" kern="10" dirty="0" smtClean="0">
                <a:ln w="9525">
                  <a:solidFill>
                    <a:srgbClr val="000000"/>
                  </a:solidFill>
                  <a:round/>
                  <a:headEnd/>
                  <a:tailEnd/>
                </a:ln>
                <a:solidFill>
                  <a:schemeClr val="tx1">
                    <a:lumMod val="50000"/>
                    <a:lumOff val="50000"/>
                  </a:schemeClr>
                </a:solidFill>
                <a:latin typeface="Arial"/>
                <a:cs typeface="Arial"/>
              </a:rPr>
              <a:t>Release</a:t>
            </a:r>
            <a:endParaRPr lang="en-US" i="0" kern="10" dirty="0">
              <a:ln w="9525">
                <a:solidFill>
                  <a:srgbClr val="000000"/>
                </a:solidFill>
                <a:round/>
                <a:headEnd/>
                <a:tailEnd/>
              </a:ln>
              <a:solidFill>
                <a:schemeClr val="tx1">
                  <a:lumMod val="50000"/>
                  <a:lumOff val="50000"/>
                </a:schemeClr>
              </a:solidFill>
              <a:latin typeface="Arial"/>
              <a:cs typeface="Arial"/>
            </a:endParaRPr>
          </a:p>
        </p:txBody>
      </p:sp>
      <p:sp>
        <p:nvSpPr>
          <p:cNvPr id="8198" name="TextBox 9"/>
          <p:cNvSpPr txBox="1">
            <a:spLocks noChangeArrowheads="1"/>
          </p:cNvSpPr>
          <p:nvPr/>
        </p:nvSpPr>
        <p:spPr bwMode="auto">
          <a:xfrm>
            <a:off x="5334000" y="5486400"/>
            <a:ext cx="3505200" cy="369888"/>
          </a:xfrm>
          <a:prstGeom prst="rect">
            <a:avLst/>
          </a:prstGeom>
          <a:noFill/>
          <a:ln w="9525">
            <a:noFill/>
            <a:miter lim="800000"/>
            <a:headEnd/>
            <a:tailEnd/>
          </a:ln>
        </p:spPr>
        <p:txBody>
          <a:bodyPr>
            <a:spAutoFit/>
          </a:bodyPr>
          <a:lstStyle/>
          <a:p>
            <a:r>
              <a:rPr lang="en-US" altLang="zh-CN" sz="1800" b="1" dirty="0">
                <a:solidFill>
                  <a:srgbClr val="FF0000"/>
                </a:solidFill>
              </a:rPr>
              <a:t>20000+ Units sold per year</a:t>
            </a:r>
            <a:endParaRPr lang="zh-CN" altLang="en-US" sz="1800" b="1">
              <a:solidFill>
                <a:srgbClr val="FF0000"/>
              </a:solidFill>
            </a:endParaRPr>
          </a:p>
        </p:txBody>
      </p:sp>
    </p:spTree>
  </p:cSld>
  <p:clrMapOvr>
    <a:masterClrMapping/>
  </p:clrMapOvr>
  <p:transition>
    <p:randomBa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矩形 11"/>
          <p:cNvSpPr/>
          <p:nvPr/>
        </p:nvSpPr>
        <p:spPr>
          <a:xfrm>
            <a:off x="4382770" y="3200400"/>
            <a:ext cx="1877437" cy="369332"/>
          </a:xfrm>
          <a:prstGeom prst="rect">
            <a:avLst/>
          </a:prstGeom>
        </p:spPr>
        <p:txBody>
          <a:bodyPr wrap="none">
            <a:spAutoFit/>
          </a:bodyPr>
          <a:lstStyle/>
          <a:p>
            <a:pPr>
              <a:defRPr/>
            </a:pPr>
            <a:r>
              <a:rPr lang="en-US" altLang="zh-CN" sz="1800" b="1" i="0" dirty="0">
                <a:solidFill>
                  <a:schemeClr val="bg1">
                    <a:lumMod val="65000"/>
                  </a:schemeClr>
                </a:solidFill>
              </a:rPr>
              <a:t>Product Details</a:t>
            </a:r>
          </a:p>
        </p:txBody>
      </p:sp>
      <p:sp>
        <p:nvSpPr>
          <p:cNvPr id="14" name="矩形 13"/>
          <p:cNvSpPr/>
          <p:nvPr/>
        </p:nvSpPr>
        <p:spPr>
          <a:xfrm>
            <a:off x="1360308" y="1611313"/>
            <a:ext cx="3659976" cy="523220"/>
          </a:xfrm>
          <a:prstGeom prst="rect">
            <a:avLst/>
          </a:prstGeom>
        </p:spPr>
        <p:txBody>
          <a:bodyPr wrap="none">
            <a:spAutoFit/>
          </a:bodyPr>
          <a:lstStyle/>
          <a:p>
            <a:pPr>
              <a:defRPr/>
            </a:pPr>
            <a:r>
              <a:rPr lang="en-US" altLang="zh-CN" sz="2800" b="1" i="0" dirty="0">
                <a:solidFill>
                  <a:schemeClr val="bg1">
                    <a:lumMod val="65000"/>
                  </a:schemeClr>
                </a:solidFill>
              </a:rPr>
              <a:t>Clinical Background</a:t>
            </a:r>
          </a:p>
        </p:txBody>
      </p:sp>
      <p:sp>
        <p:nvSpPr>
          <p:cNvPr id="15" name="矩形 14"/>
          <p:cNvSpPr/>
          <p:nvPr/>
        </p:nvSpPr>
        <p:spPr>
          <a:xfrm>
            <a:off x="288925" y="3200400"/>
            <a:ext cx="1531188" cy="369332"/>
          </a:xfrm>
          <a:prstGeom prst="rect">
            <a:avLst/>
          </a:prstGeom>
        </p:spPr>
        <p:txBody>
          <a:bodyPr wrap="none">
            <a:spAutoFit/>
          </a:bodyPr>
          <a:lstStyle/>
          <a:p>
            <a:pPr>
              <a:defRPr/>
            </a:pPr>
            <a:r>
              <a:rPr lang="en-US" altLang="zh-CN" sz="1800" b="1" i="0" dirty="0">
                <a:solidFill>
                  <a:schemeClr val="bg1">
                    <a:lumMod val="65000"/>
                  </a:schemeClr>
                </a:solidFill>
              </a:rPr>
              <a:t>General Info</a:t>
            </a:r>
          </a:p>
        </p:txBody>
      </p:sp>
      <p:grpSp>
        <p:nvGrpSpPr>
          <p:cNvPr id="13" name="组合 24"/>
          <p:cNvGrpSpPr>
            <a:grpSpLocks/>
          </p:cNvGrpSpPr>
          <p:nvPr/>
        </p:nvGrpSpPr>
        <p:grpSpPr bwMode="auto">
          <a:xfrm>
            <a:off x="0" y="2133600"/>
            <a:ext cx="9142413" cy="1001713"/>
            <a:chOff x="0" y="2133600"/>
            <a:chExt cx="9141873" cy="1001713"/>
          </a:xfrm>
          <a:effectLst>
            <a:outerShdw blurRad="63500" sx="102000" sy="102000" algn="ctr" rotWithShape="0">
              <a:prstClr val="black">
                <a:alpha val="40000"/>
              </a:prstClr>
            </a:outerShdw>
          </a:effectLst>
        </p:grpSpPr>
        <p:sp>
          <p:nvSpPr>
            <p:cNvPr id="16" name="任意多边形 18"/>
            <p:cNvSpPr>
              <a:spLocks noChangeArrowheads="1"/>
            </p:cNvSpPr>
            <p:nvPr/>
          </p:nvSpPr>
          <p:spPr bwMode="auto">
            <a:xfrm>
              <a:off x="0" y="2133600"/>
              <a:ext cx="2109788" cy="1000125"/>
            </a:xfrm>
            <a:custGeom>
              <a:avLst/>
              <a:gdLst>
                <a:gd name="T0" fmla="*/ 0 w 6677024"/>
                <a:gd name="T1" fmla="*/ 0 h 3438525"/>
                <a:gd name="T2" fmla="*/ 0 w 6677024"/>
                <a:gd name="T3" fmla="*/ 0 h 3438525"/>
                <a:gd name="T4" fmla="*/ 0 w 6677024"/>
                <a:gd name="T5" fmla="*/ 0 h 3438525"/>
                <a:gd name="T6" fmla="*/ 0 w 6677024"/>
                <a:gd name="T7" fmla="*/ 0 h 3438525"/>
                <a:gd name="T8" fmla="*/ 0 w 6677024"/>
                <a:gd name="T9" fmla="*/ 0 h 3438525"/>
                <a:gd name="T10" fmla="*/ 0 w 6677024"/>
                <a:gd name="T11" fmla="*/ 0 h 3438525"/>
                <a:gd name="T12" fmla="*/ 0 w 6677024"/>
                <a:gd name="T13" fmla="*/ 0 h 3438525"/>
                <a:gd name="T14" fmla="*/ 0 w 6677024"/>
                <a:gd name="T15" fmla="*/ 0 h 3438525"/>
                <a:gd name="T16" fmla="*/ 0 w 6677024"/>
                <a:gd name="T17" fmla="*/ 0 h 3438525"/>
                <a:gd name="T18" fmla="*/ 0 w 6677024"/>
                <a:gd name="T19" fmla="*/ 0 h 3438525"/>
                <a:gd name="T20" fmla="*/ 0 w 6677024"/>
                <a:gd name="T21" fmla="*/ 0 h 3438525"/>
                <a:gd name="T22" fmla="*/ 0 w 6677024"/>
                <a:gd name="T23" fmla="*/ 0 h 3438525"/>
                <a:gd name="T24" fmla="*/ 0 w 6677024"/>
                <a:gd name="T25" fmla="*/ 0 h 34385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77024"/>
                <a:gd name="T40" fmla="*/ 0 h 3438525"/>
                <a:gd name="T41" fmla="*/ 6677024 w 6677024"/>
                <a:gd name="T42" fmla="*/ 3438525 h 34385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77024" h="3438525">
                  <a:moveTo>
                    <a:pt x="0" y="3019425"/>
                  </a:moveTo>
                  <a:lnTo>
                    <a:pt x="676275" y="3019425"/>
                  </a:lnTo>
                  <a:lnTo>
                    <a:pt x="1343025" y="2524125"/>
                  </a:lnTo>
                  <a:lnTo>
                    <a:pt x="2019300" y="3038475"/>
                  </a:lnTo>
                  <a:lnTo>
                    <a:pt x="2743200" y="3019425"/>
                  </a:lnTo>
                  <a:lnTo>
                    <a:pt x="2933700" y="3267075"/>
                  </a:lnTo>
                  <a:lnTo>
                    <a:pt x="3257550" y="0"/>
                  </a:lnTo>
                  <a:lnTo>
                    <a:pt x="3590925" y="3438525"/>
                  </a:lnTo>
                  <a:lnTo>
                    <a:pt x="3781425" y="3019425"/>
                  </a:lnTo>
                  <a:lnTo>
                    <a:pt x="4648200" y="3028950"/>
                  </a:lnTo>
                  <a:lnTo>
                    <a:pt x="5381625" y="2314575"/>
                  </a:lnTo>
                  <a:lnTo>
                    <a:pt x="5886450" y="3009900"/>
                  </a:lnTo>
                  <a:lnTo>
                    <a:pt x="6677025" y="3009900"/>
                  </a:lnTo>
                </a:path>
              </a:pathLst>
            </a:custGeom>
            <a:noFill/>
            <a:ln w="381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anchor="ctr"/>
            <a:lstStyle/>
            <a:p>
              <a:pPr>
                <a:defRPr/>
              </a:pPr>
              <a:endParaRPr lang="zh-CN" altLang="en-US">
                <a:ea typeface="宋体" pitchFamily="2" charset="-122"/>
              </a:endParaRPr>
            </a:p>
          </p:txBody>
        </p:sp>
        <p:sp>
          <p:nvSpPr>
            <p:cNvPr id="17" name="任意多边形 20"/>
            <p:cNvSpPr>
              <a:spLocks noChangeArrowheads="1"/>
            </p:cNvSpPr>
            <p:nvPr/>
          </p:nvSpPr>
          <p:spPr bwMode="auto">
            <a:xfrm>
              <a:off x="2108200" y="2133600"/>
              <a:ext cx="2109788" cy="1000125"/>
            </a:xfrm>
            <a:custGeom>
              <a:avLst/>
              <a:gdLst>
                <a:gd name="T0" fmla="*/ 0 w 6677024"/>
                <a:gd name="T1" fmla="*/ 0 h 3438525"/>
                <a:gd name="T2" fmla="*/ 0 w 6677024"/>
                <a:gd name="T3" fmla="*/ 0 h 3438525"/>
                <a:gd name="T4" fmla="*/ 0 w 6677024"/>
                <a:gd name="T5" fmla="*/ 0 h 3438525"/>
                <a:gd name="T6" fmla="*/ 0 w 6677024"/>
                <a:gd name="T7" fmla="*/ 0 h 3438525"/>
                <a:gd name="T8" fmla="*/ 0 w 6677024"/>
                <a:gd name="T9" fmla="*/ 0 h 3438525"/>
                <a:gd name="T10" fmla="*/ 0 w 6677024"/>
                <a:gd name="T11" fmla="*/ 0 h 3438525"/>
                <a:gd name="T12" fmla="*/ 0 w 6677024"/>
                <a:gd name="T13" fmla="*/ 0 h 3438525"/>
                <a:gd name="T14" fmla="*/ 0 w 6677024"/>
                <a:gd name="T15" fmla="*/ 0 h 3438525"/>
                <a:gd name="T16" fmla="*/ 0 w 6677024"/>
                <a:gd name="T17" fmla="*/ 0 h 3438525"/>
                <a:gd name="T18" fmla="*/ 0 w 6677024"/>
                <a:gd name="T19" fmla="*/ 0 h 3438525"/>
                <a:gd name="T20" fmla="*/ 0 w 6677024"/>
                <a:gd name="T21" fmla="*/ 0 h 3438525"/>
                <a:gd name="T22" fmla="*/ 0 w 6677024"/>
                <a:gd name="T23" fmla="*/ 0 h 3438525"/>
                <a:gd name="T24" fmla="*/ 0 w 6677024"/>
                <a:gd name="T25" fmla="*/ 0 h 34385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77024"/>
                <a:gd name="T40" fmla="*/ 0 h 3438525"/>
                <a:gd name="T41" fmla="*/ 6677024 w 6677024"/>
                <a:gd name="T42" fmla="*/ 3438525 h 34385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77024" h="3438525">
                  <a:moveTo>
                    <a:pt x="0" y="3019425"/>
                  </a:moveTo>
                  <a:lnTo>
                    <a:pt x="676275" y="3019425"/>
                  </a:lnTo>
                  <a:lnTo>
                    <a:pt x="1343025" y="2524125"/>
                  </a:lnTo>
                  <a:lnTo>
                    <a:pt x="2019300" y="3038475"/>
                  </a:lnTo>
                  <a:lnTo>
                    <a:pt x="2743200" y="3019425"/>
                  </a:lnTo>
                  <a:lnTo>
                    <a:pt x="2933700" y="3267075"/>
                  </a:lnTo>
                  <a:lnTo>
                    <a:pt x="3257550" y="0"/>
                  </a:lnTo>
                  <a:lnTo>
                    <a:pt x="3590925" y="3438525"/>
                  </a:lnTo>
                  <a:lnTo>
                    <a:pt x="3781425" y="3019425"/>
                  </a:lnTo>
                  <a:lnTo>
                    <a:pt x="4648200" y="3028950"/>
                  </a:lnTo>
                  <a:lnTo>
                    <a:pt x="5381625" y="2314575"/>
                  </a:lnTo>
                  <a:lnTo>
                    <a:pt x="5886450" y="3009900"/>
                  </a:lnTo>
                  <a:lnTo>
                    <a:pt x="6677025" y="3009900"/>
                  </a:lnTo>
                </a:path>
              </a:pathLst>
            </a:custGeom>
            <a:noFill/>
            <a:ln w="381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anchor="ctr"/>
            <a:lstStyle/>
            <a:p>
              <a:pPr>
                <a:defRPr/>
              </a:pPr>
              <a:endParaRPr lang="zh-CN" altLang="en-US">
                <a:ea typeface="宋体" pitchFamily="2" charset="-122"/>
              </a:endParaRPr>
            </a:p>
          </p:txBody>
        </p:sp>
        <p:sp>
          <p:nvSpPr>
            <p:cNvPr id="18" name="任意多边形 21"/>
            <p:cNvSpPr>
              <a:spLocks noChangeArrowheads="1"/>
            </p:cNvSpPr>
            <p:nvPr/>
          </p:nvSpPr>
          <p:spPr bwMode="auto">
            <a:xfrm>
              <a:off x="4214813" y="2135188"/>
              <a:ext cx="2111375" cy="1000125"/>
            </a:xfrm>
            <a:custGeom>
              <a:avLst/>
              <a:gdLst>
                <a:gd name="T0" fmla="*/ 0 w 6677024"/>
                <a:gd name="T1" fmla="*/ 0 h 3438525"/>
                <a:gd name="T2" fmla="*/ 0 w 6677024"/>
                <a:gd name="T3" fmla="*/ 0 h 3438525"/>
                <a:gd name="T4" fmla="*/ 0 w 6677024"/>
                <a:gd name="T5" fmla="*/ 0 h 3438525"/>
                <a:gd name="T6" fmla="*/ 0 w 6677024"/>
                <a:gd name="T7" fmla="*/ 0 h 3438525"/>
                <a:gd name="T8" fmla="*/ 0 w 6677024"/>
                <a:gd name="T9" fmla="*/ 0 h 3438525"/>
                <a:gd name="T10" fmla="*/ 0 w 6677024"/>
                <a:gd name="T11" fmla="*/ 0 h 3438525"/>
                <a:gd name="T12" fmla="*/ 0 w 6677024"/>
                <a:gd name="T13" fmla="*/ 0 h 3438525"/>
                <a:gd name="T14" fmla="*/ 0 w 6677024"/>
                <a:gd name="T15" fmla="*/ 0 h 3438525"/>
                <a:gd name="T16" fmla="*/ 0 w 6677024"/>
                <a:gd name="T17" fmla="*/ 0 h 3438525"/>
                <a:gd name="T18" fmla="*/ 0 w 6677024"/>
                <a:gd name="T19" fmla="*/ 0 h 3438525"/>
                <a:gd name="T20" fmla="*/ 0 w 6677024"/>
                <a:gd name="T21" fmla="*/ 0 h 3438525"/>
                <a:gd name="T22" fmla="*/ 0 w 6677024"/>
                <a:gd name="T23" fmla="*/ 0 h 3438525"/>
                <a:gd name="T24" fmla="*/ 0 w 6677024"/>
                <a:gd name="T25" fmla="*/ 0 h 34385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77024"/>
                <a:gd name="T40" fmla="*/ 0 h 3438525"/>
                <a:gd name="T41" fmla="*/ 6677024 w 6677024"/>
                <a:gd name="T42" fmla="*/ 3438525 h 34385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77024" h="3438525">
                  <a:moveTo>
                    <a:pt x="0" y="3019425"/>
                  </a:moveTo>
                  <a:lnTo>
                    <a:pt x="676275" y="3019425"/>
                  </a:lnTo>
                  <a:lnTo>
                    <a:pt x="1343025" y="2524125"/>
                  </a:lnTo>
                  <a:lnTo>
                    <a:pt x="2019300" y="3038475"/>
                  </a:lnTo>
                  <a:lnTo>
                    <a:pt x="2743200" y="3019425"/>
                  </a:lnTo>
                  <a:lnTo>
                    <a:pt x="2933700" y="3267075"/>
                  </a:lnTo>
                  <a:lnTo>
                    <a:pt x="3257550" y="0"/>
                  </a:lnTo>
                  <a:lnTo>
                    <a:pt x="3590925" y="3438525"/>
                  </a:lnTo>
                  <a:lnTo>
                    <a:pt x="3781425" y="3019425"/>
                  </a:lnTo>
                  <a:lnTo>
                    <a:pt x="4648200" y="3028950"/>
                  </a:lnTo>
                  <a:lnTo>
                    <a:pt x="5381625" y="2314575"/>
                  </a:lnTo>
                  <a:lnTo>
                    <a:pt x="5886450" y="3009900"/>
                  </a:lnTo>
                  <a:lnTo>
                    <a:pt x="6677025" y="3009900"/>
                  </a:lnTo>
                </a:path>
              </a:pathLst>
            </a:custGeom>
            <a:noFill/>
            <a:ln w="381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anchor="ctr"/>
            <a:lstStyle/>
            <a:p>
              <a:pPr>
                <a:defRPr/>
              </a:pPr>
              <a:endParaRPr lang="zh-CN" altLang="en-US">
                <a:ea typeface="宋体" pitchFamily="2" charset="-122"/>
              </a:endParaRPr>
            </a:p>
          </p:txBody>
        </p:sp>
        <p:sp>
          <p:nvSpPr>
            <p:cNvPr id="19" name="任意多边形 22"/>
            <p:cNvSpPr>
              <a:spLocks noChangeArrowheads="1"/>
            </p:cNvSpPr>
            <p:nvPr/>
          </p:nvSpPr>
          <p:spPr bwMode="auto">
            <a:xfrm>
              <a:off x="6323013" y="2135188"/>
              <a:ext cx="2109787" cy="1000125"/>
            </a:xfrm>
            <a:custGeom>
              <a:avLst/>
              <a:gdLst>
                <a:gd name="T0" fmla="*/ 0 w 6677024"/>
                <a:gd name="T1" fmla="*/ 0 h 3438525"/>
                <a:gd name="T2" fmla="*/ 0 w 6677024"/>
                <a:gd name="T3" fmla="*/ 0 h 3438525"/>
                <a:gd name="T4" fmla="*/ 0 w 6677024"/>
                <a:gd name="T5" fmla="*/ 0 h 3438525"/>
                <a:gd name="T6" fmla="*/ 0 w 6677024"/>
                <a:gd name="T7" fmla="*/ 0 h 3438525"/>
                <a:gd name="T8" fmla="*/ 0 w 6677024"/>
                <a:gd name="T9" fmla="*/ 0 h 3438525"/>
                <a:gd name="T10" fmla="*/ 0 w 6677024"/>
                <a:gd name="T11" fmla="*/ 0 h 3438525"/>
                <a:gd name="T12" fmla="*/ 0 w 6677024"/>
                <a:gd name="T13" fmla="*/ 0 h 3438525"/>
                <a:gd name="T14" fmla="*/ 0 w 6677024"/>
                <a:gd name="T15" fmla="*/ 0 h 3438525"/>
                <a:gd name="T16" fmla="*/ 0 w 6677024"/>
                <a:gd name="T17" fmla="*/ 0 h 3438525"/>
                <a:gd name="T18" fmla="*/ 0 w 6677024"/>
                <a:gd name="T19" fmla="*/ 0 h 3438525"/>
                <a:gd name="T20" fmla="*/ 0 w 6677024"/>
                <a:gd name="T21" fmla="*/ 0 h 3438525"/>
                <a:gd name="T22" fmla="*/ 0 w 6677024"/>
                <a:gd name="T23" fmla="*/ 0 h 3438525"/>
                <a:gd name="T24" fmla="*/ 0 w 6677024"/>
                <a:gd name="T25" fmla="*/ 0 h 34385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77024"/>
                <a:gd name="T40" fmla="*/ 0 h 3438525"/>
                <a:gd name="T41" fmla="*/ 6677024 w 6677024"/>
                <a:gd name="T42" fmla="*/ 3438525 h 34385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77024" h="3438525">
                  <a:moveTo>
                    <a:pt x="0" y="3019425"/>
                  </a:moveTo>
                  <a:lnTo>
                    <a:pt x="676275" y="3019425"/>
                  </a:lnTo>
                  <a:lnTo>
                    <a:pt x="1343025" y="2524125"/>
                  </a:lnTo>
                  <a:lnTo>
                    <a:pt x="2019300" y="3038475"/>
                  </a:lnTo>
                  <a:lnTo>
                    <a:pt x="2743200" y="3019425"/>
                  </a:lnTo>
                  <a:lnTo>
                    <a:pt x="2933700" y="3267075"/>
                  </a:lnTo>
                  <a:lnTo>
                    <a:pt x="3257550" y="0"/>
                  </a:lnTo>
                  <a:lnTo>
                    <a:pt x="3590925" y="3438525"/>
                  </a:lnTo>
                  <a:lnTo>
                    <a:pt x="3781425" y="3019425"/>
                  </a:lnTo>
                  <a:lnTo>
                    <a:pt x="4648200" y="3028950"/>
                  </a:lnTo>
                  <a:lnTo>
                    <a:pt x="5381625" y="2314575"/>
                  </a:lnTo>
                  <a:lnTo>
                    <a:pt x="5886450" y="3009900"/>
                  </a:lnTo>
                  <a:lnTo>
                    <a:pt x="6677025" y="3009900"/>
                  </a:lnTo>
                </a:path>
              </a:pathLst>
            </a:custGeom>
            <a:noFill/>
            <a:ln w="381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anchor="ctr"/>
            <a:lstStyle/>
            <a:p>
              <a:pPr>
                <a:defRPr/>
              </a:pPr>
              <a:endParaRPr lang="zh-CN" altLang="en-US">
                <a:ea typeface="宋体" pitchFamily="2" charset="-122"/>
              </a:endParaRPr>
            </a:p>
          </p:txBody>
        </p:sp>
        <p:sp>
          <p:nvSpPr>
            <p:cNvPr id="20" name="任意多边形 21"/>
            <p:cNvSpPr>
              <a:spLocks noChangeArrowheads="1"/>
            </p:cNvSpPr>
            <p:nvPr/>
          </p:nvSpPr>
          <p:spPr bwMode="auto">
            <a:xfrm>
              <a:off x="8426832" y="2864097"/>
              <a:ext cx="715041" cy="149603"/>
            </a:xfrm>
            <a:custGeom>
              <a:avLst/>
              <a:gdLst>
                <a:gd name="T0" fmla="*/ 0 w 2261250"/>
                <a:gd name="T1" fmla="*/ 0 h 514349"/>
                <a:gd name="T2" fmla="*/ 0 w 2261250"/>
                <a:gd name="T3" fmla="*/ 0 h 514349"/>
                <a:gd name="T4" fmla="*/ 0 w 2261250"/>
                <a:gd name="T5" fmla="*/ 0 h 514349"/>
                <a:gd name="T6" fmla="*/ 0 w 2261250"/>
                <a:gd name="T7" fmla="*/ 0 h 514349"/>
                <a:gd name="T8" fmla="*/ 0 w 2261250"/>
                <a:gd name="T9" fmla="*/ 0 h 514349"/>
                <a:gd name="T10" fmla="*/ 0 60000 65536"/>
                <a:gd name="T11" fmla="*/ 0 60000 65536"/>
                <a:gd name="T12" fmla="*/ 0 60000 65536"/>
                <a:gd name="T13" fmla="*/ 0 60000 65536"/>
                <a:gd name="T14" fmla="*/ 0 60000 65536"/>
                <a:gd name="T15" fmla="*/ 0 w 2261250"/>
                <a:gd name="T16" fmla="*/ 0 h 514349"/>
                <a:gd name="T17" fmla="*/ 2261250 w 2261250"/>
                <a:gd name="T18" fmla="*/ 514349 h 514349"/>
              </a:gdLst>
              <a:ahLst/>
              <a:cxnLst>
                <a:cxn ang="T10">
                  <a:pos x="T0" y="T1"/>
                </a:cxn>
                <a:cxn ang="T11">
                  <a:pos x="T2" y="T3"/>
                </a:cxn>
                <a:cxn ang="T12">
                  <a:pos x="T4" y="T5"/>
                </a:cxn>
                <a:cxn ang="T13">
                  <a:pos x="T6" y="T7"/>
                </a:cxn>
                <a:cxn ang="T14">
                  <a:pos x="T8" y="T9"/>
                </a:cxn>
              </a:cxnLst>
              <a:rect l="T15" t="T16" r="T17" b="T18"/>
              <a:pathLst>
                <a:path w="2261250" h="514349">
                  <a:moveTo>
                    <a:pt x="0" y="495299"/>
                  </a:moveTo>
                  <a:lnTo>
                    <a:pt x="676275" y="495299"/>
                  </a:lnTo>
                  <a:lnTo>
                    <a:pt x="1343025" y="-1"/>
                  </a:lnTo>
                  <a:lnTo>
                    <a:pt x="2019300" y="514349"/>
                  </a:lnTo>
                  <a:lnTo>
                    <a:pt x="2261250" y="495299"/>
                  </a:lnTo>
                </a:path>
              </a:pathLst>
            </a:custGeom>
            <a:noFill/>
            <a:ln w="381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anchor="ctr"/>
            <a:lstStyle/>
            <a:p>
              <a:pPr>
                <a:defRPr/>
              </a:pPr>
              <a:endParaRPr lang="zh-CN" altLang="en-US">
                <a:ea typeface="宋体" pitchFamily="2" charset="-122"/>
              </a:endParaRPr>
            </a:p>
          </p:txBody>
        </p:sp>
      </p:grpSp>
      <p:pic>
        <p:nvPicPr>
          <p:cNvPr id="9222" name="Picture 17" descr="D:\Marketing\心电\New Folder (3)\图形1.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64275" y="1181100"/>
            <a:ext cx="28956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614754"/>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4514" y="404664"/>
            <a:ext cx="9158514" cy="792088"/>
          </a:xfrm>
          <a:custGeom>
            <a:avLst/>
            <a:gdLst>
              <a:gd name="connsiteX0" fmla="*/ 0 w 9158514"/>
              <a:gd name="connsiteY0" fmla="*/ 783771 h 1132114"/>
              <a:gd name="connsiteX1" fmla="*/ 6429828 w 9158514"/>
              <a:gd name="connsiteY1" fmla="*/ 769257 h 1132114"/>
              <a:gd name="connsiteX2" fmla="*/ 6473371 w 9158514"/>
              <a:gd name="connsiteY2" fmla="*/ 769257 h 1132114"/>
              <a:gd name="connsiteX3" fmla="*/ 6560457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783771 h 1132114"/>
              <a:gd name="connsiteX1" fmla="*/ 6429828 w 9158514"/>
              <a:gd name="connsiteY1" fmla="*/ 769257 h 1132114"/>
              <a:gd name="connsiteX2" fmla="*/ 6473371 w 9158514"/>
              <a:gd name="connsiteY2" fmla="*/ 769257 h 1132114"/>
              <a:gd name="connsiteX3" fmla="*/ 6539025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093525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58514" h="1455874">
                <a:moveTo>
                  <a:pt x="0" y="1093525"/>
                </a:moveTo>
                <a:lnTo>
                  <a:pt x="6429828" y="1093017"/>
                </a:lnTo>
                <a:lnTo>
                  <a:pt x="6473371" y="1093017"/>
                </a:lnTo>
                <a:lnTo>
                  <a:pt x="6539025" y="1005931"/>
                </a:lnTo>
                <a:lnTo>
                  <a:pt x="6618514" y="1078502"/>
                </a:lnTo>
                <a:lnTo>
                  <a:pt x="6749143" y="1093017"/>
                </a:lnTo>
                <a:lnTo>
                  <a:pt x="6792685" y="1209131"/>
                </a:lnTo>
                <a:lnTo>
                  <a:pt x="6966857" y="0"/>
                </a:lnTo>
                <a:lnTo>
                  <a:pt x="7126514" y="1455874"/>
                </a:lnTo>
                <a:lnTo>
                  <a:pt x="7184571" y="1093017"/>
                </a:lnTo>
                <a:lnTo>
                  <a:pt x="7329714" y="1093017"/>
                </a:lnTo>
                <a:lnTo>
                  <a:pt x="7329714" y="1093017"/>
                </a:lnTo>
                <a:lnTo>
                  <a:pt x="7445828" y="1005931"/>
                </a:lnTo>
                <a:lnTo>
                  <a:pt x="7532914" y="1093017"/>
                </a:lnTo>
                <a:lnTo>
                  <a:pt x="9144000" y="1078502"/>
                </a:lnTo>
                <a:lnTo>
                  <a:pt x="9158514" y="1078502"/>
                </a:lnTo>
              </a:path>
            </a:pathLst>
          </a:custGeom>
          <a:noFill/>
          <a:ln>
            <a:gradFill flip="none" rotWithShape="1">
              <a:gsLst>
                <a:gs pos="0">
                  <a:srgbClr val="DDEBCF"/>
                </a:gs>
                <a:gs pos="50000">
                  <a:srgbClr val="9CB86E"/>
                </a:gs>
                <a:gs pos="100000">
                  <a:srgbClr val="156B13"/>
                </a:gs>
              </a:gsLst>
              <a:lin ang="18900000" scaled="1"/>
              <a:tileRect/>
            </a:gradFill>
          </a:ln>
          <a:effectLst>
            <a:glow rad="101600">
              <a:srgbClr val="00FF00">
                <a:alpha val="40000"/>
              </a:srgbClr>
            </a:glow>
            <a:outerShdw blurRad="76200" dir="18900000" sy="23000" kx="-1200000" algn="bl" rotWithShape="0">
              <a:prstClr val="black">
                <a:alpha val="20000"/>
              </a:prstClr>
            </a:outerShdw>
            <a:reflection blurRad="482600" stA="45000" endPos="24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285720" y="404664"/>
            <a:ext cx="5143536" cy="584775"/>
          </a:xfrm>
          <a:prstGeom prst="rect">
            <a:avLst/>
          </a:prstGeom>
          <a:noFill/>
          <a:effectLst/>
        </p:spPr>
        <p:txBody>
          <a:bodyPr wrap="square" rtlCol="0">
            <a:spAutoFit/>
          </a:bodyPr>
          <a:lstStyle/>
          <a:p>
            <a:r>
              <a:rPr lang="en-US" altLang="zh-CN" sz="3200" b="1" i="0" dirty="0" smtClean="0">
                <a:solidFill>
                  <a:schemeClr val="accent3">
                    <a:lumMod val="50000"/>
                  </a:schemeClr>
                </a:solidFill>
              </a:rPr>
              <a:t>Clinical Background</a:t>
            </a:r>
            <a:endParaRPr lang="zh-CN" altLang="en-US" sz="3200" b="1" i="0" dirty="0">
              <a:solidFill>
                <a:schemeClr val="accent3">
                  <a:lumMod val="50000"/>
                </a:schemeClr>
              </a:solidFill>
            </a:endParaRPr>
          </a:p>
        </p:txBody>
      </p:sp>
      <p:sp>
        <p:nvSpPr>
          <p:cNvPr id="5" name="TextBox 4"/>
          <p:cNvSpPr txBox="1"/>
          <p:nvPr/>
        </p:nvSpPr>
        <p:spPr>
          <a:xfrm>
            <a:off x="285720" y="2000240"/>
            <a:ext cx="4960496" cy="2308324"/>
          </a:xfrm>
          <a:prstGeom prst="rect">
            <a:avLst/>
          </a:prstGeom>
          <a:noFill/>
          <a:effectLst>
            <a:outerShdw blurRad="50800" dist="38100" dir="2700000" algn="tl" rotWithShape="0">
              <a:prstClr val="black">
                <a:alpha val="40000"/>
              </a:prstClr>
            </a:outerShdw>
          </a:effectLst>
        </p:spPr>
        <p:txBody>
          <a:bodyPr wrap="square" rtlCol="0">
            <a:spAutoFit/>
          </a:bodyPr>
          <a:lstStyle/>
          <a:p>
            <a:endParaRPr lang="en-US" altLang="zh-CN" sz="2400" b="1" i="1" dirty="0" smtClean="0">
              <a:solidFill>
                <a:schemeClr val="accent3">
                  <a:lumMod val="50000"/>
                </a:schemeClr>
              </a:solidFill>
            </a:endParaRPr>
          </a:p>
          <a:p>
            <a:endParaRPr lang="en-US" altLang="zh-CN" sz="2400" b="1" i="1" dirty="0" smtClean="0">
              <a:solidFill>
                <a:schemeClr val="accent3">
                  <a:lumMod val="50000"/>
                </a:schemeClr>
              </a:solidFill>
            </a:endParaRPr>
          </a:p>
          <a:p>
            <a:r>
              <a:rPr lang="en-US" altLang="zh-CN" sz="2400" b="1" i="1" dirty="0" smtClean="0">
                <a:solidFill>
                  <a:schemeClr val="accent3">
                    <a:lumMod val="50000"/>
                  </a:schemeClr>
                </a:solidFill>
              </a:rPr>
              <a:t>          </a:t>
            </a:r>
          </a:p>
          <a:p>
            <a:endParaRPr lang="en-US" altLang="zh-CN" sz="2400" b="1" i="1" dirty="0" smtClean="0">
              <a:solidFill>
                <a:schemeClr val="accent3">
                  <a:lumMod val="50000"/>
                </a:schemeClr>
              </a:solidFill>
            </a:endParaRPr>
          </a:p>
          <a:p>
            <a:endParaRPr lang="en-US" altLang="zh-CN" sz="2400" b="1" i="1" dirty="0" smtClean="0">
              <a:solidFill>
                <a:schemeClr val="accent3">
                  <a:lumMod val="50000"/>
                </a:schemeClr>
              </a:solidFill>
            </a:endParaRPr>
          </a:p>
          <a:p>
            <a:r>
              <a:rPr lang="en-US" altLang="zh-CN" sz="2400" b="1" i="1" dirty="0" smtClean="0">
                <a:solidFill>
                  <a:schemeClr val="accent3">
                    <a:lumMod val="50000"/>
                  </a:schemeClr>
                </a:solidFill>
              </a:rPr>
              <a:t>                  </a:t>
            </a:r>
            <a:endParaRPr lang="zh-CN" altLang="en-US" sz="2400" b="1" i="1" dirty="0">
              <a:solidFill>
                <a:schemeClr val="accent3">
                  <a:lumMod val="50000"/>
                </a:schemeClr>
              </a:solidFill>
            </a:endParaRPr>
          </a:p>
        </p:txBody>
      </p:sp>
      <p:sp>
        <p:nvSpPr>
          <p:cNvPr id="9" name="TextBox 8"/>
          <p:cNvSpPr txBox="1"/>
          <p:nvPr/>
        </p:nvSpPr>
        <p:spPr>
          <a:xfrm>
            <a:off x="285720" y="1202280"/>
            <a:ext cx="3791423" cy="461665"/>
          </a:xfrm>
          <a:prstGeom prst="rect">
            <a:avLst/>
          </a:prstGeom>
          <a:noFill/>
        </p:spPr>
        <p:txBody>
          <a:bodyPr wrap="none" rtlCol="0">
            <a:spAutoFit/>
          </a:bodyPr>
          <a:lstStyle/>
          <a:p>
            <a:r>
              <a:rPr lang="en-US" altLang="zh-CN" sz="2400" b="1" i="0" dirty="0" smtClean="0">
                <a:solidFill>
                  <a:schemeClr val="accent3">
                    <a:lumMod val="50000"/>
                  </a:schemeClr>
                </a:solidFill>
              </a:rPr>
              <a:t>What is 15/16-lead ECG?</a:t>
            </a:r>
          </a:p>
        </p:txBody>
      </p:sp>
      <p:sp>
        <p:nvSpPr>
          <p:cNvPr id="10" name="TextBox 9"/>
          <p:cNvSpPr txBox="1"/>
          <p:nvPr/>
        </p:nvSpPr>
        <p:spPr>
          <a:xfrm>
            <a:off x="302849" y="1753691"/>
            <a:ext cx="8537641" cy="1261884"/>
          </a:xfrm>
          <a:prstGeom prst="rect">
            <a:avLst/>
          </a:prstGeom>
          <a:noFill/>
        </p:spPr>
        <p:txBody>
          <a:bodyPr wrap="square" rtlCol="0">
            <a:spAutoFit/>
          </a:bodyPr>
          <a:lstStyle/>
          <a:p>
            <a:r>
              <a:rPr lang="en-US" altLang="zh-CN" sz="1600" i="0" dirty="0" smtClean="0">
                <a:solidFill>
                  <a:schemeClr val="tx1">
                    <a:lumMod val="50000"/>
                    <a:lumOff val="50000"/>
                  </a:schemeClr>
                </a:solidFill>
              </a:rPr>
              <a:t>Areas of the heart that are not well visualized by the six chest leads include the wall of the right ventricle and the posterior wall of the left ventricle. A 15-lead ECG , which includes the standard 12 leads plus right chest leads (V3R, V4R, V5R) or posterior leads (V7, V8, V9), increases the chance of detecting myocardial </a:t>
            </a:r>
            <a:r>
              <a:rPr lang="en-US" altLang="zh-CN" sz="1600" i="0" dirty="0">
                <a:solidFill>
                  <a:schemeClr val="tx1">
                    <a:lumMod val="50000"/>
                    <a:lumOff val="50000"/>
                  </a:schemeClr>
                </a:solidFill>
              </a:rPr>
              <a:t>infarctions (MI</a:t>
            </a:r>
            <a:r>
              <a:rPr lang="en-US" altLang="zh-CN" sz="1600" i="0" dirty="0" smtClean="0">
                <a:solidFill>
                  <a:schemeClr val="tx1">
                    <a:lumMod val="50000"/>
                    <a:lumOff val="50000"/>
                  </a:schemeClr>
                </a:solidFill>
              </a:rPr>
              <a:t>).</a:t>
            </a:r>
            <a:endParaRPr lang="en-US" altLang="zh-CN" sz="1600" i="0" dirty="0">
              <a:solidFill>
                <a:schemeClr val="tx1">
                  <a:lumMod val="50000"/>
                  <a:lumOff val="50000"/>
                </a:schemeClr>
              </a:solidFill>
            </a:endParaRPr>
          </a:p>
          <a:p>
            <a:endParaRPr lang="zh-CN" altLang="en-US" i="0" dirty="0">
              <a:solidFill>
                <a:schemeClr val="tx1">
                  <a:lumMod val="50000"/>
                  <a:lumOff val="50000"/>
                </a:schemeClr>
              </a:solidFill>
            </a:endParaRPr>
          </a:p>
        </p:txBody>
      </p:sp>
      <p:grpSp>
        <p:nvGrpSpPr>
          <p:cNvPr id="13" name="组合 12"/>
          <p:cNvGrpSpPr/>
          <p:nvPr/>
        </p:nvGrpSpPr>
        <p:grpSpPr>
          <a:xfrm>
            <a:off x="940344" y="3015575"/>
            <a:ext cx="7526779" cy="3286297"/>
            <a:chOff x="499915" y="1702642"/>
            <a:chExt cx="7350850" cy="3449330"/>
          </a:xfrm>
        </p:grpSpPr>
        <p:pic>
          <p:nvPicPr>
            <p:cNvPr id="14" name="Picture 3" descr="\\192.168.1.6\市场组文件\市场组知识库\国际宣传工作临时交接文档\心电组\SE-18\SE-18图\背面-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8397" y="1702642"/>
              <a:ext cx="3312368" cy="29035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915" y="1739939"/>
              <a:ext cx="3333750"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872518" y="4734911"/>
              <a:ext cx="2736256" cy="417061"/>
            </a:xfrm>
            <a:prstGeom prst="rect">
              <a:avLst/>
            </a:prstGeom>
            <a:noFill/>
          </p:spPr>
          <p:txBody>
            <a:bodyPr wrap="none" rtlCol="0">
              <a:spAutoFit/>
            </a:bodyPr>
            <a:lstStyle/>
            <a:p>
              <a:r>
                <a:rPr lang="en-US" altLang="zh-CN" sz="1600" i="1" dirty="0" smtClean="0"/>
                <a:t>Right Side Chest Leads </a:t>
              </a:r>
              <a:endParaRPr lang="zh-CN" altLang="en-US" sz="1600" i="1" dirty="0"/>
            </a:p>
          </p:txBody>
        </p:sp>
        <p:sp>
          <p:nvSpPr>
            <p:cNvPr id="17" name="TextBox 16"/>
            <p:cNvSpPr txBox="1"/>
            <p:nvPr/>
          </p:nvSpPr>
          <p:spPr>
            <a:xfrm>
              <a:off x="5324606" y="4734911"/>
              <a:ext cx="1620957" cy="338554"/>
            </a:xfrm>
            <a:prstGeom prst="rect">
              <a:avLst/>
            </a:prstGeom>
            <a:noFill/>
          </p:spPr>
          <p:txBody>
            <a:bodyPr wrap="none" rtlCol="0">
              <a:spAutoFit/>
            </a:bodyPr>
            <a:lstStyle/>
            <a:p>
              <a:r>
                <a:rPr lang="en-US" altLang="zh-CN" sz="1600" i="1" dirty="0" smtClean="0"/>
                <a:t>Posterior Leads</a:t>
              </a:r>
              <a:endParaRPr lang="zh-CN" altLang="en-US" sz="1600" i="1" dirty="0"/>
            </a:p>
          </p:txBody>
        </p:sp>
      </p:grpSp>
    </p:spTree>
    <p:extLst>
      <p:ext uri="{BB962C8B-B14F-4D97-AF65-F5344CB8AC3E}">
        <p14:creationId xmlns:p14="http://schemas.microsoft.com/office/powerpoint/2010/main" val="1202924798"/>
      </p:ext>
    </p:extLst>
  </p:cSld>
  <p:clrMapOvr>
    <a:masterClrMapping/>
  </p:clrMapOvr>
  <p:transition>
    <p:randomBa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776420" y="3352800"/>
            <a:ext cx="5182902" cy="2820692"/>
          </a:xfrm>
          <a:prstGeom prst="rect">
            <a:avLst/>
          </a:prstGeom>
        </p:spPr>
      </p:pic>
      <p:sp>
        <p:nvSpPr>
          <p:cNvPr id="3" name="任意多边形 2"/>
          <p:cNvSpPr/>
          <p:nvPr/>
        </p:nvSpPr>
        <p:spPr>
          <a:xfrm>
            <a:off x="-14514" y="404664"/>
            <a:ext cx="9158514" cy="792088"/>
          </a:xfrm>
          <a:custGeom>
            <a:avLst/>
            <a:gdLst>
              <a:gd name="connsiteX0" fmla="*/ 0 w 9158514"/>
              <a:gd name="connsiteY0" fmla="*/ 783771 h 1132114"/>
              <a:gd name="connsiteX1" fmla="*/ 6429828 w 9158514"/>
              <a:gd name="connsiteY1" fmla="*/ 769257 h 1132114"/>
              <a:gd name="connsiteX2" fmla="*/ 6473371 w 9158514"/>
              <a:gd name="connsiteY2" fmla="*/ 769257 h 1132114"/>
              <a:gd name="connsiteX3" fmla="*/ 6560457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783771 h 1132114"/>
              <a:gd name="connsiteX1" fmla="*/ 6429828 w 9158514"/>
              <a:gd name="connsiteY1" fmla="*/ 769257 h 1132114"/>
              <a:gd name="connsiteX2" fmla="*/ 6473371 w 9158514"/>
              <a:gd name="connsiteY2" fmla="*/ 769257 h 1132114"/>
              <a:gd name="connsiteX3" fmla="*/ 6539025 w 9158514"/>
              <a:gd name="connsiteY3" fmla="*/ 682171 h 1132114"/>
              <a:gd name="connsiteX4" fmla="*/ 6618514 w 9158514"/>
              <a:gd name="connsiteY4" fmla="*/ 754742 h 1132114"/>
              <a:gd name="connsiteX5" fmla="*/ 6749143 w 9158514"/>
              <a:gd name="connsiteY5" fmla="*/ 769257 h 1132114"/>
              <a:gd name="connsiteX6" fmla="*/ 6792685 w 9158514"/>
              <a:gd name="connsiteY6" fmla="*/ 885371 h 1132114"/>
              <a:gd name="connsiteX7" fmla="*/ 6966857 w 9158514"/>
              <a:gd name="connsiteY7" fmla="*/ 0 h 1132114"/>
              <a:gd name="connsiteX8" fmla="*/ 7126514 w 9158514"/>
              <a:gd name="connsiteY8" fmla="*/ 1132114 h 1132114"/>
              <a:gd name="connsiteX9" fmla="*/ 7184571 w 9158514"/>
              <a:gd name="connsiteY9" fmla="*/ 769257 h 1132114"/>
              <a:gd name="connsiteX10" fmla="*/ 7329714 w 9158514"/>
              <a:gd name="connsiteY10" fmla="*/ 769257 h 1132114"/>
              <a:gd name="connsiteX11" fmla="*/ 7329714 w 9158514"/>
              <a:gd name="connsiteY11" fmla="*/ 769257 h 1132114"/>
              <a:gd name="connsiteX12" fmla="*/ 7445828 w 9158514"/>
              <a:gd name="connsiteY12" fmla="*/ 682171 h 1132114"/>
              <a:gd name="connsiteX13" fmla="*/ 7532914 w 9158514"/>
              <a:gd name="connsiteY13" fmla="*/ 769257 h 1132114"/>
              <a:gd name="connsiteX14" fmla="*/ 9144000 w 9158514"/>
              <a:gd name="connsiteY14" fmla="*/ 754742 h 1132114"/>
              <a:gd name="connsiteX15" fmla="*/ 9158514 w 9158514"/>
              <a:gd name="connsiteY15" fmla="*/ 754742 h 113211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107531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 name="connsiteX0" fmla="*/ 0 w 9158514"/>
              <a:gd name="connsiteY0" fmla="*/ 1093525 h 1455874"/>
              <a:gd name="connsiteX1" fmla="*/ 6429828 w 9158514"/>
              <a:gd name="connsiteY1" fmla="*/ 1093017 h 1455874"/>
              <a:gd name="connsiteX2" fmla="*/ 6473371 w 9158514"/>
              <a:gd name="connsiteY2" fmla="*/ 1093017 h 1455874"/>
              <a:gd name="connsiteX3" fmla="*/ 6539025 w 9158514"/>
              <a:gd name="connsiteY3" fmla="*/ 1005931 h 1455874"/>
              <a:gd name="connsiteX4" fmla="*/ 6618514 w 9158514"/>
              <a:gd name="connsiteY4" fmla="*/ 1078502 h 1455874"/>
              <a:gd name="connsiteX5" fmla="*/ 6749143 w 9158514"/>
              <a:gd name="connsiteY5" fmla="*/ 1093017 h 1455874"/>
              <a:gd name="connsiteX6" fmla="*/ 6792685 w 9158514"/>
              <a:gd name="connsiteY6" fmla="*/ 1209131 h 1455874"/>
              <a:gd name="connsiteX7" fmla="*/ 6966857 w 9158514"/>
              <a:gd name="connsiteY7" fmla="*/ 0 h 1455874"/>
              <a:gd name="connsiteX8" fmla="*/ 7126514 w 9158514"/>
              <a:gd name="connsiteY8" fmla="*/ 1455874 h 1455874"/>
              <a:gd name="connsiteX9" fmla="*/ 7184571 w 9158514"/>
              <a:gd name="connsiteY9" fmla="*/ 1093017 h 1455874"/>
              <a:gd name="connsiteX10" fmla="*/ 7329714 w 9158514"/>
              <a:gd name="connsiteY10" fmla="*/ 1093017 h 1455874"/>
              <a:gd name="connsiteX11" fmla="*/ 7329714 w 9158514"/>
              <a:gd name="connsiteY11" fmla="*/ 1093017 h 1455874"/>
              <a:gd name="connsiteX12" fmla="*/ 7445828 w 9158514"/>
              <a:gd name="connsiteY12" fmla="*/ 1005931 h 1455874"/>
              <a:gd name="connsiteX13" fmla="*/ 7532914 w 9158514"/>
              <a:gd name="connsiteY13" fmla="*/ 1093017 h 1455874"/>
              <a:gd name="connsiteX14" fmla="*/ 9144000 w 9158514"/>
              <a:gd name="connsiteY14" fmla="*/ 1078502 h 1455874"/>
              <a:gd name="connsiteX15" fmla="*/ 9158514 w 9158514"/>
              <a:gd name="connsiteY15" fmla="*/ 1078502 h 145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58514" h="1455874">
                <a:moveTo>
                  <a:pt x="0" y="1093525"/>
                </a:moveTo>
                <a:lnTo>
                  <a:pt x="6429828" y="1093017"/>
                </a:lnTo>
                <a:lnTo>
                  <a:pt x="6473371" y="1093017"/>
                </a:lnTo>
                <a:lnTo>
                  <a:pt x="6539025" y="1005931"/>
                </a:lnTo>
                <a:lnTo>
                  <a:pt x="6618514" y="1078502"/>
                </a:lnTo>
                <a:lnTo>
                  <a:pt x="6749143" y="1093017"/>
                </a:lnTo>
                <a:lnTo>
                  <a:pt x="6792685" y="1209131"/>
                </a:lnTo>
                <a:lnTo>
                  <a:pt x="6966857" y="0"/>
                </a:lnTo>
                <a:lnTo>
                  <a:pt x="7126514" y="1455874"/>
                </a:lnTo>
                <a:lnTo>
                  <a:pt x="7184571" y="1093017"/>
                </a:lnTo>
                <a:lnTo>
                  <a:pt x="7329714" y="1093017"/>
                </a:lnTo>
                <a:lnTo>
                  <a:pt x="7329714" y="1093017"/>
                </a:lnTo>
                <a:lnTo>
                  <a:pt x="7445828" y="1005931"/>
                </a:lnTo>
                <a:lnTo>
                  <a:pt x="7532914" y="1093017"/>
                </a:lnTo>
                <a:lnTo>
                  <a:pt x="9144000" y="1078502"/>
                </a:lnTo>
                <a:lnTo>
                  <a:pt x="9158514" y="1078502"/>
                </a:lnTo>
              </a:path>
            </a:pathLst>
          </a:custGeom>
          <a:noFill/>
          <a:ln>
            <a:gradFill flip="none" rotWithShape="1">
              <a:gsLst>
                <a:gs pos="0">
                  <a:srgbClr val="DDEBCF"/>
                </a:gs>
                <a:gs pos="50000">
                  <a:srgbClr val="9CB86E"/>
                </a:gs>
                <a:gs pos="100000">
                  <a:srgbClr val="156B13"/>
                </a:gs>
              </a:gsLst>
              <a:lin ang="18900000" scaled="1"/>
              <a:tileRect/>
            </a:gradFill>
          </a:ln>
          <a:effectLst>
            <a:glow rad="101600">
              <a:srgbClr val="00FF00">
                <a:alpha val="40000"/>
              </a:srgbClr>
            </a:glow>
            <a:outerShdw blurRad="76200" dir="18900000" sy="23000" kx="-1200000" algn="bl" rotWithShape="0">
              <a:prstClr val="black">
                <a:alpha val="20000"/>
              </a:prstClr>
            </a:outerShdw>
            <a:reflection blurRad="482600" stA="45000" endPos="24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285720" y="404664"/>
            <a:ext cx="5143536" cy="584775"/>
          </a:xfrm>
          <a:prstGeom prst="rect">
            <a:avLst/>
          </a:prstGeom>
          <a:noFill/>
          <a:effectLst/>
        </p:spPr>
        <p:txBody>
          <a:bodyPr wrap="square" rtlCol="0">
            <a:spAutoFit/>
          </a:bodyPr>
          <a:lstStyle/>
          <a:p>
            <a:r>
              <a:rPr lang="en-US" altLang="zh-CN" sz="3200" b="1" i="0" dirty="0" smtClean="0">
                <a:solidFill>
                  <a:schemeClr val="accent3">
                    <a:lumMod val="50000"/>
                  </a:schemeClr>
                </a:solidFill>
              </a:rPr>
              <a:t>Clinical Background</a:t>
            </a:r>
            <a:endParaRPr lang="zh-CN" altLang="en-US" sz="3200" b="1" i="0" dirty="0">
              <a:solidFill>
                <a:schemeClr val="accent3">
                  <a:lumMod val="50000"/>
                </a:schemeClr>
              </a:solidFill>
            </a:endParaRPr>
          </a:p>
        </p:txBody>
      </p:sp>
      <p:sp>
        <p:nvSpPr>
          <p:cNvPr id="5" name="TextBox 4"/>
          <p:cNvSpPr txBox="1"/>
          <p:nvPr/>
        </p:nvSpPr>
        <p:spPr>
          <a:xfrm>
            <a:off x="285720" y="2000240"/>
            <a:ext cx="4960496" cy="2308324"/>
          </a:xfrm>
          <a:prstGeom prst="rect">
            <a:avLst/>
          </a:prstGeom>
          <a:noFill/>
          <a:effectLst>
            <a:outerShdw blurRad="50800" dist="38100" dir="2700000" algn="tl" rotWithShape="0">
              <a:prstClr val="black">
                <a:alpha val="40000"/>
              </a:prstClr>
            </a:outerShdw>
          </a:effectLst>
        </p:spPr>
        <p:txBody>
          <a:bodyPr wrap="square" rtlCol="0">
            <a:spAutoFit/>
          </a:bodyPr>
          <a:lstStyle/>
          <a:p>
            <a:endParaRPr lang="en-US" altLang="zh-CN" sz="2400" b="1" i="1" dirty="0" smtClean="0">
              <a:solidFill>
                <a:schemeClr val="accent3">
                  <a:lumMod val="50000"/>
                </a:schemeClr>
              </a:solidFill>
            </a:endParaRPr>
          </a:p>
          <a:p>
            <a:endParaRPr lang="en-US" altLang="zh-CN" sz="2400" b="1" i="1" dirty="0" smtClean="0">
              <a:solidFill>
                <a:schemeClr val="accent3">
                  <a:lumMod val="50000"/>
                </a:schemeClr>
              </a:solidFill>
            </a:endParaRPr>
          </a:p>
          <a:p>
            <a:r>
              <a:rPr lang="en-US" altLang="zh-CN" sz="2400" b="1" i="1" dirty="0" smtClean="0">
                <a:solidFill>
                  <a:schemeClr val="accent3">
                    <a:lumMod val="50000"/>
                  </a:schemeClr>
                </a:solidFill>
              </a:rPr>
              <a:t>          </a:t>
            </a:r>
          </a:p>
          <a:p>
            <a:endParaRPr lang="en-US" altLang="zh-CN" sz="2400" b="1" i="1" dirty="0" smtClean="0">
              <a:solidFill>
                <a:schemeClr val="accent3">
                  <a:lumMod val="50000"/>
                </a:schemeClr>
              </a:solidFill>
            </a:endParaRPr>
          </a:p>
          <a:p>
            <a:endParaRPr lang="en-US" altLang="zh-CN" sz="2400" b="1" i="1" dirty="0" smtClean="0">
              <a:solidFill>
                <a:schemeClr val="accent3">
                  <a:lumMod val="50000"/>
                </a:schemeClr>
              </a:solidFill>
            </a:endParaRPr>
          </a:p>
          <a:p>
            <a:r>
              <a:rPr lang="en-US" altLang="zh-CN" sz="2400" b="1" i="1" dirty="0" smtClean="0">
                <a:solidFill>
                  <a:schemeClr val="accent3">
                    <a:lumMod val="50000"/>
                  </a:schemeClr>
                </a:solidFill>
              </a:rPr>
              <a:t>                  </a:t>
            </a:r>
            <a:endParaRPr lang="zh-CN" altLang="en-US" sz="2400" b="1" i="1" dirty="0">
              <a:solidFill>
                <a:schemeClr val="accent3">
                  <a:lumMod val="50000"/>
                </a:schemeClr>
              </a:solidFill>
            </a:endParaRPr>
          </a:p>
        </p:txBody>
      </p:sp>
      <p:sp>
        <p:nvSpPr>
          <p:cNvPr id="9" name="TextBox 8"/>
          <p:cNvSpPr txBox="1"/>
          <p:nvPr/>
        </p:nvSpPr>
        <p:spPr>
          <a:xfrm>
            <a:off x="285720" y="1202280"/>
            <a:ext cx="5105885" cy="461665"/>
          </a:xfrm>
          <a:prstGeom prst="rect">
            <a:avLst/>
          </a:prstGeom>
          <a:noFill/>
        </p:spPr>
        <p:txBody>
          <a:bodyPr wrap="none" rtlCol="0">
            <a:spAutoFit/>
          </a:bodyPr>
          <a:lstStyle/>
          <a:p>
            <a:r>
              <a:rPr lang="en-US" altLang="zh-CN" sz="2400" b="1" i="0" dirty="0" smtClean="0">
                <a:solidFill>
                  <a:schemeClr val="accent3">
                    <a:lumMod val="50000"/>
                  </a:schemeClr>
                </a:solidFill>
              </a:rPr>
              <a:t>Why do we need 15/16-lead ECG?</a:t>
            </a:r>
          </a:p>
        </p:txBody>
      </p:sp>
      <p:sp>
        <p:nvSpPr>
          <p:cNvPr id="10" name="TextBox 9"/>
          <p:cNvSpPr txBox="1"/>
          <p:nvPr/>
        </p:nvSpPr>
        <p:spPr>
          <a:xfrm>
            <a:off x="285720" y="2000240"/>
            <a:ext cx="8678768" cy="830997"/>
          </a:xfrm>
          <a:prstGeom prst="rect">
            <a:avLst/>
          </a:prstGeom>
          <a:noFill/>
        </p:spPr>
        <p:txBody>
          <a:bodyPr wrap="square" rtlCol="0">
            <a:spAutoFit/>
          </a:bodyPr>
          <a:lstStyle/>
          <a:p>
            <a:r>
              <a:rPr lang="en-US" altLang="zh-CN" sz="1600" i="0" dirty="0" smtClean="0">
                <a:solidFill>
                  <a:schemeClr val="tx1">
                    <a:lumMod val="50000"/>
                    <a:lumOff val="50000"/>
                  </a:schemeClr>
                </a:solidFill>
              </a:rPr>
              <a:t>Clinicians use 15-lead ECG </a:t>
            </a:r>
            <a:r>
              <a:rPr lang="en-US" altLang="zh-CN" sz="1600" i="0" dirty="0">
                <a:solidFill>
                  <a:schemeClr val="tx1">
                    <a:lumMod val="50000"/>
                    <a:lumOff val="50000"/>
                  </a:schemeClr>
                </a:solidFill>
              </a:rPr>
              <a:t>to confirm myocardial infarctions (MI), </a:t>
            </a:r>
            <a:r>
              <a:rPr lang="en-US" altLang="zh-CN" sz="1600" i="0" dirty="0" smtClean="0">
                <a:solidFill>
                  <a:schemeClr val="tx1">
                    <a:lumMod val="50000"/>
                    <a:lumOff val="50000"/>
                  </a:schemeClr>
                </a:solidFill>
              </a:rPr>
              <a:t>in </a:t>
            </a:r>
            <a:r>
              <a:rPr lang="en-US" altLang="zh-CN" sz="1600" i="0" dirty="0">
                <a:solidFill>
                  <a:schemeClr val="tx1">
                    <a:lumMod val="50000"/>
                    <a:lumOff val="50000"/>
                  </a:schemeClr>
                </a:solidFill>
              </a:rPr>
              <a:t>patients suspected of having a blockage in the heart or an arrhythmia, an irregular heartbeat. ECGs help doctors confirm the MI and administer treatment quickly, preventing as little tissue death as possible.</a:t>
            </a:r>
            <a:endParaRPr lang="zh-CN" altLang="en-US" i="0" dirty="0">
              <a:solidFill>
                <a:schemeClr val="tx1">
                  <a:lumMod val="50000"/>
                  <a:lumOff val="50000"/>
                </a:schemeClr>
              </a:solidFill>
            </a:endParaRPr>
          </a:p>
        </p:txBody>
      </p:sp>
      <p:sp>
        <p:nvSpPr>
          <p:cNvPr id="2" name="TextBox 1"/>
          <p:cNvSpPr txBox="1"/>
          <p:nvPr/>
        </p:nvSpPr>
        <p:spPr>
          <a:xfrm>
            <a:off x="330273" y="3000846"/>
            <a:ext cx="3889591" cy="830997"/>
          </a:xfrm>
          <a:prstGeom prst="rect">
            <a:avLst/>
          </a:prstGeom>
          <a:noFill/>
        </p:spPr>
        <p:txBody>
          <a:bodyPr wrap="none" rtlCol="0">
            <a:spAutoFit/>
          </a:bodyPr>
          <a:lstStyle/>
          <a:p>
            <a:pPr marL="285750" indent="-285750">
              <a:buFont typeface="Arial" pitchFamily="34" charset="0"/>
              <a:buChar char="•"/>
            </a:pPr>
            <a:r>
              <a:rPr lang="en-US" altLang="zh-CN" sz="1600" i="1" dirty="0" smtClean="0">
                <a:solidFill>
                  <a:schemeClr val="tx1">
                    <a:lumMod val="50000"/>
                    <a:lumOff val="50000"/>
                  </a:schemeClr>
                </a:solidFill>
              </a:rPr>
              <a:t>To confirm myocardial infarctions (MI)</a:t>
            </a:r>
          </a:p>
          <a:p>
            <a:pPr marL="285750" indent="-285750">
              <a:buFont typeface="Arial" pitchFamily="34" charset="0"/>
              <a:buChar char="•"/>
            </a:pPr>
            <a:endParaRPr lang="en-US" altLang="zh-CN" sz="1600" i="1" dirty="0" smtClean="0">
              <a:solidFill>
                <a:schemeClr val="tx1">
                  <a:lumMod val="50000"/>
                  <a:lumOff val="50000"/>
                </a:schemeClr>
              </a:solidFill>
            </a:endParaRPr>
          </a:p>
          <a:p>
            <a:pPr marL="285750" indent="-285750">
              <a:buFont typeface="Arial" pitchFamily="34" charset="0"/>
              <a:buChar char="•"/>
            </a:pPr>
            <a:r>
              <a:rPr lang="en-US" altLang="zh-CN" sz="1600" i="1" dirty="0" smtClean="0">
                <a:solidFill>
                  <a:schemeClr val="tx1">
                    <a:lumMod val="50000"/>
                    <a:lumOff val="50000"/>
                  </a:schemeClr>
                </a:solidFill>
              </a:rPr>
              <a:t>To prevent sudden death</a:t>
            </a:r>
            <a:endParaRPr lang="zh-CN" altLang="en-US" sz="1600" i="1" dirty="0">
              <a:solidFill>
                <a:schemeClr val="tx1">
                  <a:lumMod val="50000"/>
                  <a:lumOff val="50000"/>
                </a:schemeClr>
              </a:solidFill>
            </a:endParaRPr>
          </a:p>
        </p:txBody>
      </p:sp>
    </p:spTree>
    <p:extLst>
      <p:ext uri="{BB962C8B-B14F-4D97-AF65-F5344CB8AC3E}">
        <p14:creationId xmlns:p14="http://schemas.microsoft.com/office/powerpoint/2010/main" val="3934123645"/>
      </p:ext>
    </p:extLst>
  </p:cSld>
  <p:clrMapOvr>
    <a:masterClrMapping/>
  </p:clrMapOvr>
  <p:transition>
    <p:randomBar/>
  </p:transition>
  <p:timing>
    <p:tnLst>
      <p:par>
        <p:cTn id="1" dur="indefinite" restart="never" nodeType="tmRoot"/>
      </p:par>
    </p:tnLst>
  </p:timing>
</p:sld>
</file>

<file path=ppt/theme/theme1.xml><?xml version="1.0" encoding="utf-8"?>
<a:theme xmlns:a="http://schemas.openxmlformats.org/drawingml/2006/main" name="1_英文PPT模板">
  <a:themeElements>
    <a:clrScheme name="1_英文PPT模板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777777"/>
      </a:hlink>
      <a:folHlink>
        <a:srgbClr val="777777"/>
      </a:folHlink>
    </a:clrScheme>
    <a:fontScheme name="1_英文PPT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bg2"/>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200" b="0" i="1"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38100" cap="flat" cmpd="sng" algn="ctr">
          <a:solidFill>
            <a:schemeClr val="bg2"/>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200" b="0" i="1"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1_英文PPT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英文PPT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英文PPT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英文PPT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英文PPT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英文PPT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英文PPT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英文PPT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英文PPT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英文PPT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英文PPT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英文PPT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英文PPT模板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777777"/>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11355</TotalTime>
  <Words>1163</Words>
  <Application>Microsoft Office PowerPoint</Application>
  <PresentationFormat>全屏显示(4:3)</PresentationFormat>
  <Paragraphs>264</Paragraphs>
  <Slides>35</Slides>
  <Notes>4</Notes>
  <HiddenSlides>0</HiddenSlides>
  <MMClips>0</MMClips>
  <ScaleCrop>false</ScaleCrop>
  <HeadingPairs>
    <vt:vector size="4" baseType="variant">
      <vt:variant>
        <vt:lpstr>主题</vt:lpstr>
      </vt:variant>
      <vt:variant>
        <vt:i4>1</vt:i4>
      </vt:variant>
      <vt:variant>
        <vt:lpstr>幻灯片标题</vt:lpstr>
      </vt:variant>
      <vt:variant>
        <vt:i4>35</vt:i4>
      </vt:variant>
    </vt:vector>
  </HeadingPairs>
  <TitlesOfParts>
    <vt:vector size="36" baseType="lpstr">
      <vt:lpstr>1_英文PPT模板</vt:lpstr>
      <vt:lpstr>EDAN SE-1515 PC ECG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张娜娜</dc:creator>
  <cp:lastModifiedBy>zhangnana</cp:lastModifiedBy>
  <cp:revision>833</cp:revision>
  <cp:lastPrinted>1601-01-01T00:00:00Z</cp:lastPrinted>
  <dcterms:created xsi:type="dcterms:W3CDTF">1601-01-01T00:00:00Z</dcterms:created>
  <dcterms:modified xsi:type="dcterms:W3CDTF">2014-03-24T05:09:26Z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4314361</vt:lpwstr>
  </property>
  <property fmtid="{D5CDD505-2E9C-101B-9397-08002B2CF9AE}" pid="3" name="NXPowerLiteSettings">
    <vt:lpwstr>F5000400038000</vt:lpwstr>
  </property>
  <property fmtid="{D5CDD505-2E9C-101B-9397-08002B2CF9AE}" pid="4" name="NXPowerLiteVersion">
    <vt:lpwstr>D5.0.2</vt:lpwstr>
  </property>
  <property fmtid="{D5CDD505-2E9C-101B-9397-08002B2CF9AE}" pid="5" name="NXTAG2">
    <vt:lpwstr>0008007e1f000000000001024120</vt:lpwstr>
  </property>
  <property fmtid="{D5CDD505-2E9C-101B-9397-08002B2CF9AE}" pid="6" name="Version">
    <vt:i4>1</vt:i4>
  </property>
</Properties>
</file>