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1" r:id="rId2"/>
    <p:sldMasterId id="2147483675" r:id="rId3"/>
    <p:sldMasterId id="2147483677" r:id="rId4"/>
    <p:sldMasterId id="2147483681" r:id="rId5"/>
  </p:sldMasterIdLst>
  <p:notesMasterIdLst>
    <p:notesMasterId r:id="rId33"/>
  </p:notesMasterIdLst>
  <p:sldIdLst>
    <p:sldId id="257" r:id="rId6"/>
    <p:sldId id="258" r:id="rId7"/>
    <p:sldId id="316" r:id="rId8"/>
    <p:sldId id="275" r:id="rId9"/>
    <p:sldId id="321" r:id="rId10"/>
    <p:sldId id="333" r:id="rId11"/>
    <p:sldId id="323" r:id="rId12"/>
    <p:sldId id="325" r:id="rId13"/>
    <p:sldId id="330" r:id="rId14"/>
    <p:sldId id="334" r:id="rId15"/>
    <p:sldId id="336" r:id="rId16"/>
    <p:sldId id="337" r:id="rId17"/>
    <p:sldId id="338" r:id="rId18"/>
    <p:sldId id="328" r:id="rId19"/>
    <p:sldId id="329" r:id="rId20"/>
    <p:sldId id="339" r:id="rId21"/>
    <p:sldId id="331" r:id="rId22"/>
    <p:sldId id="288" r:id="rId23"/>
    <p:sldId id="340" r:id="rId24"/>
    <p:sldId id="342" r:id="rId25"/>
    <p:sldId id="344" r:id="rId26"/>
    <p:sldId id="345" r:id="rId27"/>
    <p:sldId id="346" r:id="rId28"/>
    <p:sldId id="349" r:id="rId29"/>
    <p:sldId id="347" r:id="rId30"/>
    <p:sldId id="348" r:id="rId31"/>
    <p:sldId id="315"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p15:clr>
            <a:srgbClr val="A4A3A4"/>
          </p15:clr>
        </p15:guide>
        <p15:guide id="2"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B675"/>
    <a:srgbClr val="26D07C"/>
    <a:srgbClr val="DCDCDC"/>
    <a:srgbClr val="FFC61E"/>
    <a:srgbClr val="00CCFF"/>
    <a:srgbClr val="CCCCFF"/>
    <a:srgbClr val="9900FF"/>
    <a:srgbClr val="3399FF"/>
    <a:srgbClr val="FF9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77910" autoAdjust="0"/>
  </p:normalViewPr>
  <p:slideViewPr>
    <p:cSldViewPr>
      <p:cViewPr varScale="1">
        <p:scale>
          <a:sx n="53" d="100"/>
          <a:sy n="53" d="100"/>
        </p:scale>
        <p:origin x="1892" y="48"/>
      </p:cViewPr>
      <p:guideLst>
        <p:guide orient="horz" pos="1253"/>
        <p:guide pos="24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50" normalizeH="0" baseline="0">
                <a:solidFill>
                  <a:schemeClr val="tx1">
                    <a:lumMod val="65000"/>
                    <a:lumOff val="35000"/>
                  </a:schemeClr>
                </a:solidFill>
                <a:latin typeface="+mj-lt"/>
                <a:ea typeface="+mj-ea"/>
                <a:cs typeface="+mj-cs"/>
              </a:defRPr>
            </a:pPr>
            <a:r>
              <a:rPr lang="en-US" altLang="zh-CN" sz="2000" dirty="0"/>
              <a:t>Anti-movement </a:t>
            </a:r>
            <a:r>
              <a:rPr lang="en-US" altLang="zh-CN" sz="2000" dirty="0" smtClean="0"/>
              <a:t>Algorithm</a:t>
            </a:r>
            <a:r>
              <a:rPr lang="en-US" altLang="zh-CN" sz="2000" baseline="0" dirty="0" smtClean="0"/>
              <a:t> </a:t>
            </a:r>
            <a:r>
              <a:rPr lang="en-US" altLang="zh-CN" sz="2000" dirty="0" smtClean="0"/>
              <a:t>Comparison</a:t>
            </a:r>
            <a:endParaRPr lang="zh-CN" sz="2000" dirty="0"/>
          </a:p>
        </c:rich>
      </c:tx>
      <c:layout/>
      <c:overlay val="0"/>
      <c:spPr>
        <a:noFill/>
        <a:ln>
          <a:noFill/>
        </a:ln>
        <a:effectLst/>
      </c:spPr>
      <c:txPr>
        <a:bodyPr rot="0" spcFirstLastPara="1" vertOverflow="ellipsis" vert="horz" wrap="square" anchor="ctr" anchorCtr="1"/>
        <a:lstStyle/>
        <a:p>
          <a:pPr>
            <a:defRPr sz="2000" b="0" i="0" u="none" strike="noStrike" kern="1200" cap="none" spc="50" normalizeH="0" baseline="0">
              <a:solidFill>
                <a:schemeClr val="tx1">
                  <a:lumMod val="65000"/>
                  <a:lumOff val="35000"/>
                </a:schemeClr>
              </a:solidFill>
              <a:latin typeface="+mj-lt"/>
              <a:ea typeface="+mj-ea"/>
              <a:cs typeface="+mj-cs"/>
            </a:defRPr>
          </a:pPr>
          <a:endParaRPr lang="zh-CN"/>
        </a:p>
      </c:txPr>
    </c:title>
    <c:autoTitleDeleted val="0"/>
    <c:plotArea>
      <c:layout/>
      <c:barChart>
        <c:barDir val="col"/>
        <c:grouping val="clustered"/>
        <c:varyColors val="0"/>
        <c:ser>
          <c:idx val="0"/>
          <c:order val="0"/>
          <c:spPr>
            <a:solidFill>
              <a:schemeClr val="accent1">
                <a:alpha val="70000"/>
              </a:schemeClr>
            </a:solidFill>
            <a:ln>
              <a:noFill/>
            </a:ln>
            <a:effectLst/>
          </c:spPr>
          <c:invertIfNegative val="0"/>
          <c:dPt>
            <c:idx val="0"/>
            <c:invertIfNegative val="0"/>
            <c:bubble3D val="0"/>
            <c:spPr>
              <a:solidFill>
                <a:srgbClr val="92D050">
                  <a:alpha val="70000"/>
                </a:srgbClr>
              </a:solidFill>
              <a:ln>
                <a:noFill/>
              </a:ln>
              <a:effectLst/>
            </c:spPr>
            <c:extLst>
              <c:ext xmlns:c16="http://schemas.microsoft.com/office/drawing/2014/chart" uri="{C3380CC4-5D6E-409C-BE32-E72D297353CC}">
                <c16:uniqueId val="{00000001-1B23-4BB8-8C18-32675B916566}"/>
              </c:ext>
            </c:extLst>
          </c:dPt>
          <c:dPt>
            <c:idx val="3"/>
            <c:invertIfNegative val="0"/>
            <c:bubble3D val="0"/>
            <c:spPr>
              <a:solidFill>
                <a:srgbClr val="92D050">
                  <a:alpha val="70000"/>
                </a:srgbClr>
              </a:solidFill>
              <a:ln>
                <a:noFill/>
              </a:ln>
              <a:effectLst/>
            </c:spPr>
            <c:extLst>
              <c:ext xmlns:c16="http://schemas.microsoft.com/office/drawing/2014/chart" uri="{C3380CC4-5D6E-409C-BE32-E72D297353CC}">
                <c16:uniqueId val="{00000002-1B23-4BB8-8C18-32675B916566}"/>
              </c:ext>
            </c:extLst>
          </c:dPt>
          <c:dPt>
            <c:idx val="6"/>
            <c:invertIfNegative val="0"/>
            <c:bubble3D val="0"/>
            <c:spPr>
              <a:solidFill>
                <a:srgbClr val="92D050">
                  <a:alpha val="70000"/>
                </a:srgbClr>
              </a:solidFill>
              <a:ln>
                <a:noFill/>
              </a:ln>
              <a:effectLst/>
            </c:spPr>
            <c:extLst>
              <c:ext xmlns:c16="http://schemas.microsoft.com/office/drawing/2014/chart" uri="{C3380CC4-5D6E-409C-BE32-E72D297353CC}">
                <c16:uniqueId val="{00000003-1B23-4BB8-8C18-32675B916566}"/>
              </c:ext>
            </c:extLst>
          </c:dPt>
          <c:dPt>
            <c:idx val="9"/>
            <c:invertIfNegative val="0"/>
            <c:bubble3D val="0"/>
            <c:spPr>
              <a:solidFill>
                <a:srgbClr val="92D050">
                  <a:alpha val="70000"/>
                </a:srgbClr>
              </a:solidFill>
              <a:ln>
                <a:noFill/>
              </a:ln>
              <a:effectLst/>
            </c:spPr>
            <c:extLst>
              <c:ext xmlns:c16="http://schemas.microsoft.com/office/drawing/2014/chart" uri="{C3380CC4-5D6E-409C-BE32-E72D297353CC}">
                <c16:uniqueId val="{00000004-1B23-4BB8-8C18-32675B91656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Sheet1!$A$1:$L$2</c:f>
              <c:multiLvlStrCache>
                <c:ptCount val="12"/>
                <c:lvl>
                  <c:pt idx="0">
                    <c:v>Edan</c:v>
                  </c:pt>
                  <c:pt idx="1">
                    <c:v>Brand A</c:v>
                  </c:pt>
                  <c:pt idx="2">
                    <c:v>Brand B</c:v>
                  </c:pt>
                  <c:pt idx="3">
                    <c:v>Edan</c:v>
                  </c:pt>
                  <c:pt idx="4">
                    <c:v>Brand A</c:v>
                  </c:pt>
                  <c:pt idx="5">
                    <c:v>Brand B</c:v>
                  </c:pt>
                  <c:pt idx="6">
                    <c:v>Edan</c:v>
                  </c:pt>
                  <c:pt idx="7">
                    <c:v>Brand A</c:v>
                  </c:pt>
                  <c:pt idx="8">
                    <c:v>Brand B</c:v>
                  </c:pt>
                  <c:pt idx="9">
                    <c:v>Edan</c:v>
                  </c:pt>
                  <c:pt idx="10">
                    <c:v>Brand A</c:v>
                  </c:pt>
                  <c:pt idx="11">
                    <c:v>Brand B</c:v>
                  </c:pt>
                </c:lvl>
                <c:lvl>
                  <c:pt idx="0">
                    <c:v>Testing Successful</c:v>
                  </c:pt>
                  <c:pt idx="3">
                    <c:v>Testing failure</c:v>
                  </c:pt>
                  <c:pt idx="6">
                    <c:v>Output rate</c:v>
                  </c:pt>
                  <c:pt idx="9">
                    <c:v>Successful output in strenuous movements</c:v>
                  </c:pt>
                </c:lvl>
              </c:multiLvlStrCache>
            </c:multiLvlStrRef>
          </c:cat>
          <c:val>
            <c:numRef>
              <c:f>Sheet1!$A$3:$L$3</c:f>
              <c:numCache>
                <c:formatCode>0.00%</c:formatCode>
                <c:ptCount val="12"/>
                <c:pt idx="0">
                  <c:v>0.71050000000000002</c:v>
                </c:pt>
                <c:pt idx="1">
                  <c:v>0.64100000000000001</c:v>
                </c:pt>
                <c:pt idx="2">
                  <c:v>0.53490000000000004</c:v>
                </c:pt>
                <c:pt idx="3">
                  <c:v>0.13159999999999999</c:v>
                </c:pt>
                <c:pt idx="4">
                  <c:v>0.30769999999999997</c:v>
                </c:pt>
                <c:pt idx="5">
                  <c:v>0.39529999999999998</c:v>
                </c:pt>
                <c:pt idx="6">
                  <c:v>0.86839999999999995</c:v>
                </c:pt>
                <c:pt idx="7">
                  <c:v>0.69230000000000003</c:v>
                </c:pt>
                <c:pt idx="8">
                  <c:v>0.60470000000000002</c:v>
                </c:pt>
                <c:pt idx="9">
                  <c:v>0.15790000000000001</c:v>
                </c:pt>
                <c:pt idx="10">
                  <c:v>5.1299999999999998E-2</c:v>
                </c:pt>
                <c:pt idx="11">
                  <c:v>6.9800000000000001E-2</c:v>
                </c:pt>
              </c:numCache>
            </c:numRef>
          </c:val>
          <c:extLst>
            <c:ext xmlns:c16="http://schemas.microsoft.com/office/drawing/2014/chart" uri="{C3380CC4-5D6E-409C-BE32-E72D297353CC}">
              <c16:uniqueId val="{00000000-1B23-4BB8-8C18-32675B916566}"/>
            </c:ext>
          </c:extLst>
        </c:ser>
        <c:dLbls>
          <c:dLblPos val="inEnd"/>
          <c:showLegendKey val="0"/>
          <c:showVal val="1"/>
          <c:showCatName val="0"/>
          <c:showSerName val="0"/>
          <c:showPercent val="0"/>
          <c:showBubbleSize val="0"/>
        </c:dLbls>
        <c:gapWidth val="80"/>
        <c:overlap val="25"/>
        <c:axId val="442814072"/>
        <c:axId val="442813088"/>
      </c:barChart>
      <c:catAx>
        <c:axId val="44281407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zh-CN"/>
          </a:p>
        </c:txPr>
        <c:crossAx val="442813088"/>
        <c:crosses val="autoZero"/>
        <c:auto val="1"/>
        <c:lblAlgn val="ctr"/>
        <c:lblOffset val="100"/>
        <c:noMultiLvlLbl val="0"/>
      </c:catAx>
      <c:valAx>
        <c:axId val="442813088"/>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zh-CN"/>
          </a:p>
        </c:txPr>
        <c:crossAx val="442814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818FE-FE5D-4E73-9374-8C74A8C7F543}" type="datetimeFigureOut">
              <a:rPr lang="zh-CN" altLang="en-US" smtClean="0"/>
              <a:t>2021/2/9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EE4B86-39A2-4D05-80F4-971B0DF05F88}" type="slidenum">
              <a:rPr lang="zh-CN" altLang="en-US" smtClean="0"/>
              <a:t>‹#›</a:t>
            </a:fld>
            <a:endParaRPr lang="zh-CN" altLang="en-US"/>
          </a:p>
        </p:txBody>
      </p:sp>
    </p:spTree>
    <p:extLst>
      <p:ext uri="{BB962C8B-B14F-4D97-AF65-F5344CB8AC3E}">
        <p14:creationId xmlns:p14="http://schemas.microsoft.com/office/powerpoint/2010/main" val="2049131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1</a:t>
            </a:fld>
            <a:endParaRPr lang="zh-CN" altLang="en-US"/>
          </a:p>
        </p:txBody>
      </p:sp>
    </p:spTree>
    <p:extLst>
      <p:ext uri="{BB962C8B-B14F-4D97-AF65-F5344CB8AC3E}">
        <p14:creationId xmlns:p14="http://schemas.microsoft.com/office/powerpoint/2010/main" val="385518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rgbClr val="A5A5A5"/>
                </a:solidFill>
                <a:latin typeface="Calibri" pitchFamily="34" charset="0"/>
                <a:sym typeface="Calibri" pitchFamily="34" charset="0"/>
              </a:rPr>
              <a:t>测试方案：</a:t>
            </a:r>
            <a:r>
              <a:rPr lang="en-US" altLang="zh-CN" sz="1200" dirty="0" smtClean="0">
                <a:solidFill>
                  <a:srgbClr val="A5A5A5"/>
                </a:solidFill>
                <a:latin typeface="Calibri" pitchFamily="34" charset="0"/>
                <a:sym typeface="Calibri" pitchFamily="34" charset="0"/>
              </a:rPr>
              <a:t>150/100mmHg</a:t>
            </a:r>
            <a:r>
              <a:rPr lang="zh-CN" altLang="en-US" sz="1200" dirty="0" smtClean="0">
                <a:solidFill>
                  <a:srgbClr val="A5A5A5"/>
                </a:solidFill>
                <a:latin typeface="Calibri" pitchFamily="34" charset="0"/>
                <a:sym typeface="Calibri" pitchFamily="34" charset="0"/>
              </a:rPr>
              <a:t>的血压，</a:t>
            </a:r>
            <a:r>
              <a:rPr lang="en-US" altLang="zh-CN" sz="1200" dirty="0" smtClean="0">
                <a:solidFill>
                  <a:srgbClr val="A5A5A5"/>
                </a:solidFill>
                <a:latin typeface="Calibri" pitchFamily="34" charset="0"/>
                <a:sym typeface="Calibri" pitchFamily="34" charset="0"/>
              </a:rPr>
              <a:t>15/30min</a:t>
            </a:r>
            <a:r>
              <a:rPr lang="zh-CN" altLang="en-US" sz="1200" dirty="0" smtClean="0">
                <a:solidFill>
                  <a:srgbClr val="A5A5A5"/>
                </a:solidFill>
                <a:latin typeface="Calibri" pitchFamily="34" charset="0"/>
                <a:sym typeface="Calibri" pitchFamily="34" charset="0"/>
              </a:rPr>
              <a:t>的监测方案，</a:t>
            </a:r>
            <a:endParaRPr lang="en-US" altLang="zh-CN" sz="1200" dirty="0" smtClean="0">
              <a:solidFill>
                <a:srgbClr val="A5A5A5"/>
              </a:solidFill>
              <a:latin typeface="Calibri" pitchFamily="34" charset="0"/>
              <a:sym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rgbClr val="A5A5A5"/>
                </a:solidFill>
                <a:latin typeface="Calibri" pitchFamily="34" charset="0"/>
                <a:sym typeface="Calibri" pitchFamily="34" charset="0"/>
              </a:rPr>
              <a:t>一般临床应用：</a:t>
            </a:r>
            <a:r>
              <a:rPr lang="en-US" altLang="zh-CN" sz="1200" dirty="0" smtClean="0">
                <a:solidFill>
                  <a:srgbClr val="A5A5A5"/>
                </a:solidFill>
                <a:latin typeface="Calibri" pitchFamily="34" charset="0"/>
                <a:sym typeface="Calibri" pitchFamily="34" charset="0"/>
              </a:rPr>
              <a:t>30/60min</a:t>
            </a:r>
            <a:r>
              <a:rPr lang="en-US" altLang="zh-CN" sz="1200" baseline="0" dirty="0" smtClean="0">
                <a:solidFill>
                  <a:srgbClr val="A5A5A5"/>
                </a:solidFill>
                <a:latin typeface="Calibri" pitchFamily="34" charset="0"/>
                <a:sym typeface="Calibri" pitchFamily="34" charset="0"/>
              </a:rPr>
              <a:t> </a:t>
            </a:r>
            <a:r>
              <a:rPr lang="zh-CN" altLang="en-US" sz="1200" baseline="0" dirty="0" smtClean="0">
                <a:solidFill>
                  <a:srgbClr val="A5A5A5"/>
                </a:solidFill>
                <a:latin typeface="Calibri" pitchFamily="34" charset="0"/>
                <a:sym typeface="Calibri" pitchFamily="34" charset="0"/>
              </a:rPr>
              <a:t>的监测方案；</a:t>
            </a:r>
            <a:endParaRPr lang="en-US" altLang="zh-CN" sz="1200" baseline="0" dirty="0" smtClean="0">
              <a:solidFill>
                <a:srgbClr val="A5A5A5"/>
              </a:solidFill>
              <a:latin typeface="Calibri" pitchFamily="34" charset="0"/>
              <a:sym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aseline="0" dirty="0" smtClean="0">
              <a:solidFill>
                <a:srgbClr val="A5A5A5"/>
              </a:solidFill>
              <a:latin typeface="Calibri" pitchFamily="34" charset="0"/>
              <a:sym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aseline="0" dirty="0" smtClean="0">
                <a:solidFill>
                  <a:srgbClr val="A5A5A5"/>
                </a:solidFill>
                <a:latin typeface="Calibri" pitchFamily="34" charset="0"/>
                <a:sym typeface="Calibri" pitchFamily="34" charset="0"/>
              </a:rPr>
              <a:t>竞品情况：一般（</a:t>
            </a:r>
            <a:r>
              <a:rPr lang="en-US" altLang="zh-CN" sz="1200" baseline="0" dirty="0" err="1" smtClean="0">
                <a:solidFill>
                  <a:srgbClr val="A5A5A5"/>
                </a:solidFill>
                <a:latin typeface="Calibri" pitchFamily="34" charset="0"/>
                <a:sym typeface="Calibri" pitchFamily="34" charset="0"/>
              </a:rPr>
              <a:t>Suntech</a:t>
            </a:r>
            <a:r>
              <a:rPr lang="zh-CN" altLang="en-US" sz="1200" baseline="0" dirty="0" smtClean="0">
                <a:solidFill>
                  <a:srgbClr val="A5A5A5"/>
                </a:solidFill>
                <a:latin typeface="Calibri" pitchFamily="34" charset="0"/>
                <a:sym typeface="Calibri" pitchFamily="34" charset="0"/>
              </a:rPr>
              <a:t>，伟伦，百慧，星脉等）都是两节碱性电池，测一个病人；</a:t>
            </a:r>
            <a:r>
              <a:rPr lang="en-US" altLang="zh-CN" sz="1200" baseline="0" dirty="0" smtClean="0">
                <a:solidFill>
                  <a:srgbClr val="A5A5A5"/>
                </a:solidFill>
                <a:latin typeface="Calibri" pitchFamily="34" charset="0"/>
                <a:sym typeface="Calibri" pitchFamily="34" charset="0"/>
              </a:rPr>
              <a:t>A&amp;D TM2430 </a:t>
            </a:r>
            <a:r>
              <a:rPr lang="zh-CN" altLang="en-US" sz="1200" baseline="0" dirty="0" smtClean="0">
                <a:solidFill>
                  <a:srgbClr val="A5A5A5"/>
                </a:solidFill>
                <a:latin typeface="Calibri" pitchFamily="34" charset="0"/>
                <a:sym typeface="Calibri" pitchFamily="34" charset="0"/>
              </a:rPr>
              <a:t>三节碱性电池，可支持测量</a:t>
            </a:r>
            <a:r>
              <a:rPr lang="en-US" altLang="zh-CN" sz="1200" baseline="0" dirty="0" smtClean="0">
                <a:solidFill>
                  <a:srgbClr val="A5A5A5"/>
                </a:solidFill>
                <a:latin typeface="Calibri" pitchFamily="34" charset="0"/>
                <a:sym typeface="Calibri" pitchFamily="34" charset="0"/>
              </a:rPr>
              <a:t>2-3</a:t>
            </a:r>
            <a:r>
              <a:rPr lang="zh-CN" altLang="en-US" sz="1200" baseline="0" dirty="0" smtClean="0">
                <a:solidFill>
                  <a:srgbClr val="A5A5A5"/>
                </a:solidFill>
                <a:latin typeface="Calibri" pitchFamily="34" charset="0"/>
                <a:sym typeface="Calibri" pitchFamily="34" charset="0"/>
              </a:rPr>
              <a:t>个病人；</a:t>
            </a:r>
            <a:endParaRPr lang="en-US" altLang="zh-CN" sz="1200" baseline="0" dirty="0" smtClean="0">
              <a:solidFill>
                <a:srgbClr val="A5A5A5"/>
              </a:solidFill>
              <a:latin typeface="Calibri" pitchFamily="34" charset="0"/>
              <a:sym typeface="Calibri" pitchFamily="34" charset="0"/>
            </a:endParaRPr>
          </a:p>
          <a:p>
            <a:endParaRPr lang="zh-CN" altLang="en-US" dirty="0"/>
          </a:p>
        </p:txBody>
      </p:sp>
      <p:sp>
        <p:nvSpPr>
          <p:cNvPr id="4" name="灯片编号占位符 3"/>
          <p:cNvSpPr>
            <a:spLocks noGrp="1"/>
          </p:cNvSpPr>
          <p:nvPr>
            <p:ph type="sldNum" sz="quarter" idx="10"/>
          </p:nvPr>
        </p:nvSpPr>
        <p:spPr/>
        <p:txBody>
          <a:bodyPr/>
          <a:lstStyle/>
          <a:p>
            <a:fld id="{4CEE4B86-39A2-4D05-80F4-971B0DF05F88}" type="slidenum">
              <a:rPr lang="zh-CN" altLang="en-US" smtClean="0"/>
              <a:t>14</a:t>
            </a:fld>
            <a:endParaRPr lang="zh-CN" altLang="en-US"/>
          </a:p>
        </p:txBody>
      </p:sp>
    </p:spTree>
    <p:extLst>
      <p:ext uri="{BB962C8B-B14F-4D97-AF65-F5344CB8AC3E}">
        <p14:creationId xmlns:p14="http://schemas.microsoft.com/office/powerpoint/2010/main" val="200501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工作流清晰易懂</a:t>
            </a:r>
            <a:endParaRPr lang="en-US" altLang="zh-CN" dirty="0" smtClean="0"/>
          </a:p>
          <a:p>
            <a:r>
              <a:rPr lang="zh-CN" altLang="en-US" dirty="0" smtClean="0"/>
              <a:t>功能丰富</a:t>
            </a:r>
            <a:endParaRPr lang="en-US" altLang="zh-CN" dirty="0" smtClean="0"/>
          </a:p>
          <a:p>
            <a:r>
              <a:rPr lang="zh-CN" altLang="en-US" dirty="0" smtClean="0"/>
              <a:t>配置灵活，操作便捷</a:t>
            </a:r>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18</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bg1"/>
                </a:solidFill>
              </a:rPr>
              <a:t>动态动脉硬化指数</a:t>
            </a:r>
            <a:r>
              <a:rPr lang="en-US" altLang="zh-CN" sz="1200" dirty="0" smtClean="0">
                <a:solidFill>
                  <a:schemeClr val="bg1"/>
                </a:solidFill>
              </a:rPr>
              <a:t>: </a:t>
            </a:r>
            <a:r>
              <a:rPr lang="zh-CN" altLang="en-US" sz="1200" dirty="0" smtClean="0">
                <a:solidFill>
                  <a:schemeClr val="bg1"/>
                </a:solidFill>
              </a:rPr>
              <a:t>基于</a:t>
            </a:r>
            <a:r>
              <a:rPr lang="zh-CN" altLang="zh-CN" sz="1200" dirty="0" smtClean="0">
                <a:solidFill>
                  <a:schemeClr val="bg1"/>
                </a:solidFill>
              </a:rPr>
              <a:t>舒张压</a:t>
            </a:r>
            <a:r>
              <a:rPr lang="zh-CN" altLang="en-US" sz="1200" dirty="0" smtClean="0">
                <a:solidFill>
                  <a:schemeClr val="bg1"/>
                </a:solidFill>
              </a:rPr>
              <a:t>与</a:t>
            </a:r>
            <a:r>
              <a:rPr lang="zh-CN" altLang="zh-CN" sz="1200" dirty="0" smtClean="0">
                <a:solidFill>
                  <a:schemeClr val="bg1"/>
                </a:solidFill>
              </a:rPr>
              <a:t>收缩压</a:t>
            </a:r>
            <a:r>
              <a:rPr lang="zh-CN" altLang="en-US" sz="1200" dirty="0" smtClean="0">
                <a:solidFill>
                  <a:schemeClr val="bg1"/>
                </a:solidFill>
              </a:rPr>
              <a:t>的关系统计</a:t>
            </a:r>
            <a:endParaRPr lang="en-US" altLang="zh-CN" sz="12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bg1"/>
                </a:solidFill>
              </a:rPr>
              <a:t>脉压：</a:t>
            </a:r>
            <a:r>
              <a:rPr lang="en-US" altLang="zh-CN" sz="1200" dirty="0" smtClean="0">
                <a:solidFill>
                  <a:schemeClr val="bg1"/>
                </a:solidFill>
              </a:rPr>
              <a:t>&gt;63mmHg</a:t>
            </a:r>
            <a:r>
              <a:rPr lang="zh-CN" altLang="en-US" sz="1200" dirty="0" smtClean="0">
                <a:solidFill>
                  <a:schemeClr val="bg1"/>
                </a:solidFill>
              </a:rPr>
              <a:t>作为动脉粥样硬化形成的危险界限</a:t>
            </a:r>
            <a:endParaRPr lang="en-US" altLang="zh-CN" sz="1200" dirty="0" smtClean="0">
              <a:solidFill>
                <a:schemeClr val="bg1"/>
              </a:solidFill>
              <a:latin typeface="微软雅黑" panose="020B0503020204020204" pitchFamily="34" charset="-122"/>
              <a:ea typeface="微软雅黑" panose="020B0503020204020204" pitchFamily="34" charset="-122"/>
              <a:cs typeface="Calibri" panose="020F0502020204030204"/>
              <a:sym typeface="Calibri" panose="020F0502020204030204" pitchFamily="34" charset="0"/>
            </a:endParaRPr>
          </a:p>
          <a:p>
            <a:endParaRPr lang="zh-CN" altLang="en-US" dirty="0"/>
          </a:p>
        </p:txBody>
      </p:sp>
      <p:sp>
        <p:nvSpPr>
          <p:cNvPr id="4" name="灯片编号占位符 3"/>
          <p:cNvSpPr>
            <a:spLocks noGrp="1"/>
          </p:cNvSpPr>
          <p:nvPr>
            <p:ph type="sldNum" sz="quarter" idx="10"/>
          </p:nvPr>
        </p:nvSpPr>
        <p:spPr/>
        <p:txBody>
          <a:bodyPr/>
          <a:lstStyle/>
          <a:p>
            <a:fld id="{4CEE4B86-39A2-4D05-80F4-971B0DF05F88}" type="slidenum">
              <a:rPr lang="zh-CN" altLang="en-US" smtClean="0"/>
              <a:t>20</a:t>
            </a:fld>
            <a:endParaRPr lang="zh-CN" altLang="en-US"/>
          </a:p>
        </p:txBody>
      </p:sp>
    </p:spTree>
    <p:extLst>
      <p:ext uri="{BB962C8B-B14F-4D97-AF65-F5344CB8AC3E}">
        <p14:creationId xmlns:p14="http://schemas.microsoft.com/office/powerpoint/2010/main" val="1435924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晨峰血压：目前，临床研究已经证实，心脏性猝死、心肌梗死、不稳定性心绞痛和出血性、缺血性脑卒中等心脑血管事件特别容易发生在清晨，与凌晨血压增高密切相关，独立于</a:t>
            </a:r>
            <a:r>
              <a:rPr lang="en-US" altLang="zh-CN" dirty="0" smtClean="0"/>
              <a:t>24h</a:t>
            </a:r>
            <a:r>
              <a:rPr lang="zh-CN" altLang="en-US" dirty="0" smtClean="0"/>
              <a:t>平均血压。与一天中其他时间相比，清晨时心脏病发作的危险度高</a:t>
            </a:r>
            <a:r>
              <a:rPr lang="en-US" altLang="zh-CN" dirty="0" smtClean="0"/>
              <a:t>40</a:t>
            </a:r>
            <a:r>
              <a:rPr lang="zh-CN" altLang="en-US" dirty="0" smtClean="0"/>
              <a:t>％，心脏猝死的危险度高</a:t>
            </a:r>
            <a:r>
              <a:rPr lang="en-US" altLang="zh-CN" dirty="0" smtClean="0"/>
              <a:t>29</a:t>
            </a:r>
            <a:r>
              <a:rPr lang="zh-CN" altLang="en-US" dirty="0" smtClean="0"/>
              <a:t>％，各型中风的危险度高</a:t>
            </a:r>
            <a:r>
              <a:rPr lang="en-US" altLang="zh-CN" dirty="0" smtClean="0"/>
              <a:t>49</a:t>
            </a:r>
            <a:r>
              <a:rPr lang="zh-CN" altLang="en-US" dirty="0" smtClean="0"/>
              <a:t>％。因此，有效控制血压晨峰，有助减少触发心脑血管事件发生。</a:t>
            </a:r>
          </a:p>
          <a:p>
            <a:r>
              <a:rPr lang="zh-CN" altLang="en-US" dirty="0" smtClean="0"/>
              <a:t>　　控制好清晨血压，是防治心肌梗死、脑卒中发作的重要一环。对绝大多数患者来说，清晨血压是管控全天</a:t>
            </a:r>
            <a:r>
              <a:rPr lang="en-US" altLang="zh-CN" dirty="0" smtClean="0"/>
              <a:t>24</a:t>
            </a:r>
            <a:r>
              <a:rPr lang="zh-CN" altLang="en-US" dirty="0" smtClean="0"/>
              <a:t>小时血压的风向</a:t>
            </a:r>
            <a:r>
              <a:rPr lang="en-US" altLang="zh-CN" dirty="0" smtClean="0"/>
              <a:t>match</a:t>
            </a:r>
            <a:r>
              <a:rPr lang="zh-CN" altLang="en-US" dirty="0" smtClean="0"/>
              <a:t>标。通过监测清晨服药前血压，可以很好地判断患者的降压治疗方案是否能够真正控制</a:t>
            </a:r>
            <a:r>
              <a:rPr lang="en-US" altLang="zh-CN" dirty="0" smtClean="0"/>
              <a:t>24</a:t>
            </a:r>
            <a:r>
              <a:rPr lang="zh-CN" altLang="en-US" dirty="0" smtClean="0"/>
              <a:t>小时血压。</a:t>
            </a:r>
            <a:endParaRPr lang="zh-CN" altLang="en-US" dirty="0"/>
          </a:p>
        </p:txBody>
      </p:sp>
      <p:sp>
        <p:nvSpPr>
          <p:cNvPr id="4" name="灯片编号占位符 3"/>
          <p:cNvSpPr>
            <a:spLocks noGrp="1"/>
          </p:cNvSpPr>
          <p:nvPr>
            <p:ph type="sldNum" sz="quarter" idx="10"/>
          </p:nvPr>
        </p:nvSpPr>
        <p:spPr/>
        <p:txBody>
          <a:bodyPr/>
          <a:lstStyle/>
          <a:p>
            <a:fld id="{4CEE4B86-39A2-4D05-80F4-971B0DF05F88}" type="slidenum">
              <a:rPr lang="zh-CN" altLang="en-US" smtClean="0"/>
              <a:t>21</a:t>
            </a:fld>
            <a:endParaRPr lang="zh-CN" altLang="en-US"/>
          </a:p>
        </p:txBody>
      </p:sp>
    </p:spTree>
    <p:extLst>
      <p:ext uri="{BB962C8B-B14F-4D97-AF65-F5344CB8AC3E}">
        <p14:creationId xmlns:p14="http://schemas.microsoft.com/office/powerpoint/2010/main" val="1231687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46" indent="-171446" defTabSz="914377">
              <a:lnSpc>
                <a:spcPct val="150000"/>
              </a:lnSpc>
              <a:buFont typeface="Wingdings" panose="05000000000000000000" pitchFamily="2" charset="2"/>
              <a:buChar char="u"/>
            </a:pPr>
            <a:r>
              <a:rPr lang="zh-CN" altLang="en-US" sz="1200" dirty="0" smtClean="0">
                <a:solidFill>
                  <a:schemeClr val="bg1"/>
                </a:solidFill>
              </a:rPr>
              <a:t>支持血压负荷，夜间血压下降率的统计分析</a:t>
            </a:r>
            <a:endParaRPr lang="en-US" altLang="zh-CN" sz="1200" dirty="0" smtClean="0">
              <a:solidFill>
                <a:schemeClr val="bg1"/>
              </a:solidFill>
            </a:endParaRPr>
          </a:p>
          <a:p>
            <a:pPr marL="171446" indent="-171446" defTabSz="914377">
              <a:lnSpc>
                <a:spcPct val="150000"/>
              </a:lnSpc>
              <a:buFont typeface="Wingdings" panose="05000000000000000000" pitchFamily="2" charset="2"/>
              <a:buChar char="u"/>
            </a:pPr>
            <a:r>
              <a:rPr lang="zh-CN" altLang="en-US" sz="1200" dirty="0" smtClean="0">
                <a:solidFill>
                  <a:schemeClr val="bg1"/>
                </a:solidFill>
              </a:rPr>
              <a:t>支持变异系数，晨峰血压的统计分析</a:t>
            </a:r>
            <a:endParaRPr lang="en-US" altLang="zh-CN" sz="1200" smtClean="0">
              <a:solidFill>
                <a:schemeClr val="bg1"/>
              </a:solidFill>
            </a:endParaRPr>
          </a:p>
          <a:p>
            <a:endParaRPr lang="zh-CN" altLang="en-US" dirty="0"/>
          </a:p>
        </p:txBody>
      </p:sp>
      <p:sp>
        <p:nvSpPr>
          <p:cNvPr id="4" name="灯片编号占位符 3"/>
          <p:cNvSpPr>
            <a:spLocks noGrp="1"/>
          </p:cNvSpPr>
          <p:nvPr>
            <p:ph type="sldNum" sz="quarter" idx="10"/>
          </p:nvPr>
        </p:nvSpPr>
        <p:spPr/>
        <p:txBody>
          <a:bodyPr/>
          <a:lstStyle/>
          <a:p>
            <a:fld id="{4CEE4B86-39A2-4D05-80F4-971B0DF05F88}" type="slidenum">
              <a:rPr lang="zh-CN" altLang="en-US" smtClean="0"/>
              <a:t>22</a:t>
            </a:fld>
            <a:endParaRPr lang="zh-CN" altLang="en-US"/>
          </a:p>
        </p:txBody>
      </p:sp>
    </p:spTree>
    <p:extLst>
      <p:ext uri="{BB962C8B-B14F-4D97-AF65-F5344CB8AC3E}">
        <p14:creationId xmlns:p14="http://schemas.microsoft.com/office/powerpoint/2010/main" val="2136175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EE4B86-39A2-4D05-80F4-971B0DF05F88}" type="slidenum">
              <a:rPr lang="zh-CN" altLang="en-US" smtClean="0"/>
              <a:t>23</a:t>
            </a:fld>
            <a:endParaRPr lang="zh-CN" altLang="en-US"/>
          </a:p>
        </p:txBody>
      </p:sp>
    </p:spTree>
    <p:extLst>
      <p:ext uri="{BB962C8B-B14F-4D97-AF65-F5344CB8AC3E}">
        <p14:creationId xmlns:p14="http://schemas.microsoft.com/office/powerpoint/2010/main" val="2474268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EE4B86-39A2-4D05-80F4-971B0DF05F88}" type="slidenum">
              <a:rPr lang="zh-CN" altLang="en-US" smtClean="0"/>
              <a:t>24</a:t>
            </a:fld>
            <a:endParaRPr lang="zh-CN" altLang="en-US"/>
          </a:p>
        </p:txBody>
      </p:sp>
    </p:spTree>
    <p:extLst>
      <p:ext uri="{BB962C8B-B14F-4D97-AF65-F5344CB8AC3E}">
        <p14:creationId xmlns:p14="http://schemas.microsoft.com/office/powerpoint/2010/main" val="1769437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EE4B86-39A2-4D05-80F4-971B0DF05F88}" type="slidenum">
              <a:rPr lang="zh-CN" altLang="en-US" smtClean="0"/>
              <a:t>25</a:t>
            </a:fld>
            <a:endParaRPr lang="zh-CN" altLang="en-US"/>
          </a:p>
        </p:txBody>
      </p:sp>
    </p:spTree>
    <p:extLst>
      <p:ext uri="{BB962C8B-B14F-4D97-AF65-F5344CB8AC3E}">
        <p14:creationId xmlns:p14="http://schemas.microsoft.com/office/powerpoint/2010/main" val="215242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3</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For most people systolic BP decreases about 10% to 20% during sleep. However, for some people BP might not drop during sleep. It may even rise.</a:t>
            </a:r>
          </a:p>
          <a:p>
            <a:endParaRPr lang="en-US" altLang="zh-CN" sz="1200" b="0" i="0" kern="1200" dirty="0" smtClean="0">
              <a:solidFill>
                <a:schemeClr val="tx1"/>
              </a:solidFill>
              <a:effectLst/>
              <a:latin typeface="+mn-lt"/>
              <a:ea typeface="+mn-ea"/>
              <a:cs typeface="+mn-cs"/>
            </a:endParaRPr>
          </a:p>
          <a:p>
            <a:r>
              <a:rPr lang="en-US" altLang="zh-CN" sz="1200" b="1" i="0" kern="1200" dirty="0" smtClean="0">
                <a:solidFill>
                  <a:schemeClr val="tx1"/>
                </a:solidFill>
                <a:effectLst/>
                <a:latin typeface="+mn-lt"/>
                <a:ea typeface="+mn-ea"/>
                <a:cs typeface="+mn-cs"/>
              </a:rPr>
              <a:t>White coat hypertension</a:t>
            </a:r>
            <a:r>
              <a:rPr lang="en-US" altLang="zh-CN" sz="1200" b="0" i="0" kern="1200" dirty="0" smtClean="0">
                <a:solidFill>
                  <a:schemeClr val="tx1"/>
                </a:solidFill>
                <a:effectLst/>
                <a:latin typeface="+mn-lt"/>
                <a:ea typeface="+mn-ea"/>
                <a:cs typeface="+mn-cs"/>
              </a:rPr>
              <a:t>: Some people who don’t take blood pressure-lowering drugs (antihypertensive drugs) have elevated readings when their BP is taken in a healthcare setting. This is known as “white coat hypertension.” White coat hypertension can result in misclassification of patients whose BP is actually normal. White coat hypertension has been seen in 10% to 30% of patients with elevated BP readings. Current guidelines don’t recommend treatment when ambulatory monitoring shows readings within the normal range outside the doctor’s office. However, ongoing research suggests this condition may still indicate a blood pressure problem, so you and your provider should keep an eye on it.</a:t>
            </a:r>
          </a:p>
          <a:p>
            <a:r>
              <a:rPr lang="en-US" altLang="zh-CN" sz="1200" b="1" i="0" kern="1200" dirty="0" smtClean="0">
                <a:solidFill>
                  <a:schemeClr val="tx1"/>
                </a:solidFill>
                <a:effectLst/>
                <a:latin typeface="+mn-lt"/>
                <a:ea typeface="+mn-ea"/>
                <a:cs typeface="+mn-cs"/>
              </a:rPr>
              <a:t>Masked hypertension</a:t>
            </a:r>
            <a:r>
              <a:rPr lang="en-US" altLang="zh-CN" sz="1200" b="0" i="0" kern="1200" dirty="0" smtClean="0">
                <a:solidFill>
                  <a:schemeClr val="tx1"/>
                </a:solidFill>
                <a:effectLst/>
                <a:latin typeface="+mn-lt"/>
                <a:ea typeface="+mn-ea"/>
                <a:cs typeface="+mn-cs"/>
              </a:rPr>
              <a:t>: This condition occurs when your BP reading is normal at the doctor’s office, but elevated when you’re at home. It may occur in up to 20% of untreated people. This condition has similar risk to sustained hypertension, and should be treated with antihypertensive medications</a:t>
            </a:r>
          </a:p>
          <a:p>
            <a:r>
              <a:rPr lang="en-US" altLang="zh-CN" sz="1200" b="1" i="0" kern="1200" dirty="0" smtClean="0">
                <a:solidFill>
                  <a:schemeClr val="tx1"/>
                </a:solidFill>
                <a:effectLst/>
                <a:latin typeface="+mn-lt"/>
                <a:ea typeface="+mn-ea"/>
                <a:cs typeface="+mn-cs"/>
              </a:rPr>
              <a:t>Sustained hypertension</a:t>
            </a:r>
            <a:r>
              <a:rPr lang="en-US" altLang="zh-CN" sz="1200" b="0" i="0" kern="1200" dirty="0" smtClean="0">
                <a:solidFill>
                  <a:schemeClr val="tx1"/>
                </a:solidFill>
                <a:effectLst/>
                <a:latin typeface="+mn-lt"/>
                <a:ea typeface="+mn-ea"/>
                <a:cs typeface="+mn-cs"/>
              </a:rPr>
              <a:t>: This refers to BP readings that are elevated whether you’re in the doctor’s office or at home. This condition has been linked to an increased likelihood of heart and kidney damage.</a:t>
            </a:r>
          </a:p>
          <a:p>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4</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EE4B86-39A2-4D05-80F4-971B0DF05F88}" type="slidenum">
              <a:rPr lang="zh-CN" altLang="en-US" smtClean="0"/>
              <a:t>8</a:t>
            </a:fld>
            <a:endParaRPr lang="zh-CN" altLang="en-US"/>
          </a:p>
        </p:txBody>
      </p:sp>
    </p:spTree>
    <p:extLst>
      <p:ext uri="{BB962C8B-B14F-4D97-AF65-F5344CB8AC3E}">
        <p14:creationId xmlns:p14="http://schemas.microsoft.com/office/powerpoint/2010/main" val="4282502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9</a:t>
            </a:fld>
            <a:endParaRPr lang="zh-CN" altLang="en-US"/>
          </a:p>
        </p:txBody>
      </p:sp>
    </p:spTree>
    <p:extLst>
      <p:ext uri="{BB962C8B-B14F-4D97-AF65-F5344CB8AC3E}">
        <p14:creationId xmlns:p14="http://schemas.microsoft.com/office/powerpoint/2010/main" val="196381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超时和过压保护：限制时间</a:t>
            </a:r>
            <a:r>
              <a:rPr lang="en-US" altLang="zh-CN" dirty="0" smtClean="0"/>
              <a:t>120s</a:t>
            </a:r>
            <a:r>
              <a:rPr lang="zh-CN" altLang="en-US" dirty="0" smtClean="0"/>
              <a:t>，限制压力</a:t>
            </a:r>
            <a:r>
              <a:rPr lang="en-US" altLang="zh-CN" dirty="0" smtClean="0"/>
              <a:t>297</a:t>
            </a:r>
            <a:r>
              <a:rPr lang="en-US" altLang="zh-CN" dirty="0" smtClean="0">
                <a:latin typeface="Times New Roman" panose="02020603050405020304" pitchFamily="18" charset="0"/>
                <a:cs typeface="Times New Roman" panose="02020603050405020304" pitchFamily="18" charset="0"/>
              </a:rPr>
              <a:t>±3mmHg</a:t>
            </a:r>
            <a:r>
              <a:rPr lang="zh-CN" altLang="en-US" dirty="0" smtClean="0">
                <a:latin typeface="Times New Roman" panose="02020603050405020304" pitchFamily="18" charset="0"/>
                <a:cs typeface="Times New Roman" panose="02020603050405020304" pitchFamily="18" charset="0"/>
              </a:rPr>
              <a:t>；</a:t>
            </a:r>
            <a:endParaRPr lang="en-US" altLang="zh-CN" dirty="0" smtClean="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10</a:t>
            </a:fld>
            <a:endParaRPr lang="zh-CN" altLang="en-US"/>
          </a:p>
        </p:txBody>
      </p:sp>
    </p:spTree>
    <p:extLst>
      <p:ext uri="{BB962C8B-B14F-4D97-AF65-F5344CB8AC3E}">
        <p14:creationId xmlns:p14="http://schemas.microsoft.com/office/powerpoint/2010/main" val="2243663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通讯接口</a:t>
            </a:r>
            <a:r>
              <a:rPr lang="en-US" altLang="zh-CN" dirty="0" smtClean="0"/>
              <a:t>(Type-C)</a:t>
            </a:r>
            <a:r>
              <a:rPr lang="zh-CN" altLang="en-US" dirty="0" smtClean="0"/>
              <a:t>：不会像</a:t>
            </a:r>
            <a:r>
              <a:rPr lang="en-US" altLang="zh-CN" dirty="0" smtClean="0"/>
              <a:t>Micro</a:t>
            </a:r>
            <a:r>
              <a:rPr lang="en-US" altLang="zh-CN" baseline="0" dirty="0" smtClean="0"/>
              <a:t> USB </a:t>
            </a:r>
            <a:r>
              <a:rPr lang="zh-CN" altLang="en-US" baseline="0" dirty="0" smtClean="0"/>
              <a:t>存在插反损坏接口的情况，</a:t>
            </a:r>
            <a:r>
              <a:rPr lang="zh-CN" altLang="en-US" dirty="0" smtClean="0"/>
              <a:t>每天插拔，</a:t>
            </a:r>
            <a:r>
              <a:rPr lang="en-US" altLang="zh-CN" dirty="0" smtClean="0"/>
              <a:t>2</a:t>
            </a:r>
            <a:r>
              <a:rPr lang="zh-CN" altLang="en-US" dirty="0" smtClean="0"/>
              <a:t>次，一年</a:t>
            </a:r>
            <a:r>
              <a:rPr lang="en-US" altLang="zh-CN" dirty="0" smtClean="0"/>
              <a:t>365</a:t>
            </a:r>
            <a:r>
              <a:rPr lang="zh-CN" altLang="en-US" dirty="0" smtClean="0"/>
              <a:t>天，相当于可以用</a:t>
            </a:r>
            <a:r>
              <a:rPr lang="en-US" altLang="zh-CN" dirty="0" smtClean="0"/>
              <a:t>13</a:t>
            </a:r>
            <a:r>
              <a:rPr lang="zh-CN" altLang="en-US" dirty="0" smtClean="0"/>
              <a:t>年</a:t>
            </a:r>
            <a:endParaRPr lang="en-US" altLang="zh-CN" dirty="0" smtClean="0"/>
          </a:p>
          <a:p>
            <a:endParaRPr lang="en-US" altLang="zh-CN" dirty="0" smtClean="0"/>
          </a:p>
          <a:p>
            <a:r>
              <a:rPr lang="zh-CN" altLang="en-US" dirty="0" smtClean="0"/>
              <a:t>泵的寿命：按照每天测量</a:t>
            </a:r>
            <a:r>
              <a:rPr lang="en-US" altLang="zh-CN" dirty="0" smtClean="0"/>
              <a:t>48</a:t>
            </a:r>
            <a:r>
              <a:rPr lang="zh-CN" altLang="en-US" dirty="0" smtClean="0"/>
              <a:t>次计算，可使用</a:t>
            </a:r>
            <a:r>
              <a:rPr lang="en-US" altLang="zh-CN" dirty="0" smtClean="0"/>
              <a:t>9.13</a:t>
            </a:r>
            <a:r>
              <a:rPr lang="zh-CN" altLang="en-US" dirty="0" smtClean="0"/>
              <a:t>年</a:t>
            </a:r>
            <a:r>
              <a:rPr lang="en-US" altLang="zh-CN" dirty="0" smtClean="0"/>
              <a:t>~</a:t>
            </a:r>
          </a:p>
          <a:p>
            <a:endParaRPr lang="en-US" altLang="zh-CN" dirty="0" smtClean="0"/>
          </a:p>
          <a:p>
            <a:r>
              <a:rPr lang="zh-CN" altLang="en-US" dirty="0" smtClean="0"/>
              <a:t>断电后数据保存：患者监测过程中电量不足自动关机，已监测数据可自动保存，患者自行更换电池后，无需任何操作，即可继续监测；</a:t>
            </a:r>
          </a:p>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11</a:t>
            </a:fld>
            <a:endParaRPr lang="zh-CN" altLang="en-US"/>
          </a:p>
        </p:txBody>
      </p:sp>
    </p:spTree>
    <p:extLst>
      <p:ext uri="{BB962C8B-B14F-4D97-AF65-F5344CB8AC3E}">
        <p14:creationId xmlns:p14="http://schemas.microsoft.com/office/powerpoint/2010/main" val="203480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lnSpc>
                <a:spcPct val="150000"/>
              </a:lnSpc>
              <a:buFont typeface="Arial" panose="020B0604020202020204" pitchFamily="34" charset="0"/>
              <a:buChar char="•"/>
            </a:pPr>
            <a:r>
              <a:rPr lang="zh-CN" altLang="en-US" dirty="0" smtClean="0"/>
              <a:t>如何辅助医生对血压数值的准确性进行评估：</a:t>
            </a:r>
            <a:endParaRPr lang="en-US" altLang="zh-CN" dirty="0" smtClean="0"/>
          </a:p>
          <a:p>
            <a:pPr marL="171450" indent="-171450">
              <a:lnSpc>
                <a:spcPct val="150000"/>
              </a:lnSpc>
              <a:buFont typeface="Arial" panose="020B0604020202020204" pitchFamily="34" charset="0"/>
              <a:buChar char="•"/>
            </a:pPr>
            <a:endParaRPr lang="en-US" altLang="zh-CN" dirty="0" smtClean="0"/>
          </a:p>
          <a:p>
            <a:pPr marL="171450" indent="-171450">
              <a:lnSpc>
                <a:spcPct val="150000"/>
              </a:lnSpc>
              <a:buFont typeface="Arial" panose="020B0604020202020204" pitchFamily="34" charset="0"/>
              <a:buChar char="•"/>
            </a:pPr>
            <a:r>
              <a:rPr lang="zh-CN" altLang="en-US" dirty="0" smtClean="0"/>
              <a:t>例：</a:t>
            </a:r>
            <a:r>
              <a:rPr lang="en-US" altLang="zh-CN" dirty="0" smtClean="0"/>
              <a:t>24h</a:t>
            </a:r>
            <a:r>
              <a:rPr lang="zh-CN" altLang="en-US" dirty="0" smtClean="0"/>
              <a:t>监测过程中，白天大部分是</a:t>
            </a:r>
            <a:r>
              <a:rPr lang="en-US" altLang="zh-CN" dirty="0" smtClean="0"/>
              <a:t>120/70</a:t>
            </a:r>
            <a:r>
              <a:rPr lang="zh-CN" altLang="en-US" dirty="0" smtClean="0"/>
              <a:t>左右的血压，突然有一个血压值，</a:t>
            </a:r>
            <a:r>
              <a:rPr lang="en-US" altLang="zh-CN" dirty="0" smtClean="0"/>
              <a:t>98/50</a:t>
            </a:r>
            <a:r>
              <a:rPr lang="zh-CN" altLang="en-US" dirty="0" smtClean="0"/>
              <a:t>，医生会有疑问，这个是个人的血压变化，还是测量的异常值？</a:t>
            </a:r>
            <a:endParaRPr lang="en-US" altLang="zh-CN" dirty="0" smtClean="0"/>
          </a:p>
          <a:p>
            <a:pPr marL="171450" indent="-171450">
              <a:lnSpc>
                <a:spcPct val="150000"/>
              </a:lnSpc>
              <a:buFont typeface="Arial" panose="020B0604020202020204" pitchFamily="34" charset="0"/>
              <a:buChar char="•"/>
            </a:pPr>
            <a:r>
              <a:rPr lang="zh-CN" altLang="en-US" dirty="0" smtClean="0"/>
              <a:t>此时，可根据体位来进行判断，如果是躺着的，很大可能体位的变化引起的，如果是剧烈运动，很大可能是测量过程中的干扰导致的异常值，可以予以排除</a:t>
            </a:r>
            <a:r>
              <a:rPr lang="en-US" altLang="zh-CN" dirty="0" smtClean="0"/>
              <a:t>~</a:t>
            </a:r>
          </a:p>
          <a:p>
            <a:pPr marL="171450" indent="-171450">
              <a:lnSpc>
                <a:spcPct val="150000"/>
              </a:lnSpc>
              <a:buFont typeface="Arial" panose="020B0604020202020204" pitchFamily="34" charset="0"/>
              <a:buChar char="•"/>
            </a:pPr>
            <a:endParaRPr lang="en-US" altLang="zh-CN" dirty="0" smtClean="0"/>
          </a:p>
          <a:p>
            <a:pPr marL="0" indent="0">
              <a:lnSpc>
                <a:spcPct val="150000"/>
              </a:lnSpc>
              <a:buFont typeface="Arial" panose="020B0604020202020204" pitchFamily="34" charset="0"/>
              <a:buNone/>
            </a:pPr>
            <a:r>
              <a:rPr lang="zh-CN" altLang="en-US" dirty="0" smtClean="0"/>
              <a:t>体位性低血压：又称直立性低血压，快速站立时，血压明显下降的情况；</a:t>
            </a:r>
          </a:p>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12</a:t>
            </a:fld>
            <a:endParaRPr lang="zh-CN" altLang="en-US"/>
          </a:p>
        </p:txBody>
      </p:sp>
    </p:spTree>
    <p:extLst>
      <p:ext uri="{BB962C8B-B14F-4D97-AF65-F5344CB8AC3E}">
        <p14:creationId xmlns:p14="http://schemas.microsoft.com/office/powerpoint/2010/main" val="3853510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13</a:t>
            </a:fld>
            <a:endParaRPr lang="zh-CN" altLang="en-US"/>
          </a:p>
        </p:txBody>
      </p:sp>
    </p:spTree>
    <p:extLst>
      <p:ext uri="{BB962C8B-B14F-4D97-AF65-F5344CB8AC3E}">
        <p14:creationId xmlns:p14="http://schemas.microsoft.com/office/powerpoint/2010/main" val="2187603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4" name="图片 3" descr="PPT模板A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pic>
        <p:nvPicPr>
          <p:cNvPr id="3" name="图片 2" descr="PPT模板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pic>
        <p:nvPicPr>
          <p:cNvPr id="4" name="图片 3" descr="PPT模板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90483" y="6655120"/>
            <a:ext cx="990513" cy="202881"/>
          </a:xfrm>
          <a:prstGeom prst="rect">
            <a:avLst/>
          </a:prstGeom>
        </p:spPr>
        <p:txBody>
          <a:bodyPr lIns="106659" tIns="46930" rIns="89594" bIns="46930"/>
          <a:lstStyle>
            <a:lvl1pPr>
              <a:defRPr sz="700">
                <a:solidFill>
                  <a:schemeClr val="tx1">
                    <a:lumMod val="75000"/>
                    <a:lumOff val="25000"/>
                  </a:schemeClr>
                </a:solidFill>
                <a:latin typeface="微软雅黑" pitchFamily="34" charset="-122"/>
                <a:ea typeface="微软雅黑" pitchFamily="34" charset="-122"/>
              </a:defRPr>
            </a:lvl1pPr>
          </a:lstStyle>
          <a:p>
            <a:fld id="{530820CF-B880-4189-942D-D702A7CBA730}" type="datetimeFigureOut">
              <a:rPr lang="zh-CN" altLang="en-US" smtClean="0"/>
              <a:t>2021/2/9</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pic>
        <p:nvPicPr>
          <p:cNvPr id="4" name="Picture 3" descr="section header 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304294" y="4943735"/>
            <a:ext cx="7582280" cy="492443"/>
          </a:xfrm>
        </p:spPr>
        <p:txBody>
          <a:bodyPr wrap="square" lIns="0" tIns="0" rIns="0" bIns="0" anchor="ctr" anchorCtr="0">
            <a:spAutoFit/>
          </a:bodyPr>
          <a:lstStyle>
            <a:lvl1pPr algn="l">
              <a:defRPr sz="3200" b="0" cap="none">
                <a:solidFill>
                  <a:srgbClr val="FFFFFF"/>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2993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descr="PPT模板A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Tree>
    <p:extLst>
      <p:ext uri="{BB962C8B-B14F-4D97-AF65-F5344CB8AC3E}">
        <p14:creationId xmlns:p14="http://schemas.microsoft.com/office/powerpoint/2010/main" val="335457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98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44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74637"/>
            <a:ext cx="8229600" cy="1143000"/>
          </a:xfrm>
          <a:prstGeom prst="rect">
            <a:avLst/>
          </a:prstGeom>
        </p:spPr>
        <p:txBody>
          <a:bodyPr vert="horz" lIns="91428" tIns="45714" rIns="91428" bIns="45714"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600200"/>
            <a:ext cx="8229600" cy="4525963"/>
          </a:xfrm>
          <a:prstGeom prst="rect">
            <a:avLst/>
          </a:prstGeom>
        </p:spPr>
        <p:txBody>
          <a:bodyPr vert="horz" lIns="91428" tIns="45714" rIns="91428" bIns="45714"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28" tIns="45714" rIns="91428" bIns="45714"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8" name="图片 7" descr="PPT模板D.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83" r:id="rId6"/>
    <p:sldLayoutId id="2147483684" r:id="rId7"/>
  </p:sldLayoutIdLst>
  <p:txStyles>
    <p:titleStyle>
      <a:lvl1pPr algn="ctr" defTabSz="914280"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3" indent="-285712" algn="l" defTabSz="9142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0" indent="-228570" algn="l" defTabSz="9142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0"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0"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0"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1"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0"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0"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图片 9" descr="PPT模板7a.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标题占位符 1"/>
          <p:cNvSpPr>
            <a:spLocks noGrp="1"/>
          </p:cNvSpPr>
          <p:nvPr>
            <p:ph type="title"/>
          </p:nvPr>
        </p:nvSpPr>
        <p:spPr>
          <a:xfrm>
            <a:off x="456949" y="275486"/>
            <a:ext cx="8230104" cy="1142253"/>
          </a:xfrm>
          <a:prstGeom prst="rect">
            <a:avLst/>
          </a:prstGeom>
        </p:spPr>
        <p:txBody>
          <a:bodyPr vert="horz" lIns="108366" tIns="54183" rIns="108366" bIns="54183"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6949" y="1599155"/>
            <a:ext cx="8230104" cy="4526460"/>
          </a:xfrm>
          <a:prstGeom prst="rect">
            <a:avLst/>
          </a:prstGeom>
        </p:spPr>
        <p:txBody>
          <a:bodyPr vert="horz" lIns="108366" tIns="54183" rIns="108366" bIns="54183"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6948" y="6356305"/>
            <a:ext cx="2133544" cy="365074"/>
          </a:xfrm>
          <a:prstGeom prst="rect">
            <a:avLst/>
          </a:prstGeom>
        </p:spPr>
        <p:txBody>
          <a:bodyPr vert="horz" lIns="108366" tIns="54183" rIns="108366" bIns="54183" rtlCol="0" anchor="ctr"/>
          <a:lstStyle>
            <a:lvl1pPr algn="l">
              <a:defRPr sz="1400">
                <a:solidFill>
                  <a:schemeClr val="tx1">
                    <a:tint val="75000"/>
                  </a:schemeClr>
                </a:solidFill>
              </a:defRPr>
            </a:lvl1pPr>
          </a:lstStyle>
          <a:p>
            <a:fld id="{58BD1232-F24E-43CB-B6F2-C4DB66931457}" type="datetime1">
              <a:rPr lang="zh-CN" altLang="en-US" smtClean="0"/>
              <a:pPr/>
              <a:t>2021/2/9</a:t>
            </a:fld>
            <a:endParaRPr lang="zh-CN" altLang="en-US"/>
          </a:p>
        </p:txBody>
      </p:sp>
      <p:sp>
        <p:nvSpPr>
          <p:cNvPr id="5" name="页脚占位符 4"/>
          <p:cNvSpPr>
            <a:spLocks noGrp="1"/>
          </p:cNvSpPr>
          <p:nvPr>
            <p:ph type="ftr" sz="quarter" idx="3"/>
          </p:nvPr>
        </p:nvSpPr>
        <p:spPr>
          <a:xfrm>
            <a:off x="3124719" y="6356305"/>
            <a:ext cx="2894564" cy="365074"/>
          </a:xfrm>
          <a:prstGeom prst="rect">
            <a:avLst/>
          </a:prstGeom>
        </p:spPr>
        <p:txBody>
          <a:bodyPr vert="horz" lIns="108366" tIns="54183" rIns="108366" bIns="5418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509" y="6356305"/>
            <a:ext cx="2133544" cy="365074"/>
          </a:xfrm>
          <a:prstGeom prst="rect">
            <a:avLst/>
          </a:prstGeom>
        </p:spPr>
        <p:txBody>
          <a:bodyPr vert="horz" lIns="108366" tIns="54183" rIns="108366" bIns="54183" rtlCol="0" anchor="ctr"/>
          <a:lstStyle>
            <a:lvl1pPr algn="r">
              <a:defRPr sz="1400">
                <a:solidFill>
                  <a:schemeClr val="tx1">
                    <a:tint val="75000"/>
                  </a:schemeClr>
                </a:solidFill>
              </a:defRPr>
            </a:lvl1pPr>
          </a:lstStyle>
          <a:p>
            <a:fld id="{89C733C4-84C8-4E79-B0F4-2A96B1BF11DB}" type="slidenum">
              <a:rPr lang="zh-CN" altLang="en-US" smtClean="0"/>
              <a:pPr/>
              <a:t>‹#›</a:t>
            </a:fld>
            <a:endParaRPr lang="zh-CN" altLang="en-US"/>
          </a:p>
        </p:txBody>
      </p:sp>
      <p:sp>
        <p:nvSpPr>
          <p:cNvPr id="9" name="日期占位符 3"/>
          <p:cNvSpPr txBox="1">
            <a:spLocks/>
          </p:cNvSpPr>
          <p:nvPr/>
        </p:nvSpPr>
        <p:spPr>
          <a:xfrm>
            <a:off x="190483" y="6655120"/>
            <a:ext cx="990513" cy="202881"/>
          </a:xfrm>
          <a:prstGeom prst="rect">
            <a:avLst/>
          </a:prstGeom>
        </p:spPr>
        <p:txBody>
          <a:bodyPr lIns="106659" tIns="46930" rIns="89594" bIns="46930"/>
          <a:lstStyle>
            <a:lvl1pPr>
              <a:defRPr sz="600">
                <a:solidFill>
                  <a:schemeClr val="tx1">
                    <a:lumMod val="75000"/>
                    <a:lumOff val="25000"/>
                  </a:schemeClr>
                </a:solidFill>
                <a:latin typeface="微软雅黑" pitchFamily="34" charset="-122"/>
                <a:ea typeface="微软雅黑" pitchFamily="34" charset="-122"/>
              </a:defRPr>
            </a:lvl1pPr>
          </a:lstStyle>
          <a:p>
            <a:pPr marL="0" marR="0" lvl="0" indent="0" algn="l" defTabSz="914280" rtl="0" eaLnBrk="1" fontAlgn="auto" latinLnBrk="0" hangingPunct="1">
              <a:lnSpc>
                <a:spcPct val="100000"/>
              </a:lnSpc>
              <a:spcBef>
                <a:spcPts val="0"/>
              </a:spcBef>
              <a:spcAft>
                <a:spcPts val="0"/>
              </a:spcAft>
              <a:buClrTx/>
              <a:buSzTx/>
              <a:buFontTx/>
              <a:buNone/>
              <a:tabLst/>
              <a:defRPr/>
            </a:pPr>
            <a:fld id="{8884C0A1-5614-4C7E-85F8-8EF9E1C29123}" type="datetime1">
              <a:rPr kumimoji="0" lang="zh-CN" altLang="en-US" sz="700" b="0" i="0" u="none" strike="noStrike" kern="1200" cap="none" spc="0" normalizeH="0" baseline="0" noProof="0" smtClean="0">
                <a:ln>
                  <a:noFill/>
                </a:ln>
                <a:solidFill>
                  <a:srgbClr val="60605B"/>
                </a:solidFill>
                <a:effectLst/>
                <a:uLnTx/>
                <a:uFillTx/>
                <a:latin typeface="微软雅黑" pitchFamily="34" charset="-122"/>
                <a:ea typeface="微软雅黑" pitchFamily="34" charset="-122"/>
                <a:cs typeface="+mn-cs"/>
              </a:rPr>
              <a:pPr marL="0" marR="0" lvl="0" indent="0" algn="l" defTabSz="914280" rtl="0" eaLnBrk="1" fontAlgn="auto" latinLnBrk="0" hangingPunct="1">
                <a:lnSpc>
                  <a:spcPct val="100000"/>
                </a:lnSpc>
                <a:spcBef>
                  <a:spcPts val="0"/>
                </a:spcBef>
                <a:spcAft>
                  <a:spcPts val="0"/>
                </a:spcAft>
                <a:buClrTx/>
                <a:buSzTx/>
                <a:buFontTx/>
                <a:buNone/>
                <a:tabLst/>
                <a:defRPr/>
              </a:pPr>
              <a:t>2021/2/9</a:t>
            </a:fld>
            <a:endParaRPr kumimoji="0" lang="zh-CN" altLang="en-US" sz="700" b="0" i="0" u="none" strike="noStrike" kern="1200" cap="none" spc="0" normalizeH="0" baseline="0" noProof="0" dirty="0">
              <a:ln>
                <a:noFill/>
              </a:ln>
              <a:solidFill>
                <a:srgbClr val="60605B"/>
              </a:solidFill>
              <a:effectLst/>
              <a:uLnTx/>
              <a:uFillTx/>
              <a:latin typeface="微软雅黑" pitchFamily="34" charset="-122"/>
              <a:ea typeface="微软雅黑" pitchFamily="34" charset="-122"/>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hf hdr="0" ftr="0"/>
  <p:txStyles>
    <p:titleStyle>
      <a:lvl1pPr algn="ctr" defTabSz="1083655" rtl="0" eaLnBrk="1" latinLnBrk="0" hangingPunct="1">
        <a:spcBef>
          <a:spcPct val="0"/>
        </a:spcBef>
        <a:buNone/>
        <a:defRPr sz="5200" kern="1200">
          <a:solidFill>
            <a:schemeClr val="tx1"/>
          </a:solidFill>
          <a:latin typeface="+mj-lt"/>
          <a:ea typeface="+mj-ea"/>
          <a:cs typeface="+mj-cs"/>
        </a:defRPr>
      </a:lvl1pPr>
    </p:titleStyle>
    <p:bodyStyle>
      <a:lvl1pPr marL="406371" indent="-406371" algn="l" defTabSz="1083655"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0470" indent="-338642" algn="l" defTabSz="108365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4569" indent="-270914" algn="l" defTabSz="1083655"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6397"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8225"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0052"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1880"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3708"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05536"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3655" rtl="0" eaLnBrk="1" latinLnBrk="0" hangingPunct="1">
        <a:defRPr sz="2100" kern="1200">
          <a:solidFill>
            <a:schemeClr val="tx1"/>
          </a:solidFill>
          <a:latin typeface="+mn-lt"/>
          <a:ea typeface="+mn-ea"/>
          <a:cs typeface="+mn-cs"/>
        </a:defRPr>
      </a:lvl1pPr>
      <a:lvl2pPr marL="541828" algn="l" defTabSz="1083655" rtl="0" eaLnBrk="1" latinLnBrk="0" hangingPunct="1">
        <a:defRPr sz="2100" kern="1200">
          <a:solidFill>
            <a:schemeClr val="tx1"/>
          </a:solidFill>
          <a:latin typeface="+mn-lt"/>
          <a:ea typeface="+mn-ea"/>
          <a:cs typeface="+mn-cs"/>
        </a:defRPr>
      </a:lvl2pPr>
      <a:lvl3pPr marL="1083655" algn="l" defTabSz="1083655" rtl="0" eaLnBrk="1" latinLnBrk="0" hangingPunct="1">
        <a:defRPr sz="2100" kern="1200">
          <a:solidFill>
            <a:schemeClr val="tx1"/>
          </a:solidFill>
          <a:latin typeface="+mn-lt"/>
          <a:ea typeface="+mn-ea"/>
          <a:cs typeface="+mn-cs"/>
        </a:defRPr>
      </a:lvl3pPr>
      <a:lvl4pPr marL="1625483" algn="l" defTabSz="1083655" rtl="0" eaLnBrk="1" latinLnBrk="0" hangingPunct="1">
        <a:defRPr sz="2100" kern="1200">
          <a:solidFill>
            <a:schemeClr val="tx1"/>
          </a:solidFill>
          <a:latin typeface="+mn-lt"/>
          <a:ea typeface="+mn-ea"/>
          <a:cs typeface="+mn-cs"/>
        </a:defRPr>
      </a:lvl4pPr>
      <a:lvl5pPr marL="2167311" algn="l" defTabSz="1083655" rtl="0" eaLnBrk="1" latinLnBrk="0" hangingPunct="1">
        <a:defRPr sz="2100" kern="1200">
          <a:solidFill>
            <a:schemeClr val="tx1"/>
          </a:solidFill>
          <a:latin typeface="+mn-lt"/>
          <a:ea typeface="+mn-ea"/>
          <a:cs typeface="+mn-cs"/>
        </a:defRPr>
      </a:lvl5pPr>
      <a:lvl6pPr marL="2709139" algn="l" defTabSz="1083655" rtl="0" eaLnBrk="1" latinLnBrk="0" hangingPunct="1">
        <a:defRPr sz="2100" kern="1200">
          <a:solidFill>
            <a:schemeClr val="tx1"/>
          </a:solidFill>
          <a:latin typeface="+mn-lt"/>
          <a:ea typeface="+mn-ea"/>
          <a:cs typeface="+mn-cs"/>
        </a:defRPr>
      </a:lvl6pPr>
      <a:lvl7pPr marL="3250966" algn="l" defTabSz="1083655" rtl="0" eaLnBrk="1" latinLnBrk="0" hangingPunct="1">
        <a:defRPr sz="2100" kern="1200">
          <a:solidFill>
            <a:schemeClr val="tx1"/>
          </a:solidFill>
          <a:latin typeface="+mn-lt"/>
          <a:ea typeface="+mn-ea"/>
          <a:cs typeface="+mn-cs"/>
        </a:defRPr>
      </a:lvl7pPr>
      <a:lvl8pPr marL="3792794" algn="l" defTabSz="1083655" rtl="0" eaLnBrk="1" latinLnBrk="0" hangingPunct="1">
        <a:defRPr sz="2100" kern="1200">
          <a:solidFill>
            <a:schemeClr val="tx1"/>
          </a:solidFill>
          <a:latin typeface="+mn-lt"/>
          <a:ea typeface="+mn-ea"/>
          <a:cs typeface="+mn-cs"/>
        </a:defRPr>
      </a:lvl8pPr>
      <a:lvl9pPr marL="4334622" algn="l" defTabSz="1083655"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图片 3" descr="PPT模板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Lst>
  <p:txStyles>
    <p:titleStyle>
      <a:lvl1pPr algn="ctr" defTabSz="1083655" rtl="0" eaLnBrk="1" latinLnBrk="0" hangingPunct="1">
        <a:spcBef>
          <a:spcPct val="0"/>
        </a:spcBef>
        <a:buNone/>
        <a:defRPr sz="5200" kern="1200">
          <a:solidFill>
            <a:schemeClr val="tx1"/>
          </a:solidFill>
          <a:latin typeface="+mj-lt"/>
          <a:ea typeface="+mj-ea"/>
          <a:cs typeface="+mj-cs"/>
        </a:defRPr>
      </a:lvl1pPr>
    </p:titleStyle>
    <p:bodyStyle>
      <a:lvl1pPr marL="406371" indent="-406371" algn="l" defTabSz="1083655"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0470" indent="-338642" algn="l" defTabSz="108365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4569" indent="-270914" algn="l" defTabSz="1083655"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6397"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8225"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0052"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1880"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3708"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05536"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3655" rtl="0" eaLnBrk="1" latinLnBrk="0" hangingPunct="1">
        <a:defRPr sz="2100" kern="1200">
          <a:solidFill>
            <a:schemeClr val="tx1"/>
          </a:solidFill>
          <a:latin typeface="+mn-lt"/>
          <a:ea typeface="+mn-ea"/>
          <a:cs typeface="+mn-cs"/>
        </a:defRPr>
      </a:lvl1pPr>
      <a:lvl2pPr marL="541828" algn="l" defTabSz="1083655" rtl="0" eaLnBrk="1" latinLnBrk="0" hangingPunct="1">
        <a:defRPr sz="2100" kern="1200">
          <a:solidFill>
            <a:schemeClr val="tx1"/>
          </a:solidFill>
          <a:latin typeface="+mn-lt"/>
          <a:ea typeface="+mn-ea"/>
          <a:cs typeface="+mn-cs"/>
        </a:defRPr>
      </a:lvl2pPr>
      <a:lvl3pPr marL="1083655" algn="l" defTabSz="1083655" rtl="0" eaLnBrk="1" latinLnBrk="0" hangingPunct="1">
        <a:defRPr sz="2100" kern="1200">
          <a:solidFill>
            <a:schemeClr val="tx1"/>
          </a:solidFill>
          <a:latin typeface="+mn-lt"/>
          <a:ea typeface="+mn-ea"/>
          <a:cs typeface="+mn-cs"/>
        </a:defRPr>
      </a:lvl3pPr>
      <a:lvl4pPr marL="1625483" algn="l" defTabSz="1083655" rtl="0" eaLnBrk="1" latinLnBrk="0" hangingPunct="1">
        <a:defRPr sz="2100" kern="1200">
          <a:solidFill>
            <a:schemeClr val="tx1"/>
          </a:solidFill>
          <a:latin typeface="+mn-lt"/>
          <a:ea typeface="+mn-ea"/>
          <a:cs typeface="+mn-cs"/>
        </a:defRPr>
      </a:lvl4pPr>
      <a:lvl5pPr marL="2167311" algn="l" defTabSz="1083655" rtl="0" eaLnBrk="1" latinLnBrk="0" hangingPunct="1">
        <a:defRPr sz="2100" kern="1200">
          <a:solidFill>
            <a:schemeClr val="tx1"/>
          </a:solidFill>
          <a:latin typeface="+mn-lt"/>
          <a:ea typeface="+mn-ea"/>
          <a:cs typeface="+mn-cs"/>
        </a:defRPr>
      </a:lvl5pPr>
      <a:lvl6pPr marL="2709139" algn="l" defTabSz="1083655" rtl="0" eaLnBrk="1" latinLnBrk="0" hangingPunct="1">
        <a:defRPr sz="2100" kern="1200">
          <a:solidFill>
            <a:schemeClr val="tx1"/>
          </a:solidFill>
          <a:latin typeface="+mn-lt"/>
          <a:ea typeface="+mn-ea"/>
          <a:cs typeface="+mn-cs"/>
        </a:defRPr>
      </a:lvl6pPr>
      <a:lvl7pPr marL="3250966" algn="l" defTabSz="1083655" rtl="0" eaLnBrk="1" latinLnBrk="0" hangingPunct="1">
        <a:defRPr sz="2100" kern="1200">
          <a:solidFill>
            <a:schemeClr val="tx1"/>
          </a:solidFill>
          <a:latin typeface="+mn-lt"/>
          <a:ea typeface="+mn-ea"/>
          <a:cs typeface="+mn-cs"/>
        </a:defRPr>
      </a:lvl7pPr>
      <a:lvl8pPr marL="3792794" algn="l" defTabSz="1083655" rtl="0" eaLnBrk="1" latinLnBrk="0" hangingPunct="1">
        <a:defRPr sz="2100" kern="1200">
          <a:solidFill>
            <a:schemeClr val="tx1"/>
          </a:solidFill>
          <a:latin typeface="+mn-lt"/>
          <a:ea typeface="+mn-ea"/>
          <a:cs typeface="+mn-cs"/>
        </a:defRPr>
      </a:lvl8pPr>
      <a:lvl9pPr marL="4334622" algn="l" defTabSz="1083655"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图片 9" descr="PPT模板7a.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标题占位符 1"/>
          <p:cNvSpPr>
            <a:spLocks noGrp="1"/>
          </p:cNvSpPr>
          <p:nvPr>
            <p:ph type="title"/>
          </p:nvPr>
        </p:nvSpPr>
        <p:spPr>
          <a:xfrm>
            <a:off x="456949" y="275486"/>
            <a:ext cx="8230104" cy="1142253"/>
          </a:xfrm>
          <a:prstGeom prst="rect">
            <a:avLst/>
          </a:prstGeom>
        </p:spPr>
        <p:txBody>
          <a:bodyPr vert="horz" lIns="108366" tIns="54183" rIns="108366" bIns="54183"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6949" y="1599155"/>
            <a:ext cx="8230104" cy="4526460"/>
          </a:xfrm>
          <a:prstGeom prst="rect">
            <a:avLst/>
          </a:prstGeom>
        </p:spPr>
        <p:txBody>
          <a:bodyPr vert="horz" lIns="108366" tIns="54183" rIns="108366" bIns="54183"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6948" y="6356305"/>
            <a:ext cx="2133544" cy="365074"/>
          </a:xfrm>
          <a:prstGeom prst="rect">
            <a:avLst/>
          </a:prstGeom>
        </p:spPr>
        <p:txBody>
          <a:bodyPr vert="horz" lIns="108366" tIns="54183" rIns="108366" bIns="54183" rtlCol="0" anchor="ctr"/>
          <a:lstStyle>
            <a:lvl1pPr algn="l">
              <a:defRPr sz="1400">
                <a:solidFill>
                  <a:schemeClr val="tx1">
                    <a:tint val="75000"/>
                  </a:schemeClr>
                </a:solidFill>
              </a:defRPr>
            </a:lvl1pPr>
          </a:lstStyle>
          <a:p>
            <a:fld id="{58BD1232-F24E-43CB-B6F2-C4DB66931457}" type="datetime1">
              <a:rPr lang="zh-CN" altLang="en-US" smtClean="0"/>
              <a:pPr/>
              <a:t>2021/2/9</a:t>
            </a:fld>
            <a:endParaRPr lang="zh-CN" altLang="en-US"/>
          </a:p>
        </p:txBody>
      </p:sp>
      <p:sp>
        <p:nvSpPr>
          <p:cNvPr id="5" name="页脚占位符 4"/>
          <p:cNvSpPr>
            <a:spLocks noGrp="1"/>
          </p:cNvSpPr>
          <p:nvPr>
            <p:ph type="ftr" sz="quarter" idx="3"/>
          </p:nvPr>
        </p:nvSpPr>
        <p:spPr>
          <a:xfrm>
            <a:off x="3124719" y="6356305"/>
            <a:ext cx="2894564" cy="365074"/>
          </a:xfrm>
          <a:prstGeom prst="rect">
            <a:avLst/>
          </a:prstGeom>
        </p:spPr>
        <p:txBody>
          <a:bodyPr vert="horz" lIns="108366" tIns="54183" rIns="108366" bIns="5418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509" y="6356305"/>
            <a:ext cx="2133544" cy="365074"/>
          </a:xfrm>
          <a:prstGeom prst="rect">
            <a:avLst/>
          </a:prstGeom>
        </p:spPr>
        <p:txBody>
          <a:bodyPr vert="horz" lIns="108366" tIns="54183" rIns="108366" bIns="54183" rtlCol="0" anchor="ctr"/>
          <a:lstStyle>
            <a:lvl1pPr algn="r">
              <a:defRPr sz="1400">
                <a:solidFill>
                  <a:schemeClr val="tx1">
                    <a:tint val="75000"/>
                  </a:schemeClr>
                </a:solidFill>
              </a:defRPr>
            </a:lvl1pPr>
          </a:lstStyle>
          <a:p>
            <a:fld id="{89C733C4-84C8-4E79-B0F4-2A96B1BF11DB}" type="slidenum">
              <a:rPr lang="zh-CN" altLang="en-US" smtClean="0"/>
              <a:pPr/>
              <a:t>‹#›</a:t>
            </a:fld>
            <a:endParaRPr lang="zh-CN" altLang="en-US"/>
          </a:p>
        </p:txBody>
      </p:sp>
      <p:sp>
        <p:nvSpPr>
          <p:cNvPr id="9" name="日期占位符 3"/>
          <p:cNvSpPr txBox="1">
            <a:spLocks/>
          </p:cNvSpPr>
          <p:nvPr/>
        </p:nvSpPr>
        <p:spPr>
          <a:xfrm>
            <a:off x="190483" y="6655120"/>
            <a:ext cx="990513" cy="202881"/>
          </a:xfrm>
          <a:prstGeom prst="rect">
            <a:avLst/>
          </a:prstGeom>
        </p:spPr>
        <p:txBody>
          <a:bodyPr lIns="106659" tIns="46930" rIns="89594" bIns="46930"/>
          <a:lstStyle>
            <a:lvl1pPr>
              <a:defRPr sz="600">
                <a:solidFill>
                  <a:schemeClr val="tx1">
                    <a:lumMod val="75000"/>
                    <a:lumOff val="25000"/>
                  </a:schemeClr>
                </a:solidFill>
                <a:latin typeface="微软雅黑" pitchFamily="34" charset="-122"/>
                <a:ea typeface="微软雅黑" pitchFamily="34" charset="-122"/>
              </a:defRPr>
            </a:lvl1pPr>
          </a:lstStyle>
          <a:p>
            <a:pPr marL="0" marR="0" lvl="0" indent="0" algn="l" defTabSz="914280" rtl="0" eaLnBrk="1" fontAlgn="auto" latinLnBrk="0" hangingPunct="1">
              <a:lnSpc>
                <a:spcPct val="100000"/>
              </a:lnSpc>
              <a:spcBef>
                <a:spcPts val="0"/>
              </a:spcBef>
              <a:spcAft>
                <a:spcPts val="0"/>
              </a:spcAft>
              <a:buClrTx/>
              <a:buSzTx/>
              <a:buFontTx/>
              <a:buNone/>
              <a:tabLst/>
              <a:defRPr/>
            </a:pPr>
            <a:fld id="{8884C0A1-5614-4C7E-85F8-8EF9E1C29123}" type="datetime1">
              <a:rPr kumimoji="0" lang="zh-CN" altLang="en-US" sz="700" b="0" i="0" u="none" strike="noStrike" kern="1200" cap="none" spc="0" normalizeH="0" baseline="0" noProof="0" smtClean="0">
                <a:ln>
                  <a:noFill/>
                </a:ln>
                <a:solidFill>
                  <a:srgbClr val="60605B"/>
                </a:solidFill>
                <a:effectLst/>
                <a:uLnTx/>
                <a:uFillTx/>
                <a:latin typeface="微软雅黑" pitchFamily="34" charset="-122"/>
                <a:ea typeface="微软雅黑" pitchFamily="34" charset="-122"/>
                <a:cs typeface="+mn-cs"/>
              </a:rPr>
              <a:pPr marL="0" marR="0" lvl="0" indent="0" algn="l" defTabSz="914280" rtl="0" eaLnBrk="1" fontAlgn="auto" latinLnBrk="0" hangingPunct="1">
                <a:lnSpc>
                  <a:spcPct val="100000"/>
                </a:lnSpc>
                <a:spcBef>
                  <a:spcPts val="0"/>
                </a:spcBef>
                <a:spcAft>
                  <a:spcPts val="0"/>
                </a:spcAft>
                <a:buClrTx/>
                <a:buSzTx/>
                <a:buFontTx/>
                <a:buNone/>
                <a:tabLst/>
                <a:defRPr/>
              </a:pPr>
              <a:t>2021/2/9</a:t>
            </a:fld>
            <a:endParaRPr kumimoji="0" lang="zh-CN" altLang="en-US" sz="700" b="0" i="0" u="none" strike="noStrike" kern="1200" cap="none" spc="0" normalizeH="0" baseline="0" noProof="0" dirty="0">
              <a:ln>
                <a:noFill/>
              </a:ln>
              <a:solidFill>
                <a:srgbClr val="60605B"/>
              </a:solidFill>
              <a:effectLst/>
              <a:uLnTx/>
              <a:uFillTx/>
              <a:latin typeface="微软雅黑" pitchFamily="34" charset="-122"/>
              <a:ea typeface="微软雅黑" pitchFamily="34" charset="-122"/>
              <a:cs typeface="+mn-cs"/>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p:txStyles>
    <p:titleStyle>
      <a:lvl1pPr algn="ctr" defTabSz="1083655" rtl="0" eaLnBrk="1" latinLnBrk="0" hangingPunct="1">
        <a:spcBef>
          <a:spcPct val="0"/>
        </a:spcBef>
        <a:buNone/>
        <a:defRPr sz="5200" kern="1200">
          <a:solidFill>
            <a:schemeClr val="tx1"/>
          </a:solidFill>
          <a:latin typeface="+mj-lt"/>
          <a:ea typeface="+mj-ea"/>
          <a:cs typeface="+mj-cs"/>
        </a:defRPr>
      </a:lvl1pPr>
    </p:titleStyle>
    <p:bodyStyle>
      <a:lvl1pPr marL="406371" indent="-406371" algn="l" defTabSz="1083655"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0470" indent="-338642" algn="l" defTabSz="108365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4569" indent="-270914" algn="l" defTabSz="1083655"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6397"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8225"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0052"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1880"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3708"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05536"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3655" rtl="0" eaLnBrk="1" latinLnBrk="0" hangingPunct="1">
        <a:defRPr sz="2100" kern="1200">
          <a:solidFill>
            <a:schemeClr val="tx1"/>
          </a:solidFill>
          <a:latin typeface="+mn-lt"/>
          <a:ea typeface="+mn-ea"/>
          <a:cs typeface="+mn-cs"/>
        </a:defRPr>
      </a:lvl1pPr>
      <a:lvl2pPr marL="541828" algn="l" defTabSz="1083655" rtl="0" eaLnBrk="1" latinLnBrk="0" hangingPunct="1">
        <a:defRPr sz="2100" kern="1200">
          <a:solidFill>
            <a:schemeClr val="tx1"/>
          </a:solidFill>
          <a:latin typeface="+mn-lt"/>
          <a:ea typeface="+mn-ea"/>
          <a:cs typeface="+mn-cs"/>
        </a:defRPr>
      </a:lvl2pPr>
      <a:lvl3pPr marL="1083655" algn="l" defTabSz="1083655" rtl="0" eaLnBrk="1" latinLnBrk="0" hangingPunct="1">
        <a:defRPr sz="2100" kern="1200">
          <a:solidFill>
            <a:schemeClr val="tx1"/>
          </a:solidFill>
          <a:latin typeface="+mn-lt"/>
          <a:ea typeface="+mn-ea"/>
          <a:cs typeface="+mn-cs"/>
        </a:defRPr>
      </a:lvl3pPr>
      <a:lvl4pPr marL="1625483" algn="l" defTabSz="1083655" rtl="0" eaLnBrk="1" latinLnBrk="0" hangingPunct="1">
        <a:defRPr sz="2100" kern="1200">
          <a:solidFill>
            <a:schemeClr val="tx1"/>
          </a:solidFill>
          <a:latin typeface="+mn-lt"/>
          <a:ea typeface="+mn-ea"/>
          <a:cs typeface="+mn-cs"/>
        </a:defRPr>
      </a:lvl4pPr>
      <a:lvl5pPr marL="2167311" algn="l" defTabSz="1083655" rtl="0" eaLnBrk="1" latinLnBrk="0" hangingPunct="1">
        <a:defRPr sz="2100" kern="1200">
          <a:solidFill>
            <a:schemeClr val="tx1"/>
          </a:solidFill>
          <a:latin typeface="+mn-lt"/>
          <a:ea typeface="+mn-ea"/>
          <a:cs typeface="+mn-cs"/>
        </a:defRPr>
      </a:lvl5pPr>
      <a:lvl6pPr marL="2709139" algn="l" defTabSz="1083655" rtl="0" eaLnBrk="1" latinLnBrk="0" hangingPunct="1">
        <a:defRPr sz="2100" kern="1200">
          <a:solidFill>
            <a:schemeClr val="tx1"/>
          </a:solidFill>
          <a:latin typeface="+mn-lt"/>
          <a:ea typeface="+mn-ea"/>
          <a:cs typeface="+mn-cs"/>
        </a:defRPr>
      </a:lvl6pPr>
      <a:lvl7pPr marL="3250966" algn="l" defTabSz="1083655" rtl="0" eaLnBrk="1" latinLnBrk="0" hangingPunct="1">
        <a:defRPr sz="2100" kern="1200">
          <a:solidFill>
            <a:schemeClr val="tx1"/>
          </a:solidFill>
          <a:latin typeface="+mn-lt"/>
          <a:ea typeface="+mn-ea"/>
          <a:cs typeface="+mn-cs"/>
        </a:defRPr>
      </a:lvl7pPr>
      <a:lvl8pPr marL="3792794" algn="l" defTabSz="1083655" rtl="0" eaLnBrk="1" latinLnBrk="0" hangingPunct="1">
        <a:defRPr sz="2100" kern="1200">
          <a:solidFill>
            <a:schemeClr val="tx1"/>
          </a:solidFill>
          <a:latin typeface="+mn-lt"/>
          <a:ea typeface="+mn-ea"/>
          <a:cs typeface="+mn-cs"/>
        </a:defRPr>
      </a:lvl8pPr>
      <a:lvl9pPr marL="4334622" algn="l" defTabSz="1083655"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图片 3" descr="PPT模板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Lst>
  <p:txStyles>
    <p:titleStyle>
      <a:lvl1pPr algn="ctr" defTabSz="1083655" rtl="0" eaLnBrk="1" latinLnBrk="0" hangingPunct="1">
        <a:spcBef>
          <a:spcPct val="0"/>
        </a:spcBef>
        <a:buNone/>
        <a:defRPr sz="5200" kern="1200">
          <a:solidFill>
            <a:schemeClr val="tx1"/>
          </a:solidFill>
          <a:latin typeface="+mj-lt"/>
          <a:ea typeface="+mj-ea"/>
          <a:cs typeface="+mj-cs"/>
        </a:defRPr>
      </a:lvl1pPr>
    </p:titleStyle>
    <p:bodyStyle>
      <a:lvl1pPr marL="406371" indent="-406371" algn="l" defTabSz="1083655"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0470" indent="-338642" algn="l" defTabSz="108365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4569" indent="-270914" algn="l" defTabSz="1083655"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6397"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8225"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0052"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1880"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3708"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05536"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3655" rtl="0" eaLnBrk="1" latinLnBrk="0" hangingPunct="1">
        <a:defRPr sz="2100" kern="1200">
          <a:solidFill>
            <a:schemeClr val="tx1"/>
          </a:solidFill>
          <a:latin typeface="+mn-lt"/>
          <a:ea typeface="+mn-ea"/>
          <a:cs typeface="+mn-cs"/>
        </a:defRPr>
      </a:lvl1pPr>
      <a:lvl2pPr marL="541828" algn="l" defTabSz="1083655" rtl="0" eaLnBrk="1" latinLnBrk="0" hangingPunct="1">
        <a:defRPr sz="2100" kern="1200">
          <a:solidFill>
            <a:schemeClr val="tx1"/>
          </a:solidFill>
          <a:latin typeface="+mn-lt"/>
          <a:ea typeface="+mn-ea"/>
          <a:cs typeface="+mn-cs"/>
        </a:defRPr>
      </a:lvl2pPr>
      <a:lvl3pPr marL="1083655" algn="l" defTabSz="1083655" rtl="0" eaLnBrk="1" latinLnBrk="0" hangingPunct="1">
        <a:defRPr sz="2100" kern="1200">
          <a:solidFill>
            <a:schemeClr val="tx1"/>
          </a:solidFill>
          <a:latin typeface="+mn-lt"/>
          <a:ea typeface="+mn-ea"/>
          <a:cs typeface="+mn-cs"/>
        </a:defRPr>
      </a:lvl3pPr>
      <a:lvl4pPr marL="1625483" algn="l" defTabSz="1083655" rtl="0" eaLnBrk="1" latinLnBrk="0" hangingPunct="1">
        <a:defRPr sz="2100" kern="1200">
          <a:solidFill>
            <a:schemeClr val="tx1"/>
          </a:solidFill>
          <a:latin typeface="+mn-lt"/>
          <a:ea typeface="+mn-ea"/>
          <a:cs typeface="+mn-cs"/>
        </a:defRPr>
      </a:lvl4pPr>
      <a:lvl5pPr marL="2167311" algn="l" defTabSz="1083655" rtl="0" eaLnBrk="1" latinLnBrk="0" hangingPunct="1">
        <a:defRPr sz="2100" kern="1200">
          <a:solidFill>
            <a:schemeClr val="tx1"/>
          </a:solidFill>
          <a:latin typeface="+mn-lt"/>
          <a:ea typeface="+mn-ea"/>
          <a:cs typeface="+mn-cs"/>
        </a:defRPr>
      </a:lvl5pPr>
      <a:lvl6pPr marL="2709139" algn="l" defTabSz="1083655" rtl="0" eaLnBrk="1" latinLnBrk="0" hangingPunct="1">
        <a:defRPr sz="2100" kern="1200">
          <a:solidFill>
            <a:schemeClr val="tx1"/>
          </a:solidFill>
          <a:latin typeface="+mn-lt"/>
          <a:ea typeface="+mn-ea"/>
          <a:cs typeface="+mn-cs"/>
        </a:defRPr>
      </a:lvl6pPr>
      <a:lvl7pPr marL="3250966" algn="l" defTabSz="1083655" rtl="0" eaLnBrk="1" latinLnBrk="0" hangingPunct="1">
        <a:defRPr sz="2100" kern="1200">
          <a:solidFill>
            <a:schemeClr val="tx1"/>
          </a:solidFill>
          <a:latin typeface="+mn-lt"/>
          <a:ea typeface="+mn-ea"/>
          <a:cs typeface="+mn-cs"/>
        </a:defRPr>
      </a:lvl7pPr>
      <a:lvl8pPr marL="3792794" algn="l" defTabSz="1083655" rtl="0" eaLnBrk="1" latinLnBrk="0" hangingPunct="1">
        <a:defRPr sz="2100" kern="1200">
          <a:solidFill>
            <a:schemeClr val="tx1"/>
          </a:solidFill>
          <a:latin typeface="+mn-lt"/>
          <a:ea typeface="+mn-ea"/>
          <a:cs typeface="+mn-cs"/>
        </a:defRPr>
      </a:lvl8pPr>
      <a:lvl9pPr marL="4334622" algn="l" defTabSz="108365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508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407285" y="1615353"/>
            <a:ext cx="4752528" cy="1323439"/>
          </a:xfrm>
          <a:prstGeom prst="rect">
            <a:avLst/>
          </a:prstGeom>
          <a:noFill/>
        </p:spPr>
        <p:txBody>
          <a:bodyPr wrap="square">
            <a:spAutoFit/>
          </a:bodyPr>
          <a:lstStyle/>
          <a:p>
            <a:pPr marL="342900" indent="-342900">
              <a:lnSpc>
                <a:spcPct val="80000"/>
              </a:lnSpc>
              <a:spcBef>
                <a:spcPct val="20000"/>
              </a:spcBef>
              <a:buClr>
                <a:srgbClr val="C90E2B"/>
              </a:buClr>
              <a:buFont typeface="Wingdings" pitchFamily="2" charset="2"/>
              <a:buChar char="n"/>
              <a:defRPr/>
            </a:pPr>
            <a:r>
              <a:rPr lang="en-US" altLang="zh-CN" sz="1600" b="1" dirty="0" smtClean="0">
                <a:latin typeface="HelveticaNeueLT Pro 43 LtEx" pitchFamily="34" charset="0"/>
              </a:rPr>
              <a:t>Overtime and Overpressure </a:t>
            </a:r>
            <a:r>
              <a:rPr lang="en-US" altLang="zh-CN" sz="1600" b="1" dirty="0">
                <a:latin typeface="HelveticaNeueLT Pro 43 LtEx" pitchFamily="34" charset="0"/>
              </a:rPr>
              <a:t>P</a:t>
            </a:r>
            <a:r>
              <a:rPr lang="en-US" altLang="zh-CN" sz="1600" b="1" dirty="0" smtClean="0">
                <a:latin typeface="HelveticaNeueLT Pro 43 LtEx" pitchFamily="34" charset="0"/>
              </a:rPr>
              <a:t>rotection</a:t>
            </a:r>
            <a:endParaRPr lang="en-US" altLang="zh-CN" sz="1600" b="1" dirty="0">
              <a:latin typeface="HelveticaNeueLT Pro 43 LtEx" pitchFamily="34" charset="0"/>
            </a:endParaRPr>
          </a:p>
          <a:p>
            <a:pPr algn="just">
              <a:spcBef>
                <a:spcPct val="20000"/>
              </a:spcBef>
              <a:defRPr/>
            </a:pPr>
            <a:r>
              <a:rPr lang="en-US" altLang="zh-CN" sz="1600" dirty="0" smtClean="0">
                <a:latin typeface="HelveticaNeueLT Pro 43 LtEx" pitchFamily="34" charset="0"/>
              </a:rPr>
              <a:t>SA-10 is capable of overtime and overpressure protection to avoid the accidental hurt during long-time blood pressure monitoring.</a:t>
            </a:r>
            <a:endParaRPr lang="en-US" altLang="zh-CN" sz="1600" dirty="0">
              <a:latin typeface="HelveticaNeueLT Pro 43 LtEx" pitchFamily="34" charset="0"/>
            </a:endParaRPr>
          </a:p>
        </p:txBody>
      </p:sp>
      <p:sp>
        <p:nvSpPr>
          <p:cNvPr id="105" name="矩形 104"/>
          <p:cNvSpPr/>
          <p:nvPr/>
        </p:nvSpPr>
        <p:spPr>
          <a:xfrm>
            <a:off x="407285" y="3933056"/>
            <a:ext cx="4776025" cy="1323439"/>
          </a:xfrm>
          <a:prstGeom prst="rect">
            <a:avLst/>
          </a:prstGeom>
          <a:noFill/>
        </p:spPr>
        <p:txBody>
          <a:bodyPr wrap="square">
            <a:spAutoFit/>
          </a:bodyPr>
          <a:lstStyle/>
          <a:p>
            <a:pPr marL="342900" indent="-342900">
              <a:lnSpc>
                <a:spcPct val="80000"/>
              </a:lnSpc>
              <a:spcBef>
                <a:spcPct val="20000"/>
              </a:spcBef>
              <a:buClr>
                <a:srgbClr val="F99B0C"/>
              </a:buClr>
              <a:buFont typeface="Wingdings" pitchFamily="2" charset="2"/>
              <a:buChar char="n"/>
              <a:defRPr/>
            </a:pPr>
            <a:r>
              <a:rPr lang="en-US" altLang="zh-CN" sz="1600" b="1" dirty="0" smtClean="0">
                <a:latin typeface="HelveticaNeueLT Pro 43 LtEx" pitchFamily="34" charset="0"/>
              </a:rPr>
              <a:t>Protective Redundancy</a:t>
            </a:r>
            <a:endParaRPr lang="en-US" altLang="zh-CN" sz="1600" b="1" dirty="0">
              <a:latin typeface="HelveticaNeueLT Pro 43 LtEx" pitchFamily="34" charset="0"/>
            </a:endParaRPr>
          </a:p>
          <a:p>
            <a:pPr algn="just">
              <a:spcBef>
                <a:spcPct val="20000"/>
              </a:spcBef>
              <a:defRPr/>
            </a:pPr>
            <a:r>
              <a:rPr lang="en-US" altLang="zh-CN" sz="1600" dirty="0" smtClean="0">
                <a:latin typeface="HelveticaNeueLT Pro 43 LtEx" pitchFamily="34" charset="0"/>
              </a:rPr>
              <a:t>SA-10 has dual sensors and valves to protect the patient’s safety. It works normally even when one sensor or valve is defective. Never bring any harm to the patient.</a:t>
            </a:r>
            <a:endParaRPr lang="en-US" altLang="zh-CN" sz="1600" dirty="0">
              <a:latin typeface="HelveticaNeueLT Pro 43 LtEx" pitchFamily="34" charset="0"/>
            </a:endParaRPr>
          </a:p>
        </p:txBody>
      </p:sp>
      <p:sp>
        <p:nvSpPr>
          <p:cNvPr id="82" name="矩形 81"/>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Safety</a:t>
            </a:r>
          </a:p>
        </p:txBody>
      </p:sp>
      <p:pic>
        <p:nvPicPr>
          <p:cNvPr id="3" name="图片 2"/>
          <p:cNvPicPr>
            <a:picLocks noChangeAspect="1"/>
          </p:cNvPicPr>
          <p:nvPr/>
        </p:nvPicPr>
        <p:blipFill>
          <a:blip r:embed="rId3"/>
          <a:stretch>
            <a:fillRect/>
          </a:stretch>
        </p:blipFill>
        <p:spPr>
          <a:xfrm>
            <a:off x="5364088" y="1124744"/>
            <a:ext cx="3600400" cy="3228657"/>
          </a:xfrm>
          <a:prstGeom prst="rect">
            <a:avLst/>
          </a:prstGeom>
        </p:spPr>
      </p:pic>
      <p:grpSp>
        <p:nvGrpSpPr>
          <p:cNvPr id="7" name="组合 6"/>
          <p:cNvGrpSpPr/>
          <p:nvPr/>
        </p:nvGrpSpPr>
        <p:grpSpPr>
          <a:xfrm>
            <a:off x="6615737" y="4693726"/>
            <a:ext cx="1097101" cy="1125538"/>
            <a:chOff x="3778250" y="1590675"/>
            <a:chExt cx="1097101" cy="1125538"/>
          </a:xfrm>
        </p:grpSpPr>
        <p:grpSp>
          <p:nvGrpSpPr>
            <p:cNvPr id="8" name="Group 4"/>
            <p:cNvGrpSpPr>
              <a:grpSpLocks noChangeAspect="1"/>
            </p:cNvGrpSpPr>
            <p:nvPr/>
          </p:nvGrpSpPr>
          <p:grpSpPr bwMode="auto">
            <a:xfrm>
              <a:off x="3778250" y="1590675"/>
              <a:ext cx="1097101" cy="1097101"/>
              <a:chOff x="2380" y="1002"/>
              <a:chExt cx="704" cy="704"/>
            </a:xfrm>
          </p:grpSpPr>
          <p:sp>
            <p:nvSpPr>
              <p:cNvPr id="10" name="AutoShape 3"/>
              <p:cNvSpPr>
                <a:spLocks noChangeAspect="1" noChangeArrowheads="1" noTextEdit="1"/>
              </p:cNvSpPr>
              <p:nvPr/>
            </p:nvSpPr>
            <p:spPr bwMode="auto">
              <a:xfrm>
                <a:off x="2380" y="1002"/>
                <a:ext cx="704"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5"/>
              <p:cNvSpPr>
                <a:spLocks/>
              </p:cNvSpPr>
              <p:nvPr/>
            </p:nvSpPr>
            <p:spPr bwMode="auto">
              <a:xfrm>
                <a:off x="2382" y="1002"/>
                <a:ext cx="702" cy="702"/>
              </a:xfrm>
              <a:custGeom>
                <a:avLst/>
                <a:gdLst>
                  <a:gd name="T0" fmla="*/ 0 w 353"/>
                  <a:gd name="T1" fmla="*/ 59 h 353"/>
                  <a:gd name="T2" fmla="*/ 59 w 353"/>
                  <a:gd name="T3" fmla="*/ 0 h 353"/>
                  <a:gd name="T4" fmla="*/ 294 w 353"/>
                  <a:gd name="T5" fmla="*/ 0 h 353"/>
                  <a:gd name="T6" fmla="*/ 353 w 353"/>
                  <a:gd name="T7" fmla="*/ 59 h 353"/>
                  <a:gd name="T8" fmla="*/ 353 w 353"/>
                  <a:gd name="T9" fmla="*/ 294 h 353"/>
                  <a:gd name="T10" fmla="*/ 294 w 353"/>
                  <a:gd name="T11" fmla="*/ 353 h 353"/>
                  <a:gd name="T12" fmla="*/ 59 w 353"/>
                  <a:gd name="T13" fmla="*/ 353 h 353"/>
                  <a:gd name="T14" fmla="*/ 0 w 353"/>
                  <a:gd name="T15" fmla="*/ 294 h 353"/>
                  <a:gd name="T16" fmla="*/ 0 w 353"/>
                  <a:gd name="T17" fmla="*/ 5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353">
                    <a:moveTo>
                      <a:pt x="0" y="59"/>
                    </a:moveTo>
                    <a:cubicBezTo>
                      <a:pt x="0" y="27"/>
                      <a:pt x="26" y="0"/>
                      <a:pt x="59" y="0"/>
                    </a:cubicBezTo>
                    <a:cubicBezTo>
                      <a:pt x="294" y="0"/>
                      <a:pt x="294" y="0"/>
                      <a:pt x="294" y="0"/>
                    </a:cubicBezTo>
                    <a:cubicBezTo>
                      <a:pt x="327" y="0"/>
                      <a:pt x="353" y="27"/>
                      <a:pt x="353" y="59"/>
                    </a:cubicBezTo>
                    <a:cubicBezTo>
                      <a:pt x="353" y="294"/>
                      <a:pt x="353" y="294"/>
                      <a:pt x="353" y="294"/>
                    </a:cubicBezTo>
                    <a:cubicBezTo>
                      <a:pt x="353" y="327"/>
                      <a:pt x="327" y="353"/>
                      <a:pt x="294" y="353"/>
                    </a:cubicBezTo>
                    <a:cubicBezTo>
                      <a:pt x="59" y="353"/>
                      <a:pt x="59" y="353"/>
                      <a:pt x="59" y="353"/>
                    </a:cubicBezTo>
                    <a:cubicBezTo>
                      <a:pt x="26" y="353"/>
                      <a:pt x="0" y="327"/>
                      <a:pt x="0" y="294"/>
                    </a:cubicBezTo>
                    <a:lnTo>
                      <a:pt x="0" y="59"/>
                    </a:lnTo>
                    <a:close/>
                  </a:path>
                </a:pathLst>
              </a:custGeom>
              <a:solidFill>
                <a:srgbClr val="FFC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6"/>
              <p:cNvSpPr>
                <a:spLocks/>
              </p:cNvSpPr>
              <p:nvPr/>
            </p:nvSpPr>
            <p:spPr bwMode="auto">
              <a:xfrm>
                <a:off x="2436" y="1253"/>
                <a:ext cx="171" cy="143"/>
              </a:xfrm>
              <a:custGeom>
                <a:avLst/>
                <a:gdLst>
                  <a:gd name="T0" fmla="*/ 171 w 171"/>
                  <a:gd name="T1" fmla="*/ 143 h 143"/>
                  <a:gd name="T2" fmla="*/ 0 w 171"/>
                  <a:gd name="T3" fmla="*/ 143 h 143"/>
                  <a:gd name="T4" fmla="*/ 0 w 171"/>
                  <a:gd name="T5" fmla="*/ 143 h 143"/>
                  <a:gd name="T6" fmla="*/ 85 w 171"/>
                  <a:gd name="T7" fmla="*/ 0 h 143"/>
                  <a:gd name="T8" fmla="*/ 171 w 171"/>
                  <a:gd name="T9" fmla="*/ 143 h 143"/>
                </a:gdLst>
                <a:ahLst/>
                <a:cxnLst>
                  <a:cxn ang="0">
                    <a:pos x="T0" y="T1"/>
                  </a:cxn>
                  <a:cxn ang="0">
                    <a:pos x="T2" y="T3"/>
                  </a:cxn>
                  <a:cxn ang="0">
                    <a:pos x="T4" y="T5"/>
                  </a:cxn>
                  <a:cxn ang="0">
                    <a:pos x="T6" y="T7"/>
                  </a:cxn>
                  <a:cxn ang="0">
                    <a:pos x="T8" y="T9"/>
                  </a:cxn>
                </a:cxnLst>
                <a:rect l="0" t="0" r="r" b="b"/>
                <a:pathLst>
                  <a:path w="171" h="143">
                    <a:moveTo>
                      <a:pt x="171" y="143"/>
                    </a:moveTo>
                    <a:lnTo>
                      <a:pt x="0" y="143"/>
                    </a:lnTo>
                    <a:lnTo>
                      <a:pt x="0" y="143"/>
                    </a:lnTo>
                    <a:lnTo>
                      <a:pt x="85" y="0"/>
                    </a:lnTo>
                    <a:lnTo>
                      <a:pt x="171" y="143"/>
                    </a:lnTo>
                    <a:close/>
                  </a:path>
                </a:pathLst>
              </a:custGeom>
              <a:solidFill>
                <a:srgbClr val="E94B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7"/>
              <p:cNvSpPr>
                <a:spLocks/>
              </p:cNvSpPr>
              <p:nvPr/>
            </p:nvSpPr>
            <p:spPr bwMode="auto">
              <a:xfrm>
                <a:off x="2436" y="1253"/>
                <a:ext cx="171" cy="143"/>
              </a:xfrm>
              <a:custGeom>
                <a:avLst/>
                <a:gdLst>
                  <a:gd name="T0" fmla="*/ 171 w 171"/>
                  <a:gd name="T1" fmla="*/ 143 h 143"/>
                  <a:gd name="T2" fmla="*/ 0 w 171"/>
                  <a:gd name="T3" fmla="*/ 143 h 143"/>
                  <a:gd name="T4" fmla="*/ 0 w 171"/>
                  <a:gd name="T5" fmla="*/ 143 h 143"/>
                  <a:gd name="T6" fmla="*/ 85 w 171"/>
                  <a:gd name="T7" fmla="*/ 0 h 143"/>
                </a:gdLst>
                <a:ahLst/>
                <a:cxnLst>
                  <a:cxn ang="0">
                    <a:pos x="T0" y="T1"/>
                  </a:cxn>
                  <a:cxn ang="0">
                    <a:pos x="T2" y="T3"/>
                  </a:cxn>
                  <a:cxn ang="0">
                    <a:pos x="T4" y="T5"/>
                  </a:cxn>
                  <a:cxn ang="0">
                    <a:pos x="T6" y="T7"/>
                  </a:cxn>
                </a:cxnLst>
                <a:rect l="0" t="0" r="r" b="b"/>
                <a:pathLst>
                  <a:path w="171" h="143">
                    <a:moveTo>
                      <a:pt x="171" y="143"/>
                    </a:moveTo>
                    <a:lnTo>
                      <a:pt x="0" y="143"/>
                    </a:lnTo>
                    <a:lnTo>
                      <a:pt x="0" y="143"/>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8"/>
              <p:cNvSpPr>
                <a:spLocks noEditPoints="1"/>
              </p:cNvSpPr>
              <p:nvPr/>
            </p:nvSpPr>
            <p:spPr bwMode="auto">
              <a:xfrm>
                <a:off x="2511" y="1290"/>
                <a:ext cx="14" cy="92"/>
              </a:xfrm>
              <a:custGeom>
                <a:avLst/>
                <a:gdLst>
                  <a:gd name="T0" fmla="*/ 0 w 14"/>
                  <a:gd name="T1" fmla="*/ 14 h 92"/>
                  <a:gd name="T2" fmla="*/ 14 w 14"/>
                  <a:gd name="T3" fmla="*/ 14 h 92"/>
                  <a:gd name="T4" fmla="*/ 14 w 14"/>
                  <a:gd name="T5" fmla="*/ 0 h 92"/>
                  <a:gd name="T6" fmla="*/ 0 w 14"/>
                  <a:gd name="T7" fmla="*/ 0 h 92"/>
                  <a:gd name="T8" fmla="*/ 0 w 14"/>
                  <a:gd name="T9" fmla="*/ 14 h 92"/>
                  <a:gd name="T10" fmla="*/ 2 w 14"/>
                  <a:gd name="T11" fmla="*/ 92 h 92"/>
                  <a:gd name="T12" fmla="*/ 14 w 14"/>
                  <a:gd name="T13" fmla="*/ 92 h 92"/>
                  <a:gd name="T14" fmla="*/ 14 w 14"/>
                  <a:gd name="T15" fmla="*/ 26 h 92"/>
                  <a:gd name="T16" fmla="*/ 0 w 14"/>
                  <a:gd name="T17" fmla="*/ 26 h 92"/>
                  <a:gd name="T18" fmla="*/ 2 w 14"/>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2">
                    <a:moveTo>
                      <a:pt x="0" y="14"/>
                    </a:moveTo>
                    <a:lnTo>
                      <a:pt x="14" y="14"/>
                    </a:lnTo>
                    <a:lnTo>
                      <a:pt x="14" y="0"/>
                    </a:lnTo>
                    <a:lnTo>
                      <a:pt x="0" y="0"/>
                    </a:lnTo>
                    <a:lnTo>
                      <a:pt x="0" y="14"/>
                    </a:lnTo>
                    <a:close/>
                    <a:moveTo>
                      <a:pt x="2" y="92"/>
                    </a:moveTo>
                    <a:lnTo>
                      <a:pt x="14" y="92"/>
                    </a:lnTo>
                    <a:lnTo>
                      <a:pt x="14" y="26"/>
                    </a:lnTo>
                    <a:lnTo>
                      <a:pt x="0" y="26"/>
                    </a:lnTo>
                    <a:lnTo>
                      <a:pt x="2" y="92"/>
                    </a:lnTo>
                    <a:close/>
                  </a:path>
                </a:pathLst>
              </a:custGeom>
              <a:solidFill>
                <a:srgbClr val="FFFFFF"/>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9"/>
              <p:cNvSpPr>
                <a:spLocks/>
              </p:cNvSpPr>
              <p:nvPr/>
            </p:nvSpPr>
            <p:spPr bwMode="auto">
              <a:xfrm>
                <a:off x="2740" y="1243"/>
                <a:ext cx="187" cy="268"/>
              </a:xfrm>
              <a:custGeom>
                <a:avLst/>
                <a:gdLst>
                  <a:gd name="T0" fmla="*/ 0 w 94"/>
                  <a:gd name="T1" fmla="*/ 15 h 135"/>
                  <a:gd name="T2" fmla="*/ 15 w 94"/>
                  <a:gd name="T3" fmla="*/ 0 h 135"/>
                  <a:gd name="T4" fmla="*/ 78 w 94"/>
                  <a:gd name="T5" fmla="*/ 0 h 135"/>
                  <a:gd name="T6" fmla="*/ 94 w 94"/>
                  <a:gd name="T7" fmla="*/ 15 h 135"/>
                  <a:gd name="T8" fmla="*/ 94 w 94"/>
                  <a:gd name="T9" fmla="*/ 119 h 135"/>
                  <a:gd name="T10" fmla="*/ 78 w 94"/>
                  <a:gd name="T11" fmla="*/ 135 h 135"/>
                  <a:gd name="T12" fmla="*/ 15 w 94"/>
                  <a:gd name="T13" fmla="*/ 135 h 135"/>
                  <a:gd name="T14" fmla="*/ 0 w 94"/>
                  <a:gd name="T15" fmla="*/ 119 h 135"/>
                  <a:gd name="T16" fmla="*/ 0 w 94"/>
                  <a:gd name="T17"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35">
                    <a:moveTo>
                      <a:pt x="0" y="15"/>
                    </a:moveTo>
                    <a:cubicBezTo>
                      <a:pt x="0" y="7"/>
                      <a:pt x="7" y="0"/>
                      <a:pt x="15" y="0"/>
                    </a:cubicBezTo>
                    <a:cubicBezTo>
                      <a:pt x="78" y="0"/>
                      <a:pt x="78" y="0"/>
                      <a:pt x="78" y="0"/>
                    </a:cubicBezTo>
                    <a:cubicBezTo>
                      <a:pt x="87" y="0"/>
                      <a:pt x="94" y="7"/>
                      <a:pt x="94" y="15"/>
                    </a:cubicBezTo>
                    <a:cubicBezTo>
                      <a:pt x="94" y="119"/>
                      <a:pt x="94" y="119"/>
                      <a:pt x="94" y="119"/>
                    </a:cubicBezTo>
                    <a:cubicBezTo>
                      <a:pt x="94" y="128"/>
                      <a:pt x="87" y="135"/>
                      <a:pt x="78" y="135"/>
                    </a:cubicBezTo>
                    <a:cubicBezTo>
                      <a:pt x="15" y="135"/>
                      <a:pt x="15" y="135"/>
                      <a:pt x="15" y="135"/>
                    </a:cubicBezTo>
                    <a:cubicBezTo>
                      <a:pt x="7" y="135"/>
                      <a:pt x="0" y="128"/>
                      <a:pt x="0" y="119"/>
                    </a:cubicBezTo>
                    <a:lnTo>
                      <a:pt x="0" y="15"/>
                    </a:lnTo>
                    <a:close/>
                  </a:path>
                </a:pathLst>
              </a:custGeom>
              <a:solidFill>
                <a:srgbClr val="B1D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0"/>
              <p:cNvSpPr>
                <a:spLocks/>
              </p:cNvSpPr>
              <p:nvPr/>
            </p:nvSpPr>
            <p:spPr bwMode="auto">
              <a:xfrm>
                <a:off x="2672" y="1253"/>
                <a:ext cx="52" cy="270"/>
              </a:xfrm>
              <a:custGeom>
                <a:avLst/>
                <a:gdLst>
                  <a:gd name="T0" fmla="*/ 0 w 26"/>
                  <a:gd name="T1" fmla="*/ 5 h 136"/>
                  <a:gd name="T2" fmla="*/ 5 w 26"/>
                  <a:gd name="T3" fmla="*/ 0 h 136"/>
                  <a:gd name="T4" fmla="*/ 22 w 26"/>
                  <a:gd name="T5" fmla="*/ 0 h 136"/>
                  <a:gd name="T6" fmla="*/ 26 w 26"/>
                  <a:gd name="T7" fmla="*/ 5 h 136"/>
                  <a:gd name="T8" fmla="*/ 26 w 26"/>
                  <a:gd name="T9" fmla="*/ 131 h 136"/>
                  <a:gd name="T10" fmla="*/ 22 w 26"/>
                  <a:gd name="T11" fmla="*/ 136 h 136"/>
                  <a:gd name="T12" fmla="*/ 5 w 26"/>
                  <a:gd name="T13" fmla="*/ 136 h 136"/>
                  <a:gd name="T14" fmla="*/ 0 w 26"/>
                  <a:gd name="T15" fmla="*/ 131 h 136"/>
                  <a:gd name="T16" fmla="*/ 0 w 26"/>
                  <a:gd name="T1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36">
                    <a:moveTo>
                      <a:pt x="0" y="5"/>
                    </a:moveTo>
                    <a:cubicBezTo>
                      <a:pt x="0" y="2"/>
                      <a:pt x="2" y="0"/>
                      <a:pt x="5" y="0"/>
                    </a:cubicBezTo>
                    <a:cubicBezTo>
                      <a:pt x="22" y="0"/>
                      <a:pt x="22" y="0"/>
                      <a:pt x="22" y="0"/>
                    </a:cubicBezTo>
                    <a:cubicBezTo>
                      <a:pt x="24" y="0"/>
                      <a:pt x="26" y="2"/>
                      <a:pt x="26" y="5"/>
                    </a:cubicBezTo>
                    <a:cubicBezTo>
                      <a:pt x="26" y="131"/>
                      <a:pt x="26" y="131"/>
                      <a:pt x="26" y="131"/>
                    </a:cubicBezTo>
                    <a:cubicBezTo>
                      <a:pt x="26" y="134"/>
                      <a:pt x="24" y="136"/>
                      <a:pt x="22" y="136"/>
                    </a:cubicBezTo>
                    <a:cubicBezTo>
                      <a:pt x="5" y="136"/>
                      <a:pt x="5" y="136"/>
                      <a:pt x="5" y="136"/>
                    </a:cubicBezTo>
                    <a:cubicBezTo>
                      <a:pt x="2" y="136"/>
                      <a:pt x="0" y="134"/>
                      <a:pt x="0" y="131"/>
                    </a:cubicBezTo>
                    <a:lnTo>
                      <a:pt x="0" y="5"/>
                    </a:lnTo>
                    <a:close/>
                  </a:path>
                </a:pathLst>
              </a:custGeom>
              <a:solidFill>
                <a:srgbClr val="B1D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Oval 11"/>
              <p:cNvSpPr>
                <a:spLocks noChangeArrowheads="1"/>
              </p:cNvSpPr>
              <p:nvPr/>
            </p:nvSpPr>
            <p:spPr bwMode="auto">
              <a:xfrm>
                <a:off x="2724" y="1040"/>
                <a:ext cx="217" cy="220"/>
              </a:xfrm>
              <a:prstGeom prst="ellipse">
                <a:avLst/>
              </a:prstGeom>
              <a:solidFill>
                <a:srgbClr val="B1D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Oval 12"/>
              <p:cNvSpPr>
                <a:spLocks noChangeArrowheads="1"/>
              </p:cNvSpPr>
              <p:nvPr/>
            </p:nvSpPr>
            <p:spPr bwMode="auto">
              <a:xfrm>
                <a:off x="2724" y="1040"/>
                <a:ext cx="217" cy="220"/>
              </a:xfrm>
              <a:prstGeom prst="ellipse">
                <a:avLst/>
              </a:pr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3"/>
              <p:cNvSpPr>
                <a:spLocks/>
              </p:cNvSpPr>
              <p:nvPr/>
            </p:nvSpPr>
            <p:spPr bwMode="auto">
              <a:xfrm>
                <a:off x="2867" y="1400"/>
                <a:ext cx="126" cy="127"/>
              </a:xfrm>
              <a:custGeom>
                <a:avLst/>
                <a:gdLst>
                  <a:gd name="T0" fmla="*/ 43 w 63"/>
                  <a:gd name="T1" fmla="*/ 2 h 64"/>
                  <a:gd name="T2" fmla="*/ 49 w 63"/>
                  <a:gd name="T3" fmla="*/ 2 h 64"/>
                  <a:gd name="T4" fmla="*/ 61 w 63"/>
                  <a:gd name="T5" fmla="*/ 14 h 64"/>
                  <a:gd name="T6" fmla="*/ 61 w 63"/>
                  <a:gd name="T7" fmla="*/ 20 h 64"/>
                  <a:gd name="T8" fmla="*/ 20 w 63"/>
                  <a:gd name="T9" fmla="*/ 63 h 64"/>
                  <a:gd name="T10" fmla="*/ 14 w 63"/>
                  <a:gd name="T11" fmla="*/ 63 h 64"/>
                  <a:gd name="T12" fmla="*/ 2 w 63"/>
                  <a:gd name="T13" fmla="*/ 50 h 64"/>
                  <a:gd name="T14" fmla="*/ 2 w 63"/>
                  <a:gd name="T15" fmla="*/ 44 h 64"/>
                  <a:gd name="T16" fmla="*/ 43 w 63"/>
                  <a:gd name="T1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4">
                    <a:moveTo>
                      <a:pt x="43" y="2"/>
                    </a:moveTo>
                    <a:cubicBezTo>
                      <a:pt x="45" y="0"/>
                      <a:pt x="48" y="0"/>
                      <a:pt x="49" y="2"/>
                    </a:cubicBezTo>
                    <a:cubicBezTo>
                      <a:pt x="61" y="14"/>
                      <a:pt x="61" y="14"/>
                      <a:pt x="61" y="14"/>
                    </a:cubicBezTo>
                    <a:cubicBezTo>
                      <a:pt x="63" y="16"/>
                      <a:pt x="63" y="19"/>
                      <a:pt x="61" y="20"/>
                    </a:cubicBezTo>
                    <a:cubicBezTo>
                      <a:pt x="20" y="63"/>
                      <a:pt x="20" y="63"/>
                      <a:pt x="20" y="63"/>
                    </a:cubicBezTo>
                    <a:cubicBezTo>
                      <a:pt x="18" y="64"/>
                      <a:pt x="15" y="64"/>
                      <a:pt x="14" y="63"/>
                    </a:cubicBezTo>
                    <a:cubicBezTo>
                      <a:pt x="2" y="50"/>
                      <a:pt x="2" y="50"/>
                      <a:pt x="2" y="50"/>
                    </a:cubicBezTo>
                    <a:cubicBezTo>
                      <a:pt x="0" y="49"/>
                      <a:pt x="0" y="46"/>
                      <a:pt x="2" y="44"/>
                    </a:cubicBezTo>
                    <a:lnTo>
                      <a:pt x="43" y="2"/>
                    </a:lnTo>
                    <a:close/>
                  </a:path>
                </a:pathLst>
              </a:custGeom>
              <a:solidFill>
                <a:srgbClr val="B1D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4"/>
              <p:cNvSpPr>
                <a:spLocks/>
              </p:cNvSpPr>
              <p:nvPr/>
            </p:nvSpPr>
            <p:spPr bwMode="auto">
              <a:xfrm>
                <a:off x="2867" y="1400"/>
                <a:ext cx="126" cy="127"/>
              </a:xfrm>
              <a:custGeom>
                <a:avLst/>
                <a:gdLst>
                  <a:gd name="T0" fmla="*/ 43 w 63"/>
                  <a:gd name="T1" fmla="*/ 2 h 64"/>
                  <a:gd name="T2" fmla="*/ 49 w 63"/>
                  <a:gd name="T3" fmla="*/ 2 h 64"/>
                  <a:gd name="T4" fmla="*/ 61 w 63"/>
                  <a:gd name="T5" fmla="*/ 14 h 64"/>
                  <a:gd name="T6" fmla="*/ 61 w 63"/>
                  <a:gd name="T7" fmla="*/ 20 h 64"/>
                  <a:gd name="T8" fmla="*/ 20 w 63"/>
                  <a:gd name="T9" fmla="*/ 63 h 64"/>
                  <a:gd name="T10" fmla="*/ 14 w 63"/>
                  <a:gd name="T11" fmla="*/ 63 h 64"/>
                  <a:gd name="T12" fmla="*/ 2 w 63"/>
                  <a:gd name="T13" fmla="*/ 50 h 64"/>
                  <a:gd name="T14" fmla="*/ 2 w 63"/>
                  <a:gd name="T15" fmla="*/ 44 h 64"/>
                  <a:gd name="T16" fmla="*/ 43 w 63"/>
                  <a:gd name="T1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4">
                    <a:moveTo>
                      <a:pt x="43" y="2"/>
                    </a:moveTo>
                    <a:cubicBezTo>
                      <a:pt x="45" y="0"/>
                      <a:pt x="48" y="0"/>
                      <a:pt x="49" y="2"/>
                    </a:cubicBezTo>
                    <a:cubicBezTo>
                      <a:pt x="61" y="14"/>
                      <a:pt x="61" y="14"/>
                      <a:pt x="61" y="14"/>
                    </a:cubicBezTo>
                    <a:cubicBezTo>
                      <a:pt x="63" y="16"/>
                      <a:pt x="63" y="19"/>
                      <a:pt x="61" y="20"/>
                    </a:cubicBezTo>
                    <a:cubicBezTo>
                      <a:pt x="20" y="63"/>
                      <a:pt x="20" y="63"/>
                      <a:pt x="20" y="63"/>
                    </a:cubicBezTo>
                    <a:cubicBezTo>
                      <a:pt x="18" y="64"/>
                      <a:pt x="15" y="64"/>
                      <a:pt x="14" y="63"/>
                    </a:cubicBezTo>
                    <a:cubicBezTo>
                      <a:pt x="2" y="50"/>
                      <a:pt x="2" y="50"/>
                      <a:pt x="2" y="50"/>
                    </a:cubicBezTo>
                    <a:cubicBezTo>
                      <a:pt x="0" y="49"/>
                      <a:pt x="0" y="46"/>
                      <a:pt x="2" y="44"/>
                    </a:cubicBezTo>
                    <a:lnTo>
                      <a:pt x="43" y="2"/>
                    </a:ln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5"/>
              <p:cNvSpPr>
                <a:spLocks/>
              </p:cNvSpPr>
              <p:nvPr/>
            </p:nvSpPr>
            <p:spPr bwMode="auto">
              <a:xfrm>
                <a:off x="2941" y="1253"/>
                <a:ext cx="52" cy="185"/>
              </a:xfrm>
              <a:custGeom>
                <a:avLst/>
                <a:gdLst>
                  <a:gd name="T0" fmla="*/ 0 w 26"/>
                  <a:gd name="T1" fmla="*/ 5 h 93"/>
                  <a:gd name="T2" fmla="*/ 5 w 26"/>
                  <a:gd name="T3" fmla="*/ 0 h 93"/>
                  <a:gd name="T4" fmla="*/ 22 w 26"/>
                  <a:gd name="T5" fmla="*/ 0 h 93"/>
                  <a:gd name="T6" fmla="*/ 26 w 26"/>
                  <a:gd name="T7" fmla="*/ 5 h 93"/>
                  <a:gd name="T8" fmla="*/ 26 w 26"/>
                  <a:gd name="T9" fmla="*/ 88 h 93"/>
                  <a:gd name="T10" fmla="*/ 22 w 26"/>
                  <a:gd name="T11" fmla="*/ 93 h 93"/>
                  <a:gd name="T12" fmla="*/ 5 w 26"/>
                  <a:gd name="T13" fmla="*/ 93 h 93"/>
                  <a:gd name="T14" fmla="*/ 0 w 26"/>
                  <a:gd name="T15" fmla="*/ 88 h 93"/>
                  <a:gd name="T16" fmla="*/ 0 w 26"/>
                  <a:gd name="T17" fmla="*/ 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93">
                    <a:moveTo>
                      <a:pt x="0" y="5"/>
                    </a:moveTo>
                    <a:cubicBezTo>
                      <a:pt x="0" y="2"/>
                      <a:pt x="2" y="0"/>
                      <a:pt x="5" y="0"/>
                    </a:cubicBezTo>
                    <a:cubicBezTo>
                      <a:pt x="22" y="0"/>
                      <a:pt x="22" y="0"/>
                      <a:pt x="22" y="0"/>
                    </a:cubicBezTo>
                    <a:cubicBezTo>
                      <a:pt x="24" y="0"/>
                      <a:pt x="26" y="2"/>
                      <a:pt x="26" y="5"/>
                    </a:cubicBezTo>
                    <a:cubicBezTo>
                      <a:pt x="26" y="88"/>
                      <a:pt x="26" y="88"/>
                      <a:pt x="26" y="88"/>
                    </a:cubicBezTo>
                    <a:cubicBezTo>
                      <a:pt x="26" y="91"/>
                      <a:pt x="24" y="93"/>
                      <a:pt x="22" y="93"/>
                    </a:cubicBezTo>
                    <a:cubicBezTo>
                      <a:pt x="5" y="93"/>
                      <a:pt x="5" y="93"/>
                      <a:pt x="5" y="93"/>
                    </a:cubicBezTo>
                    <a:cubicBezTo>
                      <a:pt x="2" y="93"/>
                      <a:pt x="0" y="91"/>
                      <a:pt x="0" y="88"/>
                    </a:cubicBezTo>
                    <a:lnTo>
                      <a:pt x="0" y="5"/>
                    </a:lnTo>
                    <a:close/>
                  </a:path>
                </a:pathLst>
              </a:custGeom>
              <a:solidFill>
                <a:srgbClr val="B1D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6"/>
              <p:cNvSpPr>
                <a:spLocks/>
              </p:cNvSpPr>
              <p:nvPr/>
            </p:nvSpPr>
            <p:spPr bwMode="auto">
              <a:xfrm>
                <a:off x="2931" y="1328"/>
                <a:ext cx="69" cy="72"/>
              </a:xfrm>
              <a:custGeom>
                <a:avLst/>
                <a:gdLst>
                  <a:gd name="T0" fmla="*/ 0 w 35"/>
                  <a:gd name="T1" fmla="*/ 6 h 36"/>
                  <a:gd name="T2" fmla="*/ 5 w 35"/>
                  <a:gd name="T3" fmla="*/ 0 h 36"/>
                  <a:gd name="T4" fmla="*/ 29 w 35"/>
                  <a:gd name="T5" fmla="*/ 0 h 36"/>
                  <a:gd name="T6" fmla="*/ 35 w 35"/>
                  <a:gd name="T7" fmla="*/ 6 h 36"/>
                  <a:gd name="T8" fmla="*/ 35 w 35"/>
                  <a:gd name="T9" fmla="*/ 30 h 36"/>
                  <a:gd name="T10" fmla="*/ 29 w 35"/>
                  <a:gd name="T11" fmla="*/ 36 h 36"/>
                  <a:gd name="T12" fmla="*/ 5 w 35"/>
                  <a:gd name="T13" fmla="*/ 36 h 36"/>
                  <a:gd name="T14" fmla="*/ 0 w 35"/>
                  <a:gd name="T15" fmla="*/ 30 h 36"/>
                  <a:gd name="T16" fmla="*/ 0 w 35"/>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0" y="6"/>
                    </a:moveTo>
                    <a:cubicBezTo>
                      <a:pt x="0" y="3"/>
                      <a:pt x="2" y="0"/>
                      <a:pt x="5" y="0"/>
                    </a:cubicBezTo>
                    <a:cubicBezTo>
                      <a:pt x="29" y="0"/>
                      <a:pt x="29" y="0"/>
                      <a:pt x="29" y="0"/>
                    </a:cubicBezTo>
                    <a:cubicBezTo>
                      <a:pt x="32" y="0"/>
                      <a:pt x="35" y="3"/>
                      <a:pt x="35" y="6"/>
                    </a:cubicBezTo>
                    <a:cubicBezTo>
                      <a:pt x="35" y="30"/>
                      <a:pt x="35" y="30"/>
                      <a:pt x="35" y="30"/>
                    </a:cubicBezTo>
                    <a:cubicBezTo>
                      <a:pt x="35" y="34"/>
                      <a:pt x="32" y="36"/>
                      <a:pt x="29" y="36"/>
                    </a:cubicBezTo>
                    <a:cubicBezTo>
                      <a:pt x="5" y="36"/>
                      <a:pt x="5" y="36"/>
                      <a:pt x="5" y="36"/>
                    </a:cubicBezTo>
                    <a:cubicBezTo>
                      <a:pt x="2" y="36"/>
                      <a:pt x="0" y="34"/>
                      <a:pt x="0" y="30"/>
                    </a:cubicBezTo>
                    <a:lnTo>
                      <a:pt x="0" y="6"/>
                    </a:lnTo>
                    <a:close/>
                  </a:path>
                </a:pathLst>
              </a:custGeom>
              <a:solidFill>
                <a:srgbClr val="606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7"/>
              <p:cNvSpPr>
                <a:spLocks/>
              </p:cNvSpPr>
              <p:nvPr/>
            </p:nvSpPr>
            <p:spPr bwMode="auto">
              <a:xfrm>
                <a:off x="2931" y="1328"/>
                <a:ext cx="69" cy="72"/>
              </a:xfrm>
              <a:custGeom>
                <a:avLst/>
                <a:gdLst>
                  <a:gd name="T0" fmla="*/ 0 w 35"/>
                  <a:gd name="T1" fmla="*/ 6 h 36"/>
                  <a:gd name="T2" fmla="*/ 5 w 35"/>
                  <a:gd name="T3" fmla="*/ 0 h 36"/>
                  <a:gd name="T4" fmla="*/ 29 w 35"/>
                  <a:gd name="T5" fmla="*/ 0 h 36"/>
                  <a:gd name="T6" fmla="*/ 35 w 35"/>
                  <a:gd name="T7" fmla="*/ 6 h 36"/>
                  <a:gd name="T8" fmla="*/ 35 w 35"/>
                  <a:gd name="T9" fmla="*/ 30 h 36"/>
                  <a:gd name="T10" fmla="*/ 29 w 35"/>
                  <a:gd name="T11" fmla="*/ 36 h 36"/>
                  <a:gd name="T12" fmla="*/ 5 w 35"/>
                  <a:gd name="T13" fmla="*/ 36 h 36"/>
                  <a:gd name="T14" fmla="*/ 0 w 35"/>
                  <a:gd name="T15" fmla="*/ 30 h 36"/>
                  <a:gd name="T16" fmla="*/ 0 w 35"/>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0" y="6"/>
                    </a:moveTo>
                    <a:cubicBezTo>
                      <a:pt x="0" y="3"/>
                      <a:pt x="2" y="0"/>
                      <a:pt x="5" y="0"/>
                    </a:cubicBezTo>
                    <a:cubicBezTo>
                      <a:pt x="29" y="0"/>
                      <a:pt x="29" y="0"/>
                      <a:pt x="29" y="0"/>
                    </a:cubicBezTo>
                    <a:cubicBezTo>
                      <a:pt x="32" y="0"/>
                      <a:pt x="35" y="3"/>
                      <a:pt x="35" y="6"/>
                    </a:cubicBezTo>
                    <a:cubicBezTo>
                      <a:pt x="35" y="30"/>
                      <a:pt x="35" y="30"/>
                      <a:pt x="35" y="30"/>
                    </a:cubicBezTo>
                    <a:cubicBezTo>
                      <a:pt x="35" y="34"/>
                      <a:pt x="32" y="36"/>
                      <a:pt x="29" y="36"/>
                    </a:cubicBezTo>
                    <a:cubicBezTo>
                      <a:pt x="5" y="36"/>
                      <a:pt x="5" y="36"/>
                      <a:pt x="5" y="36"/>
                    </a:cubicBezTo>
                    <a:cubicBezTo>
                      <a:pt x="2" y="36"/>
                      <a:pt x="0" y="34"/>
                      <a:pt x="0" y="30"/>
                    </a:cubicBezTo>
                    <a:lnTo>
                      <a:pt x="0" y="6"/>
                    </a:ln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 name="TextBox 77"/>
            <p:cNvSpPr txBox="1"/>
            <p:nvPr/>
          </p:nvSpPr>
          <p:spPr bwMode="auto">
            <a:xfrm>
              <a:off x="3842767" y="2408436"/>
              <a:ext cx="971741" cy="307777"/>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Protection</a:t>
              </a:r>
              <a:endParaRPr lang="zh-CN" altLang="en-US" sz="1400" dirty="0">
                <a:solidFill>
                  <a:schemeClr val="bg1"/>
                </a:solidFill>
                <a:latin typeface="HelveticaNeueLT Pro 45 Lt" pitchFamily="34" charset="0"/>
                <a:ea typeface="Segoe UI" pitchFamily="34" charset="0"/>
                <a:cs typeface="Calibri" pitchFamily="34" charset="0"/>
              </a:endParaRPr>
            </a:p>
          </p:txBody>
        </p:sp>
      </p:grpSp>
    </p:spTree>
    <p:extLst>
      <p:ext uri="{BB962C8B-B14F-4D97-AF65-F5344CB8AC3E}">
        <p14:creationId xmlns:p14="http://schemas.microsoft.com/office/powerpoint/2010/main" val="400147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50230" y="850585"/>
            <a:ext cx="3865926" cy="3402015"/>
          </a:xfrm>
          <a:prstGeom prst="rect">
            <a:avLst/>
          </a:prstGeom>
        </p:spPr>
      </p:pic>
      <p:sp>
        <p:nvSpPr>
          <p:cNvPr id="54" name="矩形 53"/>
          <p:cNvSpPr/>
          <p:nvPr/>
        </p:nvSpPr>
        <p:spPr>
          <a:xfrm>
            <a:off x="4572000" y="1375886"/>
            <a:ext cx="4752528" cy="1175706"/>
          </a:xfrm>
          <a:prstGeom prst="rect">
            <a:avLst/>
          </a:prstGeom>
          <a:noFill/>
        </p:spPr>
        <p:txBody>
          <a:bodyPr wrap="square">
            <a:spAutoFit/>
          </a:bodyPr>
          <a:lstStyle/>
          <a:p>
            <a:pPr marL="342900" indent="-342900">
              <a:lnSpc>
                <a:spcPct val="80000"/>
              </a:lnSpc>
              <a:spcBef>
                <a:spcPct val="20000"/>
              </a:spcBef>
              <a:buClr>
                <a:srgbClr val="C90E2B"/>
              </a:buClr>
              <a:buFont typeface="Wingdings" pitchFamily="2" charset="2"/>
              <a:buChar char="n"/>
              <a:defRPr/>
            </a:pPr>
            <a:r>
              <a:rPr lang="en-US" altLang="zh-CN" sz="1600" b="1" dirty="0" smtClean="0">
                <a:latin typeface="HelveticaNeueLT Pro 43 LtEx" pitchFamily="34" charset="0"/>
              </a:rPr>
              <a:t>Long Life Span</a:t>
            </a:r>
            <a:endParaRPr lang="en-US" altLang="zh-CN" sz="1600" b="1" dirty="0">
              <a:latin typeface="HelveticaNeueLT Pro 43 LtEx" pitchFamily="34" charset="0"/>
            </a:endParaRPr>
          </a:p>
          <a:p>
            <a:pPr algn="just">
              <a:spcBef>
                <a:spcPct val="20000"/>
              </a:spcBef>
              <a:defRPr/>
            </a:pPr>
            <a:r>
              <a:rPr lang="en-US" altLang="zh-CN" sz="1600" dirty="0" smtClean="0">
                <a:latin typeface="HelveticaNeueLT Pro 43 LtEx" pitchFamily="34" charset="0"/>
              </a:rPr>
              <a:t>Type-C port: </a:t>
            </a:r>
            <a:r>
              <a:rPr lang="zh-CN" altLang="en-US" sz="1600" dirty="0" smtClean="0">
                <a:latin typeface="HelveticaNeueLT Pro 43 LtEx" pitchFamily="34" charset="0"/>
              </a:rPr>
              <a:t>＞</a:t>
            </a:r>
            <a:r>
              <a:rPr lang="en-US" altLang="zh-CN" sz="1600" dirty="0" smtClean="0">
                <a:latin typeface="HelveticaNeueLT Pro 43 LtEx" pitchFamily="34" charset="0"/>
              </a:rPr>
              <a:t>10000 times</a:t>
            </a:r>
          </a:p>
          <a:p>
            <a:pPr algn="just">
              <a:spcBef>
                <a:spcPct val="20000"/>
              </a:spcBef>
              <a:defRPr/>
            </a:pPr>
            <a:r>
              <a:rPr lang="en-US" altLang="zh-CN" sz="1600" dirty="0" smtClean="0">
                <a:latin typeface="HelveticaNeueLT Pro 43 LtEx" pitchFamily="34" charset="0"/>
              </a:rPr>
              <a:t>Pump: 160,000 times</a:t>
            </a:r>
          </a:p>
          <a:p>
            <a:pPr algn="just">
              <a:spcBef>
                <a:spcPct val="20000"/>
              </a:spcBef>
              <a:defRPr/>
            </a:pPr>
            <a:r>
              <a:rPr lang="en-US" altLang="zh-CN" sz="1600" dirty="0" smtClean="0">
                <a:latin typeface="HelveticaNeueLT Pro 43 LtEx" pitchFamily="34" charset="0"/>
              </a:rPr>
              <a:t>Valve: 1,000,000 times</a:t>
            </a:r>
            <a:endParaRPr lang="en-US" altLang="zh-CN" sz="1600" dirty="0">
              <a:latin typeface="HelveticaNeueLT Pro 43 LtEx" pitchFamily="34" charset="0"/>
            </a:endParaRPr>
          </a:p>
        </p:txBody>
      </p:sp>
      <p:sp>
        <p:nvSpPr>
          <p:cNvPr id="105" name="矩形 104"/>
          <p:cNvSpPr/>
          <p:nvPr/>
        </p:nvSpPr>
        <p:spPr>
          <a:xfrm>
            <a:off x="4572000" y="2753637"/>
            <a:ext cx="3781196" cy="1815882"/>
          </a:xfrm>
          <a:prstGeom prst="rect">
            <a:avLst/>
          </a:prstGeom>
          <a:noFill/>
        </p:spPr>
        <p:txBody>
          <a:bodyPr wrap="square">
            <a:spAutoFit/>
          </a:bodyPr>
          <a:lstStyle/>
          <a:p>
            <a:pPr marL="342900" indent="-342900">
              <a:lnSpc>
                <a:spcPct val="80000"/>
              </a:lnSpc>
              <a:spcBef>
                <a:spcPct val="20000"/>
              </a:spcBef>
              <a:buClr>
                <a:srgbClr val="F99B0C"/>
              </a:buClr>
              <a:buFont typeface="Wingdings" pitchFamily="2" charset="2"/>
              <a:buChar char="n"/>
              <a:defRPr/>
            </a:pPr>
            <a:r>
              <a:rPr lang="en-US" altLang="zh-CN" sz="1600" b="1" dirty="0">
                <a:latin typeface="HelveticaNeueLT Pro 43 LtEx" pitchFamily="34" charset="0"/>
              </a:rPr>
              <a:t>Non-volatile </a:t>
            </a:r>
            <a:r>
              <a:rPr lang="en-US" altLang="zh-CN" sz="1600" b="1" dirty="0" smtClean="0">
                <a:latin typeface="HelveticaNeueLT Pro 43 LtEx" pitchFamily="34" charset="0"/>
              </a:rPr>
              <a:t>Memory </a:t>
            </a:r>
          </a:p>
          <a:p>
            <a:pPr algn="just">
              <a:spcBef>
                <a:spcPct val="20000"/>
              </a:spcBef>
              <a:defRPr/>
            </a:pPr>
            <a:r>
              <a:rPr lang="en-US" altLang="zh-CN" sz="1600" dirty="0" smtClean="0">
                <a:latin typeface="HelveticaNeueLT Pro 43 LtEx" pitchFamily="34" charset="0"/>
              </a:rPr>
              <a:t>SA-10 saves the data automatically while power failure. And it reverses the working status when power recovers. Never need to worry about the data lost due to power issue.</a:t>
            </a:r>
            <a:endParaRPr lang="en-US" altLang="zh-CN" sz="1600" dirty="0">
              <a:latin typeface="HelveticaNeueLT Pro 43 LtEx" pitchFamily="34" charset="0"/>
            </a:endParaRPr>
          </a:p>
        </p:txBody>
      </p:sp>
      <p:sp>
        <p:nvSpPr>
          <p:cNvPr id="82" name="矩形 81"/>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Reliability</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443" y="4567275"/>
            <a:ext cx="2857500" cy="1457325"/>
          </a:xfrm>
          <a:prstGeom prst="rect">
            <a:avLst/>
          </a:prstGeom>
        </p:spPr>
      </p:pic>
      <p:sp>
        <p:nvSpPr>
          <p:cNvPr id="7" name="矩形 6"/>
          <p:cNvSpPr/>
          <p:nvPr/>
        </p:nvSpPr>
        <p:spPr>
          <a:xfrm>
            <a:off x="4572000" y="4767244"/>
            <a:ext cx="3744064" cy="1126462"/>
          </a:xfrm>
          <a:prstGeom prst="rect">
            <a:avLst/>
          </a:prstGeom>
        </p:spPr>
        <p:txBody>
          <a:bodyPr wrap="square">
            <a:spAutoFit/>
          </a:bodyPr>
          <a:lstStyle/>
          <a:p>
            <a:pPr marL="285750" indent="-285750" algn="just">
              <a:spcBef>
                <a:spcPct val="20000"/>
              </a:spcBef>
              <a:buClr>
                <a:srgbClr val="92D050"/>
              </a:buClr>
              <a:buFont typeface="Wingdings" pitchFamily="2" charset="2"/>
              <a:buChar char="n"/>
              <a:defRPr/>
            </a:pPr>
            <a:r>
              <a:rPr lang="en-US" altLang="zh-CN" sz="1600" b="1" dirty="0" smtClean="0">
                <a:latin typeface="HelveticaNeueLT Pro 43 LtEx" pitchFamily="34" charset="0"/>
              </a:rPr>
              <a:t>AAMI</a:t>
            </a:r>
            <a:r>
              <a:rPr lang="en-US" altLang="zh-CN" sz="1600" b="1" dirty="0" smtClean="0">
                <a:solidFill>
                  <a:srgbClr val="26D07C"/>
                </a:solidFill>
                <a:latin typeface="HelveticaNeueLT Pro 43 LtEx" pitchFamily="34" charset="0"/>
              </a:rPr>
              <a:t> </a:t>
            </a:r>
            <a:r>
              <a:rPr lang="en-US" altLang="zh-CN" sz="1600" b="1" dirty="0">
                <a:latin typeface="HelveticaNeueLT Pro 43 LtEx" pitchFamily="34" charset="0"/>
              </a:rPr>
              <a:t>V</a:t>
            </a:r>
            <a:r>
              <a:rPr lang="en-US" altLang="zh-CN" sz="1600" b="1" dirty="0" smtClean="0">
                <a:latin typeface="HelveticaNeueLT Pro 43 LtEx" pitchFamily="34" charset="0"/>
              </a:rPr>
              <a:t>alidation</a:t>
            </a:r>
          </a:p>
          <a:p>
            <a:pPr algn="just">
              <a:spcBef>
                <a:spcPct val="20000"/>
              </a:spcBef>
              <a:defRPr/>
            </a:pPr>
            <a:r>
              <a:rPr lang="en-US" altLang="zh-CN" sz="1600" dirty="0" smtClean="0">
                <a:latin typeface="HelveticaNeueLT Pro 43 LtEx" pitchFamily="34" charset="0"/>
              </a:rPr>
              <a:t>Meets the latest the AAMI standard (ANSI AAMI ISO 81060-2:2019).  </a:t>
            </a:r>
            <a:endParaRPr lang="en-US" altLang="zh-CN" sz="1600" dirty="0">
              <a:latin typeface="HelveticaNeueLT Pro 43 LtEx" pitchFamily="34" charset="0"/>
            </a:endParaRPr>
          </a:p>
        </p:txBody>
      </p:sp>
    </p:spTree>
    <p:extLst>
      <p:ext uri="{BB962C8B-B14F-4D97-AF65-F5344CB8AC3E}">
        <p14:creationId xmlns:p14="http://schemas.microsoft.com/office/powerpoint/2010/main" val="3068311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矩形 104"/>
          <p:cNvSpPr/>
          <p:nvPr/>
        </p:nvSpPr>
        <p:spPr>
          <a:xfrm>
            <a:off x="966581" y="3429000"/>
            <a:ext cx="7709874" cy="1077218"/>
          </a:xfrm>
          <a:prstGeom prst="rect">
            <a:avLst/>
          </a:prstGeom>
          <a:noFill/>
        </p:spPr>
        <p:txBody>
          <a:bodyPr wrap="square">
            <a:spAutoFit/>
          </a:bodyPr>
          <a:lstStyle/>
          <a:p>
            <a:pPr marL="342900" indent="-342900">
              <a:lnSpc>
                <a:spcPct val="80000"/>
              </a:lnSpc>
              <a:spcBef>
                <a:spcPct val="20000"/>
              </a:spcBef>
              <a:buClr>
                <a:srgbClr val="F99B0C"/>
              </a:buClr>
              <a:buFont typeface="Wingdings" pitchFamily="2" charset="2"/>
              <a:buChar char="n"/>
              <a:defRPr/>
            </a:pPr>
            <a:r>
              <a:rPr lang="en-US" altLang="zh-CN" sz="1600" b="1" dirty="0" smtClean="0">
                <a:latin typeface="HelveticaNeueLT Pro 43 LtEx" pitchFamily="34" charset="0"/>
              </a:rPr>
              <a:t>Body Posture </a:t>
            </a:r>
            <a:r>
              <a:rPr lang="en-US" altLang="zh-CN" sz="1600" b="1" dirty="0">
                <a:latin typeface="HelveticaNeueLT Pro 43 LtEx" pitchFamily="34" charset="0"/>
              </a:rPr>
              <a:t>D</a:t>
            </a:r>
            <a:r>
              <a:rPr lang="en-US" altLang="zh-CN" sz="1600" b="1" dirty="0" smtClean="0">
                <a:latin typeface="HelveticaNeueLT Pro 43 LtEx" pitchFamily="34" charset="0"/>
              </a:rPr>
              <a:t>etecting </a:t>
            </a:r>
          </a:p>
          <a:p>
            <a:pPr algn="just">
              <a:spcBef>
                <a:spcPct val="20000"/>
              </a:spcBef>
              <a:defRPr/>
            </a:pPr>
            <a:r>
              <a:rPr lang="en-US" altLang="zh-CN" sz="1600" dirty="0" smtClean="0">
                <a:latin typeface="HelveticaNeueLT Pro 43 LtEx" pitchFamily="34" charset="0"/>
              </a:rPr>
              <a:t>SA-10 can detect the patient’s body posture during monitoring. It helps the doctor to diagnose the blood </a:t>
            </a:r>
            <a:r>
              <a:rPr lang="en-US" altLang="zh-CN" sz="1600" dirty="0">
                <a:latin typeface="HelveticaNeueLT Pro 43 LtEx" pitchFamily="34" charset="0"/>
              </a:rPr>
              <a:t>p</a:t>
            </a:r>
            <a:r>
              <a:rPr lang="en-US" altLang="zh-CN" sz="1600" dirty="0" smtClean="0">
                <a:latin typeface="HelveticaNeueLT Pro 43 LtEx" pitchFamily="34" charset="0"/>
              </a:rPr>
              <a:t>ressure changes and </a:t>
            </a:r>
            <a:r>
              <a:rPr lang="en-US" altLang="zh-CN" sz="1600" dirty="0">
                <a:latin typeface="HelveticaNeueLT Pro 43 LtEx" pitchFamily="34" charset="0"/>
              </a:rPr>
              <a:t>identify the </a:t>
            </a:r>
            <a:r>
              <a:rPr lang="en-US" altLang="zh-CN" sz="1600" dirty="0" smtClean="0">
                <a:latin typeface="HelveticaNeueLT Pro 43 LtEx" pitchFamily="34" charset="0"/>
              </a:rPr>
              <a:t>OH (Orthostatic Hypotension).</a:t>
            </a:r>
            <a:endParaRPr lang="en-US" altLang="zh-CN" sz="1600" dirty="0">
              <a:latin typeface="HelveticaNeueLT Pro 43 LtEx" pitchFamily="34" charset="0"/>
            </a:endParaRPr>
          </a:p>
        </p:txBody>
      </p:sp>
      <p:sp>
        <p:nvSpPr>
          <p:cNvPr id="82" name="矩形 81"/>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Smart</a:t>
            </a:r>
          </a:p>
        </p:txBody>
      </p:sp>
      <p:sp>
        <p:nvSpPr>
          <p:cNvPr id="10" name="矩形 9"/>
          <p:cNvSpPr/>
          <p:nvPr/>
        </p:nvSpPr>
        <p:spPr>
          <a:xfrm>
            <a:off x="966581" y="4581128"/>
            <a:ext cx="7709875" cy="880241"/>
          </a:xfrm>
          <a:prstGeom prst="rect">
            <a:avLst/>
          </a:prstGeom>
        </p:spPr>
        <p:txBody>
          <a:bodyPr wrap="square">
            <a:spAutoFit/>
          </a:bodyPr>
          <a:lstStyle/>
          <a:p>
            <a:pPr marL="285750" indent="-285750" algn="just">
              <a:spcBef>
                <a:spcPct val="20000"/>
              </a:spcBef>
              <a:buClr>
                <a:srgbClr val="92D050"/>
              </a:buClr>
              <a:buFont typeface="Wingdings" pitchFamily="2" charset="2"/>
              <a:buChar char="n"/>
              <a:defRPr/>
            </a:pPr>
            <a:r>
              <a:rPr lang="en-US" altLang="zh-CN" sz="1600" b="1" dirty="0" smtClean="0">
                <a:latin typeface="HelveticaNeueLT Pro 43 LtEx" pitchFamily="34" charset="0"/>
              </a:rPr>
              <a:t>Auto Re-testing</a:t>
            </a:r>
          </a:p>
          <a:p>
            <a:pPr algn="just">
              <a:spcBef>
                <a:spcPct val="20000"/>
              </a:spcBef>
              <a:defRPr/>
            </a:pPr>
            <a:r>
              <a:rPr lang="en-US" altLang="zh-CN" sz="1600" dirty="0" smtClean="0">
                <a:latin typeface="HelveticaNeueLT Pro 43 LtEx" pitchFamily="34" charset="0"/>
              </a:rPr>
              <a:t>Automatically retest when one measurement fails, to ensure the successful implementation of  the testing plan.</a:t>
            </a:r>
            <a:endParaRPr lang="en-US" altLang="zh-CN" sz="1600" dirty="0">
              <a:latin typeface="HelveticaNeueLT Pro 43 LtEx" pitchFamily="34" charset="0"/>
            </a:endParaRPr>
          </a:p>
        </p:txBody>
      </p:sp>
      <p:pic>
        <p:nvPicPr>
          <p:cNvPr id="5" name="图片 4"/>
          <p:cNvPicPr>
            <a:picLocks noChangeAspect="1"/>
          </p:cNvPicPr>
          <p:nvPr/>
        </p:nvPicPr>
        <p:blipFill>
          <a:blip r:embed="rId3"/>
          <a:stretch>
            <a:fillRect/>
          </a:stretch>
        </p:blipFill>
        <p:spPr>
          <a:xfrm>
            <a:off x="251520" y="1483058"/>
            <a:ext cx="8610600" cy="1752600"/>
          </a:xfrm>
          <a:prstGeom prst="rect">
            <a:avLst/>
          </a:prstGeom>
        </p:spPr>
      </p:pic>
      <p:sp>
        <p:nvSpPr>
          <p:cNvPr id="6" name="矩形 5"/>
          <p:cNvSpPr/>
          <p:nvPr/>
        </p:nvSpPr>
        <p:spPr>
          <a:xfrm>
            <a:off x="966581" y="5536279"/>
            <a:ext cx="7709874" cy="781752"/>
          </a:xfrm>
          <a:prstGeom prst="rect">
            <a:avLst/>
          </a:prstGeom>
          <a:noFill/>
        </p:spPr>
        <p:txBody>
          <a:bodyPr wrap="square">
            <a:spAutoFit/>
          </a:bodyPr>
          <a:lstStyle/>
          <a:p>
            <a:pPr marL="342900" indent="-342900" algn="just">
              <a:lnSpc>
                <a:spcPct val="80000"/>
              </a:lnSpc>
              <a:spcBef>
                <a:spcPct val="20000"/>
              </a:spcBef>
              <a:buClr>
                <a:srgbClr val="C00000"/>
              </a:buClr>
              <a:buFont typeface="Wingdings" pitchFamily="2" charset="2"/>
              <a:buChar char="n"/>
              <a:defRPr/>
            </a:pPr>
            <a:r>
              <a:rPr lang="en-US" altLang="zh-CN" sz="1600" b="1" dirty="0" smtClean="0">
                <a:latin typeface="HelveticaNeueLT Pro 43 LtEx" pitchFamily="34" charset="0"/>
              </a:rPr>
              <a:t>Auto</a:t>
            </a:r>
            <a:r>
              <a:rPr lang="en-US" altLang="zh-CN" sz="1600" b="1" dirty="0" smtClean="0">
                <a:solidFill>
                  <a:srgbClr val="C90E2B"/>
                </a:solidFill>
                <a:latin typeface="HelveticaNeueLT Pro 43 LtEx" pitchFamily="34" charset="0"/>
              </a:rPr>
              <a:t> </a:t>
            </a:r>
            <a:r>
              <a:rPr lang="en-US" altLang="zh-CN" sz="1600" b="1" dirty="0" smtClean="0">
                <a:latin typeface="HelveticaNeueLT Pro 43 LtEx" pitchFamily="34" charset="0"/>
              </a:rPr>
              <a:t>Data</a:t>
            </a:r>
            <a:r>
              <a:rPr lang="en-US" altLang="zh-CN" sz="1600" b="1" dirty="0" smtClean="0">
                <a:solidFill>
                  <a:srgbClr val="C90E2B"/>
                </a:solidFill>
                <a:latin typeface="HelveticaNeueLT Pro 43 LtEx" pitchFamily="34" charset="0"/>
              </a:rPr>
              <a:t> </a:t>
            </a:r>
            <a:r>
              <a:rPr lang="en-US" altLang="zh-CN" sz="1600" b="1" dirty="0">
                <a:latin typeface="HelveticaNeueLT Pro 43 LtEx" pitchFamily="34" charset="0"/>
              </a:rPr>
              <a:t>R</a:t>
            </a:r>
            <a:r>
              <a:rPr lang="en-US" altLang="zh-CN" sz="1600" b="1" dirty="0" smtClean="0">
                <a:latin typeface="HelveticaNeueLT Pro 43 LtEx" pitchFamily="34" charset="0"/>
              </a:rPr>
              <a:t>efreshing</a:t>
            </a:r>
            <a:endParaRPr lang="en-US" altLang="zh-CN" sz="1600" b="1" dirty="0">
              <a:latin typeface="HelveticaNeueLT Pro 43 LtEx" pitchFamily="34" charset="0"/>
            </a:endParaRPr>
          </a:p>
          <a:p>
            <a:pPr algn="just"/>
            <a:r>
              <a:rPr lang="en-US" altLang="zh-CN" sz="1600" dirty="0" smtClean="0">
                <a:latin typeface="HelveticaNeueLT Pro 43 LtEx" pitchFamily="34" charset="0"/>
              </a:rPr>
              <a:t>When the patient’s data was loaded and a new monitoring starts, the old data in the recorder will be overlain automatically to avoid any confusion.</a:t>
            </a:r>
            <a:endParaRPr lang="en-US" altLang="zh-CN" sz="1600" dirty="0">
              <a:latin typeface="HelveticaNeueLT Pro 43 LtEx" pitchFamily="34" charset="0"/>
            </a:endParaRPr>
          </a:p>
        </p:txBody>
      </p:sp>
    </p:spTree>
    <p:extLst>
      <p:ext uri="{BB962C8B-B14F-4D97-AF65-F5344CB8AC3E}">
        <p14:creationId xmlns:p14="http://schemas.microsoft.com/office/powerpoint/2010/main" val="1302572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Comfort</a:t>
            </a:r>
          </a:p>
        </p:txBody>
      </p:sp>
      <p:sp>
        <p:nvSpPr>
          <p:cNvPr id="6" name="文本框 5"/>
          <p:cNvSpPr txBox="1"/>
          <p:nvPr/>
        </p:nvSpPr>
        <p:spPr>
          <a:xfrm>
            <a:off x="393745" y="1387515"/>
            <a:ext cx="1503681" cy="307777"/>
          </a:xfrm>
          <a:prstGeom prst="rect">
            <a:avLst/>
          </a:prstGeom>
          <a:solidFill>
            <a:srgbClr val="92D050"/>
          </a:solidFill>
        </p:spPr>
        <p:txBody>
          <a:bodyPr wrap="square" rtlCol="0">
            <a:spAutoFit/>
          </a:bodyPr>
          <a:lstStyle/>
          <a:p>
            <a:r>
              <a:rPr lang="en-US" altLang="zh-CN" sz="1400" b="1" dirty="0" smtClean="0">
                <a:solidFill>
                  <a:schemeClr val="bg1"/>
                </a:solidFill>
                <a:latin typeface="HelveticaNeueLT Pro 43 LtEx" panose="020B0503020202020204" pitchFamily="34" charset="0"/>
                <a:ea typeface="微软雅黑" panose="020B0503020204020204" pitchFamily="34" charset="-122"/>
              </a:rPr>
              <a:t>Fan-shaped</a:t>
            </a:r>
            <a:endParaRPr lang="zh-CN" altLang="en-US" sz="1400" b="1" dirty="0">
              <a:solidFill>
                <a:schemeClr val="bg1"/>
              </a:solidFill>
              <a:latin typeface="HelveticaNeueLT Pro 43 LtEx" panose="020B0503020202020204" pitchFamily="34" charset="0"/>
              <a:ea typeface="微软雅黑" panose="020B0503020204020204" pitchFamily="34" charset="-122"/>
            </a:endParaRPr>
          </a:p>
        </p:txBody>
      </p:sp>
      <p:cxnSp>
        <p:nvCxnSpPr>
          <p:cNvPr id="7" name="Straight Connector 44">
            <a:extLst>
              <a:ext uri="{FF2B5EF4-FFF2-40B4-BE49-F238E27FC236}">
                <a16:creationId xmlns:a16="http://schemas.microsoft.com/office/drawing/2014/main" id="{7A32FFAE-072F-42C8-9828-3C0D64994936}"/>
              </a:ext>
            </a:extLst>
          </p:cNvPr>
          <p:cNvCxnSpPr/>
          <p:nvPr/>
        </p:nvCxnSpPr>
        <p:spPr>
          <a:xfrm flipH="1">
            <a:off x="1897426" y="1556792"/>
            <a:ext cx="707586" cy="0"/>
          </a:xfrm>
          <a:prstGeom prst="line">
            <a:avLst/>
          </a:prstGeom>
          <a:solidFill>
            <a:srgbClr val="0CB692"/>
          </a:solidFill>
          <a:ln w="3175" cap="rnd">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43">
            <a:extLst>
              <a:ext uri="{FF2B5EF4-FFF2-40B4-BE49-F238E27FC236}">
                <a16:creationId xmlns:a16="http://schemas.microsoft.com/office/drawing/2014/main" id="{007E2B45-B2BB-4D26-8A0E-64F40FE32A8D}"/>
              </a:ext>
            </a:extLst>
          </p:cNvPr>
          <p:cNvCxnSpPr/>
          <p:nvPr/>
        </p:nvCxnSpPr>
        <p:spPr>
          <a:xfrm flipV="1">
            <a:off x="2605012" y="1546318"/>
            <a:ext cx="3" cy="260036"/>
          </a:xfrm>
          <a:prstGeom prst="line">
            <a:avLst/>
          </a:prstGeom>
          <a:solidFill>
            <a:srgbClr val="0CB692"/>
          </a:solidFill>
          <a:ln w="3175" cap="rnd">
            <a:solidFill>
              <a:schemeClr val="tx1">
                <a:lumMod val="50000"/>
                <a:lumOff val="50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cstate="print">
            <a:clrChange>
              <a:clrFrom>
                <a:srgbClr val="C8BFB6"/>
              </a:clrFrom>
              <a:clrTo>
                <a:srgbClr val="C8BFB6">
                  <a:alpha val="0"/>
                </a:srgbClr>
              </a:clrTo>
            </a:clrChange>
            <a:extLst>
              <a:ext uri="{BEBA8EAE-BF5A-486C-A8C5-ECC9F3942E4B}">
                <a14:imgProps xmlns:a14="http://schemas.microsoft.com/office/drawing/2010/main">
                  <a14:imgLayer r:embed="rId4">
                    <a14:imgEffect>
                      <a14:backgroundRemoval t="2062" b="100000" l="9677" r="89813"/>
                    </a14:imgEffect>
                  </a14:imgLayer>
                </a14:imgProps>
              </a:ext>
              <a:ext uri="{28A0092B-C50C-407E-A947-70E740481C1C}">
                <a14:useLocalDpi xmlns:a14="http://schemas.microsoft.com/office/drawing/2010/main" val="0"/>
              </a:ext>
            </a:extLst>
          </a:blip>
          <a:stretch>
            <a:fillRect/>
          </a:stretch>
        </p:blipFill>
        <p:spPr>
          <a:xfrm rot="16200000">
            <a:off x="4020437" y="-647031"/>
            <a:ext cx="2450353" cy="6858000"/>
          </a:xfrm>
          <a:prstGeom prst="rect">
            <a:avLst/>
          </a:prstGeom>
        </p:spPr>
      </p:pic>
      <p:sp>
        <p:nvSpPr>
          <p:cNvPr id="11" name="矩形 10"/>
          <p:cNvSpPr/>
          <p:nvPr/>
        </p:nvSpPr>
        <p:spPr>
          <a:xfrm>
            <a:off x="378541" y="1806544"/>
            <a:ext cx="1932650" cy="461665"/>
          </a:xfrm>
          <a:prstGeom prst="rect">
            <a:avLst/>
          </a:prstGeom>
        </p:spPr>
        <p:txBody>
          <a:bodyPr wrap="square">
            <a:spAutoFit/>
          </a:bodyPr>
          <a:lstStyle/>
          <a:p>
            <a:r>
              <a:rPr lang="en-US" altLang="zh-CN" sz="1200" dirty="0" smtClean="0">
                <a:latin typeface="HelveticaNeueLT Pro 43 LtEx" panose="020B0503020202020204" pitchFamily="34" charset="0"/>
              </a:rPr>
              <a:t>Ensures perfect fitting with the arm</a:t>
            </a:r>
            <a:endParaRPr lang="zh-CN" altLang="en-US" sz="1200" dirty="0">
              <a:latin typeface="HelveticaNeueLT Pro 43 LtEx" panose="020B0503020202020204" pitchFamily="34" charset="0"/>
            </a:endParaRPr>
          </a:p>
        </p:txBody>
      </p:sp>
      <p:sp>
        <p:nvSpPr>
          <p:cNvPr id="12" name="文本框 11"/>
          <p:cNvSpPr txBox="1"/>
          <p:nvPr/>
        </p:nvSpPr>
        <p:spPr>
          <a:xfrm>
            <a:off x="508045" y="3936908"/>
            <a:ext cx="1503681" cy="307777"/>
          </a:xfrm>
          <a:prstGeom prst="rect">
            <a:avLst/>
          </a:prstGeom>
          <a:solidFill>
            <a:srgbClr val="92D050"/>
          </a:solidFill>
        </p:spPr>
        <p:txBody>
          <a:bodyPr wrap="square" rtlCol="0">
            <a:spAutoFit/>
          </a:bodyPr>
          <a:lstStyle/>
          <a:p>
            <a:r>
              <a:rPr lang="en-US" altLang="zh-CN" sz="1400" b="1" dirty="0" smtClean="0">
                <a:solidFill>
                  <a:schemeClr val="bg1"/>
                </a:solidFill>
                <a:latin typeface="HelveticaNeueLT Pro 43 LtEx" panose="020B0503020202020204" pitchFamily="34" charset="0"/>
                <a:ea typeface="微软雅黑" panose="020B0503020204020204" pitchFamily="34" charset="-122"/>
              </a:rPr>
              <a:t>Loose Proof</a:t>
            </a:r>
            <a:endParaRPr lang="zh-CN" altLang="en-US" sz="1400" b="1" dirty="0">
              <a:solidFill>
                <a:schemeClr val="bg1"/>
              </a:solidFill>
              <a:latin typeface="HelveticaNeueLT Pro 43 LtEx" panose="020B0503020202020204" pitchFamily="34" charset="0"/>
              <a:ea typeface="微软雅黑" panose="020B0503020204020204" pitchFamily="34" charset="-122"/>
            </a:endParaRPr>
          </a:p>
        </p:txBody>
      </p:sp>
      <p:cxnSp>
        <p:nvCxnSpPr>
          <p:cNvPr id="13" name="Straight Connector 44">
            <a:extLst>
              <a:ext uri="{FF2B5EF4-FFF2-40B4-BE49-F238E27FC236}">
                <a16:creationId xmlns:a16="http://schemas.microsoft.com/office/drawing/2014/main" id="{7A32FFAE-072F-42C8-9828-3C0D64994936}"/>
              </a:ext>
            </a:extLst>
          </p:cNvPr>
          <p:cNvCxnSpPr>
            <a:endCxn id="12" idx="3"/>
          </p:cNvCxnSpPr>
          <p:nvPr/>
        </p:nvCxnSpPr>
        <p:spPr>
          <a:xfrm flipH="1" flipV="1">
            <a:off x="2011726" y="4090797"/>
            <a:ext cx="844782" cy="15388"/>
          </a:xfrm>
          <a:prstGeom prst="line">
            <a:avLst/>
          </a:prstGeom>
          <a:solidFill>
            <a:srgbClr val="0CB692"/>
          </a:solidFill>
          <a:ln w="3175" cap="rnd">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43">
            <a:extLst>
              <a:ext uri="{FF2B5EF4-FFF2-40B4-BE49-F238E27FC236}">
                <a16:creationId xmlns:a16="http://schemas.microsoft.com/office/drawing/2014/main" id="{007E2B45-B2BB-4D26-8A0E-64F40FE32A8D}"/>
              </a:ext>
            </a:extLst>
          </p:cNvPr>
          <p:cNvCxnSpPr/>
          <p:nvPr/>
        </p:nvCxnSpPr>
        <p:spPr>
          <a:xfrm>
            <a:off x="2856508" y="3664217"/>
            <a:ext cx="0" cy="441968"/>
          </a:xfrm>
          <a:prstGeom prst="line">
            <a:avLst/>
          </a:prstGeom>
          <a:solidFill>
            <a:srgbClr val="0CB692"/>
          </a:solidFill>
          <a:ln w="3175" cap="rnd">
            <a:solidFill>
              <a:schemeClr val="tx1">
                <a:lumMod val="50000"/>
                <a:lumOff val="50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92841" y="4355937"/>
            <a:ext cx="1932650" cy="461665"/>
          </a:xfrm>
          <a:prstGeom prst="rect">
            <a:avLst/>
          </a:prstGeom>
        </p:spPr>
        <p:txBody>
          <a:bodyPr wrap="square">
            <a:spAutoFit/>
          </a:bodyPr>
          <a:lstStyle/>
          <a:p>
            <a:r>
              <a:rPr lang="en-US" altLang="zh-CN" sz="1200" dirty="0" smtClean="0">
                <a:latin typeface="HelveticaNeueLT Pro 43 LtEx" panose="020B0503020202020204" pitchFamily="34" charset="0"/>
              </a:rPr>
              <a:t>Prevents loose during long term monitoring</a:t>
            </a:r>
            <a:endParaRPr lang="zh-CN" altLang="en-US" sz="1200" dirty="0">
              <a:latin typeface="HelveticaNeueLT Pro 43 LtEx" panose="020B0503020202020204" pitchFamily="34" charset="0"/>
            </a:endParaRPr>
          </a:p>
        </p:txBody>
      </p:sp>
      <p:sp>
        <p:nvSpPr>
          <p:cNvPr id="16" name="文本框 15"/>
          <p:cNvSpPr txBox="1"/>
          <p:nvPr/>
        </p:nvSpPr>
        <p:spPr>
          <a:xfrm>
            <a:off x="5883699" y="973176"/>
            <a:ext cx="2349386" cy="307777"/>
          </a:xfrm>
          <a:prstGeom prst="rect">
            <a:avLst/>
          </a:prstGeom>
          <a:solidFill>
            <a:srgbClr val="92D050"/>
          </a:solidFill>
        </p:spPr>
        <p:txBody>
          <a:bodyPr wrap="square" rtlCol="0">
            <a:spAutoFit/>
          </a:bodyPr>
          <a:lstStyle/>
          <a:p>
            <a:r>
              <a:rPr lang="en-US" altLang="zh-CN" sz="1400" b="1" dirty="0" smtClean="0">
                <a:solidFill>
                  <a:schemeClr val="bg1"/>
                </a:solidFill>
                <a:latin typeface="HelveticaNeueLT Pro 43 LtEx" panose="020B0503020202020204" pitchFamily="34" charset="0"/>
                <a:ea typeface="微软雅黑" panose="020B0503020204020204" pitchFamily="34" charset="-122"/>
              </a:rPr>
              <a:t>Extrusion Prevention</a:t>
            </a:r>
            <a:endParaRPr lang="zh-CN" altLang="en-US" sz="1400" b="1" dirty="0">
              <a:solidFill>
                <a:schemeClr val="bg1"/>
              </a:solidFill>
              <a:latin typeface="HelveticaNeueLT Pro 43 LtEx" panose="020B0503020202020204" pitchFamily="34" charset="0"/>
              <a:ea typeface="微软雅黑" panose="020B0503020204020204" pitchFamily="34" charset="-122"/>
            </a:endParaRPr>
          </a:p>
        </p:txBody>
      </p:sp>
      <p:cxnSp>
        <p:nvCxnSpPr>
          <p:cNvPr id="17" name="Straight Connector 44">
            <a:extLst>
              <a:ext uri="{FF2B5EF4-FFF2-40B4-BE49-F238E27FC236}">
                <a16:creationId xmlns:a16="http://schemas.microsoft.com/office/drawing/2014/main" id="{7A32FFAE-072F-42C8-9828-3C0D64994936}"/>
              </a:ext>
            </a:extLst>
          </p:cNvPr>
          <p:cNvCxnSpPr/>
          <p:nvPr/>
        </p:nvCxnSpPr>
        <p:spPr>
          <a:xfrm flipH="1">
            <a:off x="2434118" y="1190089"/>
            <a:ext cx="2100711" cy="1337625"/>
          </a:xfrm>
          <a:prstGeom prst="line">
            <a:avLst/>
          </a:prstGeom>
          <a:solidFill>
            <a:srgbClr val="0CB692"/>
          </a:solidFill>
          <a:ln w="3175" cap="rnd">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43">
            <a:extLst>
              <a:ext uri="{FF2B5EF4-FFF2-40B4-BE49-F238E27FC236}">
                <a16:creationId xmlns:a16="http://schemas.microsoft.com/office/drawing/2014/main" id="{007E2B45-B2BB-4D26-8A0E-64F40FE32A8D}"/>
              </a:ext>
            </a:extLst>
          </p:cNvPr>
          <p:cNvCxnSpPr/>
          <p:nvPr/>
        </p:nvCxnSpPr>
        <p:spPr>
          <a:xfrm flipH="1" flipV="1">
            <a:off x="4534829" y="1183360"/>
            <a:ext cx="1161037" cy="6729"/>
          </a:xfrm>
          <a:prstGeom prst="line">
            <a:avLst/>
          </a:prstGeom>
          <a:solidFill>
            <a:srgbClr val="0CB692"/>
          </a:solidFill>
          <a:ln w="3175" cap="rnd">
            <a:solidFill>
              <a:schemeClr val="tx1">
                <a:lumMod val="50000"/>
                <a:lumOff val="50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843397" y="1389764"/>
            <a:ext cx="2389688" cy="461665"/>
          </a:xfrm>
          <a:prstGeom prst="rect">
            <a:avLst/>
          </a:prstGeom>
        </p:spPr>
        <p:txBody>
          <a:bodyPr wrap="square">
            <a:spAutoFit/>
          </a:bodyPr>
          <a:lstStyle/>
          <a:p>
            <a:r>
              <a:rPr lang="en-US" altLang="zh-CN" sz="1200" dirty="0" smtClean="0">
                <a:latin typeface="HelveticaNeueLT Pro 43 LtEx" panose="020B0503020202020204" pitchFamily="34" charset="0"/>
              </a:rPr>
              <a:t>Reduces the extrusion while BP testing</a:t>
            </a:r>
            <a:endParaRPr lang="zh-CN" altLang="en-US" sz="1200" dirty="0">
              <a:latin typeface="HelveticaNeueLT Pro 43 LtEx" panose="020B0503020202020204" pitchFamily="34" charset="0"/>
            </a:endParaRPr>
          </a:p>
        </p:txBody>
      </p:sp>
      <p:sp>
        <p:nvSpPr>
          <p:cNvPr id="20" name="文本框 19"/>
          <p:cNvSpPr txBox="1"/>
          <p:nvPr/>
        </p:nvSpPr>
        <p:spPr>
          <a:xfrm>
            <a:off x="3734059" y="3936908"/>
            <a:ext cx="2446896" cy="307777"/>
          </a:xfrm>
          <a:prstGeom prst="rect">
            <a:avLst/>
          </a:prstGeom>
          <a:solidFill>
            <a:srgbClr val="92D050"/>
          </a:solidFill>
        </p:spPr>
        <p:txBody>
          <a:bodyPr wrap="square" rtlCol="0">
            <a:spAutoFit/>
          </a:bodyPr>
          <a:lstStyle/>
          <a:p>
            <a:r>
              <a:rPr lang="en-US" altLang="zh-CN" sz="1400" b="1" dirty="0" smtClean="0">
                <a:solidFill>
                  <a:schemeClr val="bg1"/>
                </a:solidFill>
                <a:latin typeface="HelveticaNeueLT Pro 43 LtEx" panose="020B0503020202020204" pitchFamily="34" charset="0"/>
                <a:ea typeface="微软雅黑" panose="020B0503020204020204" pitchFamily="34" charset="-122"/>
              </a:rPr>
              <a:t>Comfortable Material</a:t>
            </a:r>
            <a:endParaRPr lang="zh-CN" altLang="en-US" sz="1400" b="1" dirty="0">
              <a:solidFill>
                <a:schemeClr val="bg1"/>
              </a:solidFill>
              <a:latin typeface="HelveticaNeueLT Pro 43 LtEx" panose="020B0503020202020204" pitchFamily="34" charset="0"/>
              <a:ea typeface="微软雅黑" panose="020B0503020204020204" pitchFamily="34" charset="-122"/>
            </a:endParaRPr>
          </a:p>
        </p:txBody>
      </p:sp>
      <p:cxnSp>
        <p:nvCxnSpPr>
          <p:cNvPr id="21" name="Straight Connector 44">
            <a:extLst>
              <a:ext uri="{FF2B5EF4-FFF2-40B4-BE49-F238E27FC236}">
                <a16:creationId xmlns:a16="http://schemas.microsoft.com/office/drawing/2014/main" id="{7A32FFAE-072F-42C8-9828-3C0D64994936}"/>
              </a:ext>
            </a:extLst>
          </p:cNvPr>
          <p:cNvCxnSpPr>
            <a:endCxn id="20" idx="3"/>
          </p:cNvCxnSpPr>
          <p:nvPr/>
        </p:nvCxnSpPr>
        <p:spPr>
          <a:xfrm flipH="1" flipV="1">
            <a:off x="6180955" y="4090797"/>
            <a:ext cx="844782" cy="15388"/>
          </a:xfrm>
          <a:prstGeom prst="line">
            <a:avLst/>
          </a:prstGeom>
          <a:solidFill>
            <a:srgbClr val="0CB692"/>
          </a:solidFill>
          <a:ln w="3175" cap="rnd">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43">
            <a:extLst>
              <a:ext uri="{FF2B5EF4-FFF2-40B4-BE49-F238E27FC236}">
                <a16:creationId xmlns:a16="http://schemas.microsoft.com/office/drawing/2014/main" id="{007E2B45-B2BB-4D26-8A0E-64F40FE32A8D}"/>
              </a:ext>
            </a:extLst>
          </p:cNvPr>
          <p:cNvCxnSpPr/>
          <p:nvPr/>
        </p:nvCxnSpPr>
        <p:spPr>
          <a:xfrm>
            <a:off x="7025736" y="3435397"/>
            <a:ext cx="0" cy="670788"/>
          </a:xfrm>
          <a:prstGeom prst="line">
            <a:avLst/>
          </a:prstGeom>
          <a:solidFill>
            <a:srgbClr val="0CB692"/>
          </a:solidFill>
          <a:ln w="3175" cap="rnd">
            <a:solidFill>
              <a:schemeClr val="tx1">
                <a:lumMod val="50000"/>
                <a:lumOff val="50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4662068" y="4355937"/>
            <a:ext cx="2067597" cy="461665"/>
          </a:xfrm>
          <a:prstGeom prst="rect">
            <a:avLst/>
          </a:prstGeom>
        </p:spPr>
        <p:txBody>
          <a:bodyPr wrap="square">
            <a:spAutoFit/>
          </a:bodyPr>
          <a:lstStyle/>
          <a:p>
            <a:r>
              <a:rPr lang="en-US" altLang="zh-CN" sz="1200" dirty="0" smtClean="0">
                <a:latin typeface="HelveticaNeueLT Pro 43 LtEx" panose="020B0503020202020204" pitchFamily="34" charset="0"/>
              </a:rPr>
              <a:t>Woven cloth </a:t>
            </a:r>
            <a:r>
              <a:rPr lang="en-US" altLang="zh-CN" sz="1200" dirty="0">
                <a:latin typeface="HelveticaNeueLT Pro 43 LtEx" panose="020B0503020202020204" pitchFamily="34" charset="0"/>
              </a:rPr>
              <a:t>material </a:t>
            </a:r>
            <a:r>
              <a:rPr lang="en-US" altLang="zh-CN" sz="1200" dirty="0" smtClean="0">
                <a:latin typeface="HelveticaNeueLT Pro 43 LtEx" panose="020B0503020202020204" pitchFamily="34" charset="0"/>
              </a:rPr>
              <a:t>that soft and permeable</a:t>
            </a:r>
            <a:endParaRPr lang="zh-CN" altLang="en-US" sz="1200" dirty="0">
              <a:latin typeface="HelveticaNeueLT Pro 43 LtEx" panose="020B0503020202020204" pitchFamily="34" charset="0"/>
            </a:endParaRPr>
          </a:p>
        </p:txBody>
      </p:sp>
      <p:sp>
        <p:nvSpPr>
          <p:cNvPr id="26" name="矩形 25"/>
          <p:cNvSpPr/>
          <p:nvPr/>
        </p:nvSpPr>
        <p:spPr>
          <a:xfrm>
            <a:off x="481348" y="5274042"/>
            <a:ext cx="6610940" cy="830997"/>
          </a:xfrm>
          <a:prstGeom prst="rect">
            <a:avLst/>
          </a:prstGeom>
          <a:noFill/>
        </p:spPr>
        <p:txBody>
          <a:bodyPr wrap="square">
            <a:spAutoFit/>
          </a:bodyPr>
          <a:lstStyle/>
          <a:p>
            <a:pPr marL="342900" indent="-342900">
              <a:lnSpc>
                <a:spcPct val="80000"/>
              </a:lnSpc>
              <a:spcBef>
                <a:spcPct val="20000"/>
              </a:spcBef>
              <a:buClr>
                <a:srgbClr val="F99B0C"/>
              </a:buClr>
              <a:buFont typeface="Wingdings" pitchFamily="2" charset="2"/>
              <a:buChar char="n"/>
              <a:defRPr/>
            </a:pPr>
            <a:r>
              <a:rPr lang="en-US" altLang="zh-CN" sz="1600" b="1" dirty="0">
                <a:latin typeface="HelveticaNeueLT Pro 43 LtEx" pitchFamily="34" charset="0"/>
              </a:rPr>
              <a:t>Intelligent </a:t>
            </a:r>
            <a:r>
              <a:rPr lang="en-US" altLang="zh-CN" sz="1600" b="1" dirty="0" smtClean="0">
                <a:latin typeface="HelveticaNeueLT Pro 43 LtEx" pitchFamily="34" charset="0"/>
              </a:rPr>
              <a:t>Pressurization  </a:t>
            </a:r>
          </a:p>
          <a:p>
            <a:pPr algn="just">
              <a:spcBef>
                <a:spcPct val="20000"/>
              </a:spcBef>
              <a:defRPr/>
            </a:pPr>
            <a:r>
              <a:rPr lang="en-US" altLang="zh-CN" sz="1600" dirty="0" smtClean="0">
                <a:latin typeface="HelveticaNeueLT Pro 43 LtEx" pitchFamily="34" charset="0"/>
              </a:rPr>
              <a:t>With the help of self-adaptive measuring technology, the patient feels more comfortable during BP testing.</a:t>
            </a:r>
            <a:endParaRPr lang="en-US" altLang="zh-CN" sz="1600" dirty="0">
              <a:latin typeface="HelveticaNeueLT Pro 43 LtEx" pitchFamily="34" charset="0"/>
            </a:endParaRPr>
          </a:p>
        </p:txBody>
      </p:sp>
      <p:grpSp>
        <p:nvGrpSpPr>
          <p:cNvPr id="37" name="组合 36"/>
          <p:cNvGrpSpPr/>
          <p:nvPr/>
        </p:nvGrpSpPr>
        <p:grpSpPr>
          <a:xfrm>
            <a:off x="7300840" y="5199044"/>
            <a:ext cx="1213857" cy="1119600"/>
            <a:chOff x="280484" y="5030788"/>
            <a:chExt cx="1213857" cy="1119600"/>
          </a:xfrm>
        </p:grpSpPr>
        <p:grpSp>
          <p:nvGrpSpPr>
            <p:cNvPr id="38" name="Group 4"/>
            <p:cNvGrpSpPr>
              <a:grpSpLocks noChangeAspect="1"/>
            </p:cNvGrpSpPr>
            <p:nvPr/>
          </p:nvGrpSpPr>
          <p:grpSpPr bwMode="auto">
            <a:xfrm>
              <a:off x="307975" y="5030788"/>
              <a:ext cx="1119600" cy="1119600"/>
              <a:chOff x="194" y="3169"/>
              <a:chExt cx="714" cy="714"/>
            </a:xfrm>
          </p:grpSpPr>
          <p:sp>
            <p:nvSpPr>
              <p:cNvPr id="40" name="AutoShape 3"/>
              <p:cNvSpPr>
                <a:spLocks noChangeAspect="1" noChangeArrowheads="1" noTextEdit="1"/>
              </p:cNvSpPr>
              <p:nvPr/>
            </p:nvSpPr>
            <p:spPr bwMode="auto">
              <a:xfrm>
                <a:off x="194" y="3169"/>
                <a:ext cx="714"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5"/>
              <p:cNvSpPr>
                <a:spLocks/>
              </p:cNvSpPr>
              <p:nvPr/>
            </p:nvSpPr>
            <p:spPr bwMode="auto">
              <a:xfrm>
                <a:off x="194" y="3169"/>
                <a:ext cx="712" cy="712"/>
              </a:xfrm>
              <a:custGeom>
                <a:avLst/>
                <a:gdLst>
                  <a:gd name="T0" fmla="*/ 0 w 353"/>
                  <a:gd name="T1" fmla="*/ 59 h 353"/>
                  <a:gd name="T2" fmla="*/ 59 w 353"/>
                  <a:gd name="T3" fmla="*/ 0 h 353"/>
                  <a:gd name="T4" fmla="*/ 294 w 353"/>
                  <a:gd name="T5" fmla="*/ 0 h 353"/>
                  <a:gd name="T6" fmla="*/ 353 w 353"/>
                  <a:gd name="T7" fmla="*/ 59 h 353"/>
                  <a:gd name="T8" fmla="*/ 353 w 353"/>
                  <a:gd name="T9" fmla="*/ 294 h 353"/>
                  <a:gd name="T10" fmla="*/ 294 w 353"/>
                  <a:gd name="T11" fmla="*/ 353 h 353"/>
                  <a:gd name="T12" fmla="*/ 59 w 353"/>
                  <a:gd name="T13" fmla="*/ 353 h 353"/>
                  <a:gd name="T14" fmla="*/ 0 w 353"/>
                  <a:gd name="T15" fmla="*/ 294 h 353"/>
                  <a:gd name="T16" fmla="*/ 0 w 353"/>
                  <a:gd name="T17" fmla="*/ 5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353">
                    <a:moveTo>
                      <a:pt x="0" y="59"/>
                    </a:moveTo>
                    <a:cubicBezTo>
                      <a:pt x="0" y="26"/>
                      <a:pt x="27" y="0"/>
                      <a:pt x="59" y="0"/>
                    </a:cubicBezTo>
                    <a:cubicBezTo>
                      <a:pt x="294" y="0"/>
                      <a:pt x="294" y="0"/>
                      <a:pt x="294" y="0"/>
                    </a:cubicBezTo>
                    <a:cubicBezTo>
                      <a:pt x="327" y="0"/>
                      <a:pt x="353" y="26"/>
                      <a:pt x="353" y="59"/>
                    </a:cubicBezTo>
                    <a:cubicBezTo>
                      <a:pt x="353" y="294"/>
                      <a:pt x="353" y="294"/>
                      <a:pt x="353" y="294"/>
                    </a:cubicBezTo>
                    <a:cubicBezTo>
                      <a:pt x="353" y="327"/>
                      <a:pt x="327" y="353"/>
                      <a:pt x="294" y="353"/>
                    </a:cubicBezTo>
                    <a:cubicBezTo>
                      <a:pt x="59" y="353"/>
                      <a:pt x="59" y="353"/>
                      <a:pt x="59" y="353"/>
                    </a:cubicBezTo>
                    <a:cubicBezTo>
                      <a:pt x="27" y="353"/>
                      <a:pt x="0" y="327"/>
                      <a:pt x="0" y="294"/>
                    </a:cubicBezTo>
                    <a:lnTo>
                      <a:pt x="0" y="59"/>
                    </a:lnTo>
                    <a:close/>
                  </a:path>
                </a:pathLst>
              </a:custGeom>
              <a:solidFill>
                <a:srgbClr val="4CB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6"/>
              <p:cNvSpPr>
                <a:spLocks noChangeArrowheads="1"/>
              </p:cNvSpPr>
              <p:nvPr/>
            </p:nvSpPr>
            <p:spPr bwMode="auto">
              <a:xfrm>
                <a:off x="316" y="36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43" name="Freeform 8"/>
              <p:cNvSpPr>
                <a:spLocks/>
              </p:cNvSpPr>
              <p:nvPr/>
            </p:nvSpPr>
            <p:spPr bwMode="auto">
              <a:xfrm>
                <a:off x="345" y="3308"/>
                <a:ext cx="113" cy="272"/>
              </a:xfrm>
              <a:custGeom>
                <a:avLst/>
                <a:gdLst>
                  <a:gd name="T0" fmla="*/ 3 w 56"/>
                  <a:gd name="T1" fmla="*/ 135 h 135"/>
                  <a:gd name="T2" fmla="*/ 2 w 56"/>
                  <a:gd name="T3" fmla="*/ 135 h 135"/>
                  <a:gd name="T4" fmla="*/ 1 w 56"/>
                  <a:gd name="T5" fmla="*/ 133 h 135"/>
                  <a:gd name="T6" fmla="*/ 52 w 56"/>
                  <a:gd name="T7" fmla="*/ 2 h 135"/>
                  <a:gd name="T8" fmla="*/ 55 w 56"/>
                  <a:gd name="T9" fmla="*/ 1 h 135"/>
                  <a:gd name="T10" fmla="*/ 56 w 56"/>
                  <a:gd name="T11" fmla="*/ 3 h 135"/>
                  <a:gd name="T12" fmla="*/ 4 w 56"/>
                  <a:gd name="T13" fmla="*/ 134 h 135"/>
                  <a:gd name="T14" fmla="*/ 3 w 56"/>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35">
                    <a:moveTo>
                      <a:pt x="3" y="135"/>
                    </a:moveTo>
                    <a:cubicBezTo>
                      <a:pt x="2" y="135"/>
                      <a:pt x="2" y="135"/>
                      <a:pt x="2" y="135"/>
                    </a:cubicBezTo>
                    <a:cubicBezTo>
                      <a:pt x="1" y="135"/>
                      <a:pt x="0" y="134"/>
                      <a:pt x="1" y="133"/>
                    </a:cubicBezTo>
                    <a:cubicBezTo>
                      <a:pt x="52" y="2"/>
                      <a:pt x="52" y="2"/>
                      <a:pt x="52" y="2"/>
                    </a:cubicBezTo>
                    <a:cubicBezTo>
                      <a:pt x="53" y="1"/>
                      <a:pt x="54" y="0"/>
                      <a:pt x="55" y="1"/>
                    </a:cubicBezTo>
                    <a:cubicBezTo>
                      <a:pt x="56" y="1"/>
                      <a:pt x="56" y="2"/>
                      <a:pt x="56" y="3"/>
                    </a:cubicBezTo>
                    <a:cubicBezTo>
                      <a:pt x="4" y="134"/>
                      <a:pt x="4" y="134"/>
                      <a:pt x="4" y="134"/>
                    </a:cubicBezTo>
                    <a:cubicBezTo>
                      <a:pt x="4" y="135"/>
                      <a:pt x="3" y="135"/>
                      <a:pt x="3" y="135"/>
                    </a:cubicBezTo>
                    <a:close/>
                  </a:path>
                </a:pathLst>
              </a:custGeom>
              <a:solidFill>
                <a:srgbClr val="606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9"/>
              <p:cNvSpPr>
                <a:spLocks/>
              </p:cNvSpPr>
              <p:nvPr/>
            </p:nvSpPr>
            <p:spPr bwMode="auto">
              <a:xfrm>
                <a:off x="341" y="3304"/>
                <a:ext cx="121" cy="280"/>
              </a:xfrm>
              <a:custGeom>
                <a:avLst/>
                <a:gdLst>
                  <a:gd name="T0" fmla="*/ 5 w 60"/>
                  <a:gd name="T1" fmla="*/ 139 h 139"/>
                  <a:gd name="T2" fmla="*/ 3 w 60"/>
                  <a:gd name="T3" fmla="*/ 139 h 139"/>
                  <a:gd name="T4" fmla="*/ 1 w 60"/>
                  <a:gd name="T5" fmla="*/ 137 h 139"/>
                  <a:gd name="T6" fmla="*/ 1 w 60"/>
                  <a:gd name="T7" fmla="*/ 134 h 139"/>
                  <a:gd name="T8" fmla="*/ 52 w 60"/>
                  <a:gd name="T9" fmla="*/ 3 h 139"/>
                  <a:gd name="T10" fmla="*/ 57 w 60"/>
                  <a:gd name="T11" fmla="*/ 1 h 139"/>
                  <a:gd name="T12" fmla="*/ 60 w 60"/>
                  <a:gd name="T13" fmla="*/ 3 h 139"/>
                  <a:gd name="T14" fmla="*/ 60 w 60"/>
                  <a:gd name="T15" fmla="*/ 6 h 139"/>
                  <a:gd name="T16" fmla="*/ 8 w 60"/>
                  <a:gd name="T17" fmla="*/ 137 h 139"/>
                  <a:gd name="T18" fmla="*/ 5 w 60"/>
                  <a:gd name="T1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39">
                    <a:moveTo>
                      <a:pt x="5" y="139"/>
                    </a:moveTo>
                    <a:cubicBezTo>
                      <a:pt x="4" y="139"/>
                      <a:pt x="4" y="139"/>
                      <a:pt x="3" y="139"/>
                    </a:cubicBezTo>
                    <a:cubicBezTo>
                      <a:pt x="2" y="139"/>
                      <a:pt x="1" y="138"/>
                      <a:pt x="1" y="137"/>
                    </a:cubicBezTo>
                    <a:cubicBezTo>
                      <a:pt x="0" y="136"/>
                      <a:pt x="0" y="135"/>
                      <a:pt x="1" y="134"/>
                    </a:cubicBezTo>
                    <a:cubicBezTo>
                      <a:pt x="52" y="3"/>
                      <a:pt x="52" y="3"/>
                      <a:pt x="52" y="3"/>
                    </a:cubicBezTo>
                    <a:cubicBezTo>
                      <a:pt x="53" y="1"/>
                      <a:pt x="55" y="0"/>
                      <a:pt x="57" y="1"/>
                    </a:cubicBezTo>
                    <a:cubicBezTo>
                      <a:pt x="59" y="1"/>
                      <a:pt x="59" y="2"/>
                      <a:pt x="60" y="3"/>
                    </a:cubicBezTo>
                    <a:cubicBezTo>
                      <a:pt x="60" y="4"/>
                      <a:pt x="60" y="5"/>
                      <a:pt x="60" y="6"/>
                    </a:cubicBezTo>
                    <a:cubicBezTo>
                      <a:pt x="8" y="137"/>
                      <a:pt x="8" y="137"/>
                      <a:pt x="8" y="137"/>
                    </a:cubicBezTo>
                    <a:cubicBezTo>
                      <a:pt x="8" y="138"/>
                      <a:pt x="6" y="139"/>
                      <a:pt x="5"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0"/>
              <p:cNvSpPr>
                <a:spLocks/>
              </p:cNvSpPr>
              <p:nvPr/>
            </p:nvSpPr>
            <p:spPr bwMode="auto">
              <a:xfrm>
                <a:off x="452" y="3304"/>
                <a:ext cx="107" cy="6"/>
              </a:xfrm>
              <a:custGeom>
                <a:avLst/>
                <a:gdLst>
                  <a:gd name="T0" fmla="*/ 51 w 53"/>
                  <a:gd name="T1" fmla="*/ 3 h 3"/>
                  <a:gd name="T2" fmla="*/ 2 w 53"/>
                  <a:gd name="T3" fmla="*/ 3 h 3"/>
                  <a:gd name="T4" fmla="*/ 0 w 53"/>
                  <a:gd name="T5" fmla="*/ 2 h 3"/>
                  <a:gd name="T6" fmla="*/ 2 w 53"/>
                  <a:gd name="T7" fmla="*/ 0 h 3"/>
                  <a:gd name="T8" fmla="*/ 51 w 53"/>
                  <a:gd name="T9" fmla="*/ 0 h 3"/>
                  <a:gd name="T10" fmla="*/ 53 w 53"/>
                  <a:gd name="T11" fmla="*/ 2 h 3"/>
                  <a:gd name="T12" fmla="*/ 51 w 5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3" h="3">
                    <a:moveTo>
                      <a:pt x="51" y="3"/>
                    </a:moveTo>
                    <a:cubicBezTo>
                      <a:pt x="2" y="3"/>
                      <a:pt x="2" y="3"/>
                      <a:pt x="2" y="3"/>
                    </a:cubicBezTo>
                    <a:cubicBezTo>
                      <a:pt x="1" y="3"/>
                      <a:pt x="0" y="3"/>
                      <a:pt x="0" y="2"/>
                    </a:cubicBezTo>
                    <a:cubicBezTo>
                      <a:pt x="0" y="1"/>
                      <a:pt x="1" y="0"/>
                      <a:pt x="2" y="0"/>
                    </a:cubicBezTo>
                    <a:cubicBezTo>
                      <a:pt x="51" y="0"/>
                      <a:pt x="51" y="0"/>
                      <a:pt x="51" y="0"/>
                    </a:cubicBezTo>
                    <a:cubicBezTo>
                      <a:pt x="52" y="0"/>
                      <a:pt x="53" y="1"/>
                      <a:pt x="53" y="2"/>
                    </a:cubicBezTo>
                    <a:cubicBezTo>
                      <a:pt x="53" y="3"/>
                      <a:pt x="52" y="3"/>
                      <a:pt x="51" y="3"/>
                    </a:cubicBezTo>
                    <a:close/>
                  </a:path>
                </a:pathLst>
              </a:custGeom>
              <a:solidFill>
                <a:srgbClr val="606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
              <p:cNvSpPr>
                <a:spLocks/>
              </p:cNvSpPr>
              <p:nvPr/>
            </p:nvSpPr>
            <p:spPr bwMode="auto">
              <a:xfrm>
                <a:off x="448" y="3300"/>
                <a:ext cx="115" cy="14"/>
              </a:xfrm>
              <a:custGeom>
                <a:avLst/>
                <a:gdLst>
                  <a:gd name="T0" fmla="*/ 53 w 57"/>
                  <a:gd name="T1" fmla="*/ 7 h 7"/>
                  <a:gd name="T2" fmla="*/ 4 w 57"/>
                  <a:gd name="T3" fmla="*/ 7 h 7"/>
                  <a:gd name="T4" fmla="*/ 0 w 57"/>
                  <a:gd name="T5" fmla="*/ 4 h 7"/>
                  <a:gd name="T6" fmla="*/ 4 w 57"/>
                  <a:gd name="T7" fmla="*/ 0 h 7"/>
                  <a:gd name="T8" fmla="*/ 53 w 57"/>
                  <a:gd name="T9" fmla="*/ 0 h 7"/>
                  <a:gd name="T10" fmla="*/ 57 w 57"/>
                  <a:gd name="T11" fmla="*/ 4 h 7"/>
                  <a:gd name="T12" fmla="*/ 53 w 5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7" h="7">
                    <a:moveTo>
                      <a:pt x="53" y="7"/>
                    </a:moveTo>
                    <a:cubicBezTo>
                      <a:pt x="4" y="7"/>
                      <a:pt x="4" y="7"/>
                      <a:pt x="4" y="7"/>
                    </a:cubicBezTo>
                    <a:cubicBezTo>
                      <a:pt x="1" y="7"/>
                      <a:pt x="0" y="6"/>
                      <a:pt x="0" y="4"/>
                    </a:cubicBezTo>
                    <a:cubicBezTo>
                      <a:pt x="0" y="1"/>
                      <a:pt x="1" y="0"/>
                      <a:pt x="4" y="0"/>
                    </a:cubicBezTo>
                    <a:cubicBezTo>
                      <a:pt x="53" y="0"/>
                      <a:pt x="53" y="0"/>
                      <a:pt x="53" y="0"/>
                    </a:cubicBezTo>
                    <a:cubicBezTo>
                      <a:pt x="55" y="0"/>
                      <a:pt x="57" y="1"/>
                      <a:pt x="57" y="4"/>
                    </a:cubicBezTo>
                    <a:cubicBezTo>
                      <a:pt x="57" y="6"/>
                      <a:pt x="55" y="7"/>
                      <a:pt x="5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2"/>
              <p:cNvSpPr>
                <a:spLocks/>
              </p:cNvSpPr>
              <p:nvPr/>
            </p:nvSpPr>
            <p:spPr bwMode="auto">
              <a:xfrm>
                <a:off x="551" y="3304"/>
                <a:ext cx="26" cy="81"/>
              </a:xfrm>
              <a:custGeom>
                <a:avLst/>
                <a:gdLst>
                  <a:gd name="T0" fmla="*/ 10 w 13"/>
                  <a:gd name="T1" fmla="*/ 40 h 40"/>
                  <a:gd name="T2" fmla="*/ 9 w 13"/>
                  <a:gd name="T3" fmla="*/ 39 h 40"/>
                  <a:gd name="T4" fmla="*/ 0 w 13"/>
                  <a:gd name="T5" fmla="*/ 2 h 40"/>
                  <a:gd name="T6" fmla="*/ 1 w 13"/>
                  <a:gd name="T7" fmla="*/ 0 h 40"/>
                  <a:gd name="T8" fmla="*/ 4 w 13"/>
                  <a:gd name="T9" fmla="*/ 1 h 40"/>
                  <a:gd name="T10" fmla="*/ 12 w 13"/>
                  <a:gd name="T11" fmla="*/ 38 h 40"/>
                  <a:gd name="T12" fmla="*/ 11 w 13"/>
                  <a:gd name="T13" fmla="*/ 40 h 40"/>
                  <a:gd name="T14" fmla="*/ 10 w 13"/>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0">
                    <a:moveTo>
                      <a:pt x="10" y="40"/>
                    </a:moveTo>
                    <a:cubicBezTo>
                      <a:pt x="10" y="40"/>
                      <a:pt x="9" y="40"/>
                      <a:pt x="9" y="39"/>
                    </a:cubicBezTo>
                    <a:cubicBezTo>
                      <a:pt x="0" y="2"/>
                      <a:pt x="0" y="2"/>
                      <a:pt x="0" y="2"/>
                    </a:cubicBezTo>
                    <a:cubicBezTo>
                      <a:pt x="0" y="1"/>
                      <a:pt x="0" y="0"/>
                      <a:pt x="1" y="0"/>
                    </a:cubicBezTo>
                    <a:cubicBezTo>
                      <a:pt x="3" y="0"/>
                      <a:pt x="4" y="0"/>
                      <a:pt x="4" y="1"/>
                    </a:cubicBezTo>
                    <a:cubicBezTo>
                      <a:pt x="12" y="38"/>
                      <a:pt x="12" y="38"/>
                      <a:pt x="12" y="38"/>
                    </a:cubicBezTo>
                    <a:cubicBezTo>
                      <a:pt x="13" y="39"/>
                      <a:pt x="12" y="40"/>
                      <a:pt x="11" y="40"/>
                    </a:cubicBezTo>
                    <a:cubicBezTo>
                      <a:pt x="11" y="40"/>
                      <a:pt x="11" y="40"/>
                      <a:pt x="10" y="40"/>
                    </a:cubicBezTo>
                    <a:close/>
                  </a:path>
                </a:pathLst>
              </a:custGeom>
              <a:solidFill>
                <a:srgbClr val="606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3"/>
              <p:cNvSpPr>
                <a:spLocks noEditPoints="1"/>
              </p:cNvSpPr>
              <p:nvPr/>
            </p:nvSpPr>
            <p:spPr bwMode="auto">
              <a:xfrm>
                <a:off x="547" y="3298"/>
                <a:ext cx="34" cy="91"/>
              </a:xfrm>
              <a:custGeom>
                <a:avLst/>
                <a:gdLst>
                  <a:gd name="T0" fmla="*/ 12 w 17"/>
                  <a:gd name="T1" fmla="*/ 45 h 45"/>
                  <a:gd name="T2" fmla="*/ 9 w 17"/>
                  <a:gd name="T3" fmla="*/ 42 h 45"/>
                  <a:gd name="T4" fmla="*/ 0 w 17"/>
                  <a:gd name="T5" fmla="*/ 5 h 45"/>
                  <a:gd name="T6" fmla="*/ 0 w 17"/>
                  <a:gd name="T7" fmla="*/ 3 h 45"/>
                  <a:gd name="T8" fmla="*/ 3 w 17"/>
                  <a:gd name="T9" fmla="*/ 1 h 45"/>
                  <a:gd name="T10" fmla="*/ 8 w 17"/>
                  <a:gd name="T11" fmla="*/ 4 h 45"/>
                  <a:gd name="T12" fmla="*/ 16 w 17"/>
                  <a:gd name="T13" fmla="*/ 41 h 45"/>
                  <a:gd name="T14" fmla="*/ 16 w 17"/>
                  <a:gd name="T15" fmla="*/ 44 h 45"/>
                  <a:gd name="T16" fmla="*/ 13 w 17"/>
                  <a:gd name="T17" fmla="*/ 45 h 45"/>
                  <a:gd name="T18" fmla="*/ 12 w 17"/>
                  <a:gd name="T19" fmla="*/ 45 h 45"/>
                  <a:gd name="T20" fmla="*/ 4 w 17"/>
                  <a:gd name="T21" fmla="*/ 5 h 45"/>
                  <a:gd name="T22" fmla="*/ 12 w 17"/>
                  <a:gd name="T23" fmla="*/ 41 h 45"/>
                  <a:gd name="T24" fmla="*/ 13 w 17"/>
                  <a:gd name="T25" fmla="*/ 41 h 45"/>
                  <a:gd name="T26" fmla="*/ 4 w 17"/>
                  <a:gd name="T27"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45">
                    <a:moveTo>
                      <a:pt x="12" y="45"/>
                    </a:moveTo>
                    <a:cubicBezTo>
                      <a:pt x="11" y="45"/>
                      <a:pt x="9" y="44"/>
                      <a:pt x="9" y="42"/>
                    </a:cubicBezTo>
                    <a:cubicBezTo>
                      <a:pt x="0" y="5"/>
                      <a:pt x="0" y="5"/>
                      <a:pt x="0" y="5"/>
                    </a:cubicBezTo>
                    <a:cubicBezTo>
                      <a:pt x="0" y="4"/>
                      <a:pt x="0" y="3"/>
                      <a:pt x="0" y="3"/>
                    </a:cubicBezTo>
                    <a:cubicBezTo>
                      <a:pt x="1" y="2"/>
                      <a:pt x="2" y="1"/>
                      <a:pt x="3" y="1"/>
                    </a:cubicBezTo>
                    <a:cubicBezTo>
                      <a:pt x="5" y="0"/>
                      <a:pt x="7" y="2"/>
                      <a:pt x="8" y="4"/>
                    </a:cubicBezTo>
                    <a:cubicBezTo>
                      <a:pt x="16" y="41"/>
                      <a:pt x="16" y="41"/>
                      <a:pt x="16" y="41"/>
                    </a:cubicBezTo>
                    <a:cubicBezTo>
                      <a:pt x="17" y="42"/>
                      <a:pt x="16" y="43"/>
                      <a:pt x="16" y="44"/>
                    </a:cubicBezTo>
                    <a:cubicBezTo>
                      <a:pt x="15" y="44"/>
                      <a:pt x="14" y="45"/>
                      <a:pt x="13" y="45"/>
                    </a:cubicBezTo>
                    <a:cubicBezTo>
                      <a:pt x="13" y="45"/>
                      <a:pt x="13" y="45"/>
                      <a:pt x="12" y="45"/>
                    </a:cubicBezTo>
                    <a:close/>
                    <a:moveTo>
                      <a:pt x="4" y="5"/>
                    </a:moveTo>
                    <a:cubicBezTo>
                      <a:pt x="12" y="41"/>
                      <a:pt x="12" y="41"/>
                      <a:pt x="12" y="41"/>
                    </a:cubicBezTo>
                    <a:cubicBezTo>
                      <a:pt x="13" y="41"/>
                      <a:pt x="13" y="41"/>
                      <a:pt x="13" y="41"/>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Rectangle 14"/>
              <p:cNvSpPr>
                <a:spLocks noChangeArrowheads="1"/>
              </p:cNvSpPr>
              <p:nvPr/>
            </p:nvSpPr>
            <p:spPr bwMode="auto">
              <a:xfrm>
                <a:off x="571" y="3379"/>
                <a:ext cx="83" cy="6"/>
              </a:xfrm>
              <a:prstGeom prst="rect">
                <a:avLst/>
              </a:prstGeom>
              <a:solidFill>
                <a:srgbClr val="606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Rectangle 15"/>
              <p:cNvSpPr>
                <a:spLocks noChangeArrowheads="1"/>
              </p:cNvSpPr>
              <p:nvPr/>
            </p:nvSpPr>
            <p:spPr bwMode="auto">
              <a:xfrm>
                <a:off x="567" y="3375"/>
                <a:ext cx="91"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6"/>
              <p:cNvSpPr>
                <a:spLocks/>
              </p:cNvSpPr>
              <p:nvPr/>
            </p:nvSpPr>
            <p:spPr bwMode="auto">
              <a:xfrm>
                <a:off x="652" y="3379"/>
                <a:ext cx="111" cy="201"/>
              </a:xfrm>
              <a:custGeom>
                <a:avLst/>
                <a:gdLst>
                  <a:gd name="T0" fmla="*/ 53 w 55"/>
                  <a:gd name="T1" fmla="*/ 100 h 100"/>
                  <a:gd name="T2" fmla="*/ 51 w 55"/>
                  <a:gd name="T3" fmla="*/ 99 h 100"/>
                  <a:gd name="T4" fmla="*/ 0 w 55"/>
                  <a:gd name="T5" fmla="*/ 2 h 100"/>
                  <a:gd name="T6" fmla="*/ 1 w 55"/>
                  <a:gd name="T7" fmla="*/ 0 h 100"/>
                  <a:gd name="T8" fmla="*/ 4 w 55"/>
                  <a:gd name="T9" fmla="*/ 1 h 100"/>
                  <a:gd name="T10" fmla="*/ 54 w 55"/>
                  <a:gd name="T11" fmla="*/ 98 h 100"/>
                  <a:gd name="T12" fmla="*/ 53 w 55"/>
                  <a:gd name="T13" fmla="*/ 100 h 100"/>
                  <a:gd name="T14" fmla="*/ 53 w 55"/>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0">
                    <a:moveTo>
                      <a:pt x="53" y="100"/>
                    </a:moveTo>
                    <a:cubicBezTo>
                      <a:pt x="52" y="100"/>
                      <a:pt x="51" y="100"/>
                      <a:pt x="51" y="99"/>
                    </a:cubicBezTo>
                    <a:cubicBezTo>
                      <a:pt x="0" y="2"/>
                      <a:pt x="0" y="2"/>
                      <a:pt x="0" y="2"/>
                    </a:cubicBezTo>
                    <a:cubicBezTo>
                      <a:pt x="0" y="1"/>
                      <a:pt x="0" y="0"/>
                      <a:pt x="1" y="0"/>
                    </a:cubicBezTo>
                    <a:cubicBezTo>
                      <a:pt x="2" y="0"/>
                      <a:pt x="3" y="0"/>
                      <a:pt x="4" y="1"/>
                    </a:cubicBezTo>
                    <a:cubicBezTo>
                      <a:pt x="54" y="98"/>
                      <a:pt x="54" y="98"/>
                      <a:pt x="54" y="98"/>
                    </a:cubicBezTo>
                    <a:cubicBezTo>
                      <a:pt x="55" y="98"/>
                      <a:pt x="54" y="99"/>
                      <a:pt x="53" y="100"/>
                    </a:cubicBezTo>
                    <a:cubicBezTo>
                      <a:pt x="53" y="100"/>
                      <a:pt x="53" y="100"/>
                      <a:pt x="53" y="100"/>
                    </a:cubicBezTo>
                    <a:close/>
                  </a:path>
                </a:pathLst>
              </a:custGeom>
              <a:solidFill>
                <a:srgbClr val="606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7"/>
              <p:cNvSpPr>
                <a:spLocks/>
              </p:cNvSpPr>
              <p:nvPr/>
            </p:nvSpPr>
            <p:spPr bwMode="auto">
              <a:xfrm>
                <a:off x="648" y="3373"/>
                <a:ext cx="119" cy="211"/>
              </a:xfrm>
              <a:custGeom>
                <a:avLst/>
                <a:gdLst>
                  <a:gd name="T0" fmla="*/ 55 w 59"/>
                  <a:gd name="T1" fmla="*/ 105 h 105"/>
                  <a:gd name="T2" fmla="*/ 51 w 59"/>
                  <a:gd name="T3" fmla="*/ 103 h 105"/>
                  <a:gd name="T4" fmla="*/ 0 w 59"/>
                  <a:gd name="T5" fmla="*/ 6 h 105"/>
                  <a:gd name="T6" fmla="*/ 0 w 59"/>
                  <a:gd name="T7" fmla="*/ 3 h 105"/>
                  <a:gd name="T8" fmla="*/ 2 w 59"/>
                  <a:gd name="T9" fmla="*/ 1 h 105"/>
                  <a:gd name="T10" fmla="*/ 8 w 59"/>
                  <a:gd name="T11" fmla="*/ 3 h 105"/>
                  <a:gd name="T12" fmla="*/ 58 w 59"/>
                  <a:gd name="T13" fmla="*/ 100 h 105"/>
                  <a:gd name="T14" fmla="*/ 58 w 59"/>
                  <a:gd name="T15" fmla="*/ 103 h 105"/>
                  <a:gd name="T16" fmla="*/ 56 w 59"/>
                  <a:gd name="T17" fmla="*/ 105 h 105"/>
                  <a:gd name="T18" fmla="*/ 55 w 59"/>
                  <a:gd name="T1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05">
                    <a:moveTo>
                      <a:pt x="55" y="105"/>
                    </a:moveTo>
                    <a:cubicBezTo>
                      <a:pt x="53" y="105"/>
                      <a:pt x="52" y="104"/>
                      <a:pt x="51" y="103"/>
                    </a:cubicBezTo>
                    <a:cubicBezTo>
                      <a:pt x="0" y="6"/>
                      <a:pt x="0" y="6"/>
                      <a:pt x="0" y="6"/>
                    </a:cubicBezTo>
                    <a:cubicBezTo>
                      <a:pt x="0" y="5"/>
                      <a:pt x="0" y="4"/>
                      <a:pt x="0" y="3"/>
                    </a:cubicBezTo>
                    <a:cubicBezTo>
                      <a:pt x="1" y="2"/>
                      <a:pt x="1" y="2"/>
                      <a:pt x="2" y="1"/>
                    </a:cubicBezTo>
                    <a:cubicBezTo>
                      <a:pt x="4" y="0"/>
                      <a:pt x="7" y="1"/>
                      <a:pt x="8" y="3"/>
                    </a:cubicBezTo>
                    <a:cubicBezTo>
                      <a:pt x="58" y="100"/>
                      <a:pt x="58" y="100"/>
                      <a:pt x="58" y="100"/>
                    </a:cubicBezTo>
                    <a:cubicBezTo>
                      <a:pt x="59" y="101"/>
                      <a:pt x="59" y="102"/>
                      <a:pt x="58" y="103"/>
                    </a:cubicBezTo>
                    <a:cubicBezTo>
                      <a:pt x="58" y="104"/>
                      <a:pt x="57" y="104"/>
                      <a:pt x="56" y="105"/>
                    </a:cubicBezTo>
                    <a:cubicBezTo>
                      <a:pt x="56" y="105"/>
                      <a:pt x="55" y="105"/>
                      <a:pt x="55"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8"/>
              <p:cNvSpPr>
                <a:spLocks/>
              </p:cNvSpPr>
              <p:nvPr/>
            </p:nvSpPr>
            <p:spPr bwMode="auto">
              <a:xfrm>
                <a:off x="311" y="3227"/>
                <a:ext cx="0" cy="547"/>
              </a:xfrm>
              <a:custGeom>
                <a:avLst/>
                <a:gdLst>
                  <a:gd name="T0" fmla="*/ 0 h 271"/>
                  <a:gd name="T1" fmla="*/ 80 h 271"/>
                </a:gdLst>
                <a:ahLst/>
                <a:cxnLst>
                  <a:cxn ang="0">
                    <a:pos x="0" y="T0"/>
                  </a:cxn>
                  <a:cxn ang="0">
                    <a:pos x="0" y="T1"/>
                  </a:cxn>
                </a:cxnLst>
                <a:rect l="0" t="0" r="r" b="b"/>
                <a:pathLst>
                  <a:path h="271">
                    <a:moveTo>
                      <a:pt x="0" y="0"/>
                    </a:moveTo>
                    <a:cubicBezTo>
                      <a:pt x="0" y="201"/>
                      <a:pt x="0" y="271"/>
                      <a:pt x="0" y="80"/>
                    </a:cubicBezTo>
                  </a:path>
                </a:pathLst>
              </a:custGeom>
              <a:solidFill>
                <a:srgbClr val="606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19"/>
              <p:cNvSpPr>
                <a:spLocks noChangeArrowheads="1"/>
              </p:cNvSpPr>
              <p:nvPr/>
            </p:nvSpPr>
            <p:spPr bwMode="auto">
              <a:xfrm>
                <a:off x="307" y="3227"/>
                <a:ext cx="8" cy="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20"/>
              <p:cNvSpPr>
                <a:spLocks noChangeArrowheads="1"/>
              </p:cNvSpPr>
              <p:nvPr/>
            </p:nvSpPr>
            <p:spPr bwMode="auto">
              <a:xfrm>
                <a:off x="307" y="3227"/>
                <a:ext cx="8" cy="388"/>
              </a:xfrm>
              <a:prstGeom prst="rect">
                <a:avLst/>
              </a:prstGeom>
              <a:solidFill>
                <a:srgbClr val="606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21"/>
              <p:cNvSpPr>
                <a:spLocks noChangeArrowheads="1"/>
              </p:cNvSpPr>
              <p:nvPr/>
            </p:nvSpPr>
            <p:spPr bwMode="auto">
              <a:xfrm>
                <a:off x="303" y="3223"/>
                <a:ext cx="16" cy="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2"/>
              <p:cNvSpPr>
                <a:spLocks/>
              </p:cNvSpPr>
              <p:nvPr/>
            </p:nvSpPr>
            <p:spPr bwMode="auto">
              <a:xfrm>
                <a:off x="311" y="3615"/>
                <a:ext cx="504" cy="0"/>
              </a:xfrm>
              <a:custGeom>
                <a:avLst/>
                <a:gdLst>
                  <a:gd name="T0" fmla="*/ 504 w 504"/>
                  <a:gd name="T1" fmla="*/ 0 w 504"/>
                  <a:gd name="T2" fmla="*/ 504 w 504"/>
                </a:gdLst>
                <a:ahLst/>
                <a:cxnLst>
                  <a:cxn ang="0">
                    <a:pos x="T0" y="0"/>
                  </a:cxn>
                  <a:cxn ang="0">
                    <a:pos x="T1" y="0"/>
                  </a:cxn>
                  <a:cxn ang="0">
                    <a:pos x="T2" y="0"/>
                  </a:cxn>
                </a:cxnLst>
                <a:rect l="0" t="0" r="r" b="b"/>
                <a:pathLst>
                  <a:path w="504">
                    <a:moveTo>
                      <a:pt x="504" y="0"/>
                    </a:moveTo>
                    <a:lnTo>
                      <a:pt x="0" y="0"/>
                    </a:lnTo>
                    <a:lnTo>
                      <a:pt x="504" y="0"/>
                    </a:lnTo>
                    <a:close/>
                  </a:path>
                </a:pathLst>
              </a:custGeom>
              <a:solidFill>
                <a:srgbClr val="606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Line 23"/>
              <p:cNvSpPr>
                <a:spLocks noChangeShapeType="1"/>
              </p:cNvSpPr>
              <p:nvPr/>
            </p:nvSpPr>
            <p:spPr bwMode="auto">
              <a:xfrm flipH="1">
                <a:off x="311" y="3615"/>
                <a:ext cx="50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24"/>
              <p:cNvSpPr>
                <a:spLocks noChangeArrowheads="1"/>
              </p:cNvSpPr>
              <p:nvPr/>
            </p:nvSpPr>
            <p:spPr bwMode="auto">
              <a:xfrm>
                <a:off x="311" y="3611"/>
                <a:ext cx="50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25"/>
              <p:cNvSpPr>
                <a:spLocks noChangeArrowheads="1"/>
              </p:cNvSpPr>
              <p:nvPr/>
            </p:nvSpPr>
            <p:spPr bwMode="auto">
              <a:xfrm>
                <a:off x="311" y="3613"/>
                <a:ext cx="504" cy="6"/>
              </a:xfrm>
              <a:prstGeom prst="rect">
                <a:avLst/>
              </a:prstGeom>
              <a:solidFill>
                <a:srgbClr val="606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26"/>
              <p:cNvSpPr>
                <a:spLocks noChangeArrowheads="1"/>
              </p:cNvSpPr>
              <p:nvPr/>
            </p:nvSpPr>
            <p:spPr bwMode="auto">
              <a:xfrm>
                <a:off x="307" y="3609"/>
                <a:ext cx="512"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TextBox 25"/>
            <p:cNvSpPr txBox="1"/>
            <p:nvPr/>
          </p:nvSpPr>
          <p:spPr>
            <a:xfrm>
              <a:off x="280484" y="5728342"/>
              <a:ext cx="1213857" cy="400110"/>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050" b="1" dirty="0" smtClean="0">
                  <a:solidFill>
                    <a:schemeClr val="bg1"/>
                  </a:solidFill>
                  <a:latin typeface="HelveticaNeueLT Pro 43 LtEx" pitchFamily="34" charset="0"/>
                </a:rPr>
                <a:t>Intelligent</a:t>
              </a:r>
              <a:endParaRPr lang="en-US" altLang="zh-CN" sz="1050" b="1" dirty="0">
                <a:solidFill>
                  <a:schemeClr val="bg1"/>
                </a:solidFill>
                <a:latin typeface="HelveticaNeueLT Pro 43 LtEx" pitchFamily="34" charset="0"/>
              </a:endParaRPr>
            </a:p>
            <a:p>
              <a:pPr algn="ctr">
                <a:lnSpc>
                  <a:spcPts val="1200"/>
                </a:lnSpc>
              </a:pPr>
              <a:r>
                <a:rPr lang="en-US" altLang="zh-CN" sz="1050" b="1" dirty="0" smtClean="0">
                  <a:solidFill>
                    <a:schemeClr val="bg1"/>
                  </a:solidFill>
                  <a:latin typeface="HelveticaNeueLT Pro 43 LtEx" pitchFamily="34" charset="0"/>
                </a:rPr>
                <a:t>Pressurization</a:t>
              </a:r>
              <a:endParaRPr lang="zh-CN" altLang="en-US" sz="1050" b="1" dirty="0">
                <a:solidFill>
                  <a:schemeClr val="bg1"/>
                </a:solidFill>
                <a:latin typeface="HelveticaNeueLT Pro 43 LtEx" pitchFamily="34" charset="0"/>
              </a:endParaRPr>
            </a:p>
          </p:txBody>
        </p:sp>
      </p:grpSp>
    </p:spTree>
    <p:extLst>
      <p:ext uri="{BB962C8B-B14F-4D97-AF65-F5344CB8AC3E}">
        <p14:creationId xmlns:p14="http://schemas.microsoft.com/office/powerpoint/2010/main" val="400215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animBg="1"/>
      <p:bldP spid="15" grpId="0"/>
      <p:bldP spid="16" grpId="0" animBg="1"/>
      <p:bldP spid="19" grpId="0"/>
      <p:bldP spid="20"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93"/>
          <a:stretch/>
        </p:blipFill>
        <p:spPr bwMode="auto">
          <a:xfrm>
            <a:off x="5257380" y="838189"/>
            <a:ext cx="4072357" cy="632084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4" name="矩形 43"/>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smtClean="0">
                <a:solidFill>
                  <a:srgbClr val="F99B0C"/>
                </a:solidFill>
                <a:latin typeface="HelveticaNeueLT Pro 43 LtEx" pitchFamily="34" charset="0"/>
              </a:rPr>
              <a:t>Low Power Consumption</a:t>
            </a:r>
            <a:endParaRPr lang="en-US" altLang="zh-CN" sz="3000" b="1" kern="0" dirty="0">
              <a:solidFill>
                <a:srgbClr val="F99B0C"/>
              </a:solidFill>
              <a:latin typeface="HelveticaNeueLT Pro 43 LtEx" pitchFamily="34" charset="0"/>
            </a:endParaRPr>
          </a:p>
        </p:txBody>
      </p:sp>
      <p:sp>
        <p:nvSpPr>
          <p:cNvPr id="2" name="矩形 1"/>
          <p:cNvSpPr/>
          <p:nvPr/>
        </p:nvSpPr>
        <p:spPr>
          <a:xfrm>
            <a:off x="1607535" y="1348973"/>
            <a:ext cx="3744064" cy="1126462"/>
          </a:xfrm>
          <a:prstGeom prst="rect">
            <a:avLst/>
          </a:prstGeom>
        </p:spPr>
        <p:txBody>
          <a:bodyPr wrap="square">
            <a:spAutoFit/>
          </a:bodyPr>
          <a:lstStyle/>
          <a:p>
            <a:pPr marL="285750" indent="-285750" algn="just">
              <a:spcBef>
                <a:spcPct val="20000"/>
              </a:spcBef>
              <a:buClr>
                <a:srgbClr val="92D050"/>
              </a:buClr>
              <a:buFont typeface="Wingdings" pitchFamily="2" charset="2"/>
              <a:buChar char="n"/>
              <a:defRPr/>
            </a:pPr>
            <a:r>
              <a:rPr lang="en-US" altLang="zh-CN" sz="1600" b="1" dirty="0" smtClean="0">
                <a:latin typeface="HelveticaNeueLT Pro 43 LtEx" pitchFamily="34" charset="0"/>
              </a:rPr>
              <a:t>Long Working Time</a:t>
            </a:r>
          </a:p>
          <a:p>
            <a:pPr algn="just">
              <a:spcBef>
                <a:spcPct val="20000"/>
              </a:spcBef>
              <a:defRPr/>
            </a:pPr>
            <a:r>
              <a:rPr lang="en-US" altLang="zh-CN" sz="1600" dirty="0" smtClean="0">
                <a:latin typeface="HelveticaNeueLT Pro 43 LtEx" pitchFamily="34" charset="0"/>
              </a:rPr>
              <a:t>SA-10 is designed with low power consumption, which improves the efficiency and saves the cost. </a:t>
            </a:r>
            <a:endParaRPr lang="en-US" altLang="zh-CN" sz="1600" dirty="0">
              <a:latin typeface="HelveticaNeueLT Pro 43 LtEx" pitchFamily="34" charset="0"/>
            </a:endParaRPr>
          </a:p>
        </p:txBody>
      </p:sp>
      <p:grpSp>
        <p:nvGrpSpPr>
          <p:cNvPr id="5" name="组合 4"/>
          <p:cNvGrpSpPr/>
          <p:nvPr/>
        </p:nvGrpSpPr>
        <p:grpSpPr>
          <a:xfrm>
            <a:off x="322608" y="1308390"/>
            <a:ext cx="1120588" cy="1167045"/>
            <a:chOff x="341854" y="1547888"/>
            <a:chExt cx="1120588" cy="1167045"/>
          </a:xfrm>
        </p:grpSpPr>
        <p:grpSp>
          <p:nvGrpSpPr>
            <p:cNvPr id="30" name="组合 29"/>
            <p:cNvGrpSpPr/>
            <p:nvPr/>
          </p:nvGrpSpPr>
          <p:grpSpPr>
            <a:xfrm rot="10800000">
              <a:off x="341854" y="1547888"/>
              <a:ext cx="1120588" cy="1167045"/>
              <a:chOff x="1247222" y="2605979"/>
              <a:chExt cx="1120588" cy="1167045"/>
            </a:xfrm>
          </p:grpSpPr>
          <p:sp>
            <p:nvSpPr>
              <p:cNvPr id="33" name="圆角矩形 32"/>
              <p:cNvSpPr/>
              <p:nvPr/>
            </p:nvSpPr>
            <p:spPr bwMode="auto">
              <a:xfrm>
                <a:off x="1247222" y="2652436"/>
                <a:ext cx="1120588" cy="1120588"/>
              </a:xfrm>
              <a:prstGeom prst="roundRect">
                <a:avLst/>
              </a:prstGeom>
              <a:solidFill>
                <a:srgbClr val="262626"/>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endParaRPr lang="zh-CN" altLang="en-US" sz="1600" dirty="0" smtClean="0">
                  <a:solidFill>
                    <a:schemeClr val="bg1"/>
                  </a:solidFill>
                  <a:latin typeface="HelveticaNeueLT Pro 45 Lt" pitchFamily="34" charset="0"/>
                  <a:ea typeface="宋体" pitchFamily="2" charset="-122"/>
                  <a:cs typeface="Calibri" pitchFamily="34" charset="0"/>
                </a:endParaRPr>
              </a:p>
            </p:txBody>
          </p:sp>
          <p:sp>
            <p:nvSpPr>
              <p:cNvPr id="34" name="矩形 33"/>
              <p:cNvSpPr/>
              <p:nvPr/>
            </p:nvSpPr>
            <p:spPr bwMode="auto">
              <a:xfrm rot="5400000">
                <a:off x="1521945" y="2960712"/>
                <a:ext cx="528482" cy="856355"/>
              </a:xfrm>
              <a:prstGeom prst="rect">
                <a:avLst/>
              </a:prstGeom>
              <a:solidFill>
                <a:schemeClr val="bg1">
                  <a:lumMod val="75000"/>
                </a:schemeClr>
              </a:solidFill>
              <a:ln w="31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sp>
            <p:nvSpPr>
              <p:cNvPr id="35" name="矩形 34"/>
              <p:cNvSpPr/>
              <p:nvPr/>
            </p:nvSpPr>
            <p:spPr bwMode="auto">
              <a:xfrm rot="5400000">
                <a:off x="1484531" y="3022255"/>
                <a:ext cx="502920" cy="731520"/>
              </a:xfrm>
              <a:prstGeom prst="rect">
                <a:avLst/>
              </a:prstGeom>
              <a:solidFill>
                <a:srgbClr val="26D07C"/>
              </a:solidFill>
              <a:ln w="31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eaLnBrk="1" latinLnBrk="0" hangingPunct="1">
                  <a:lnSpc>
                    <a:spcPct val="100000"/>
                  </a:lnSpc>
                  <a:buClrTx/>
                  <a:buSzTx/>
                  <a:buFontTx/>
                  <a:buNone/>
                  <a:tabLst/>
                </a:pPr>
                <a:endParaRPr lang="en-US" altLang="en-US" dirty="0" smtClean="0">
                  <a:latin typeface="HelveticaNeueLT Pro 45 Lt" pitchFamily="34" charset="0"/>
                </a:endParaRPr>
              </a:p>
            </p:txBody>
          </p:sp>
          <p:sp>
            <p:nvSpPr>
              <p:cNvPr id="36" name="TextBox 197"/>
              <p:cNvSpPr txBox="1"/>
              <p:nvPr/>
            </p:nvSpPr>
            <p:spPr bwMode="auto">
              <a:xfrm rot="10800000">
                <a:off x="1360747" y="2605979"/>
                <a:ext cx="795731" cy="584775"/>
              </a:xfrm>
              <a:prstGeom prst="rect">
                <a:avLst/>
              </a:prstGeom>
              <a:noFill/>
              <a:ln w="3175">
                <a:noFill/>
              </a:ln>
            </p:spPr>
            <p:txBody>
              <a:bodyPr wrap="none" l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CN" sz="1600" b="1" i="0" dirty="0" smtClean="0">
                    <a:solidFill>
                      <a:schemeClr val="bg1"/>
                    </a:solidFill>
                    <a:latin typeface="HelveticaNeueLT Pro 45 Lt" pitchFamily="34" charset="0"/>
                    <a:ea typeface="Segoe UI" pitchFamily="34" charset="0"/>
                    <a:cs typeface="Segoe UI" pitchFamily="34" charset="0"/>
                  </a:rPr>
                  <a:t>Powe</a:t>
                </a:r>
                <a:r>
                  <a:rPr lang="en-US" altLang="zh-CN" sz="1600" b="1" dirty="0" smtClean="0">
                    <a:solidFill>
                      <a:schemeClr val="bg1"/>
                    </a:solidFill>
                    <a:latin typeface="HelveticaNeueLT Pro 45 Lt" pitchFamily="34" charset="0"/>
                    <a:ea typeface="Segoe UI" pitchFamily="34" charset="0"/>
                    <a:cs typeface="Segoe UI" pitchFamily="34" charset="0"/>
                  </a:rPr>
                  <a:t>r </a:t>
                </a:r>
              </a:p>
              <a:p>
                <a:pPr>
                  <a:defRPr/>
                </a:pPr>
                <a:r>
                  <a:rPr lang="en-US" altLang="zh-CN" sz="1600" b="1" dirty="0">
                    <a:solidFill>
                      <a:schemeClr val="bg1"/>
                    </a:solidFill>
                    <a:latin typeface="HelveticaNeueLT Pro 45 Lt" pitchFamily="34" charset="0"/>
                    <a:ea typeface="Segoe UI" pitchFamily="34" charset="0"/>
                    <a:cs typeface="Segoe UI" pitchFamily="34" charset="0"/>
                  </a:rPr>
                  <a:t>S</a:t>
                </a:r>
                <a:r>
                  <a:rPr lang="en-US" altLang="zh-CN" sz="1600" b="1" dirty="0" smtClean="0">
                    <a:solidFill>
                      <a:schemeClr val="bg1"/>
                    </a:solidFill>
                    <a:latin typeface="HelveticaNeueLT Pro 45 Lt" pitchFamily="34" charset="0"/>
                    <a:ea typeface="Segoe UI" pitchFamily="34" charset="0"/>
                    <a:cs typeface="Segoe UI" pitchFamily="34" charset="0"/>
                  </a:rPr>
                  <a:t>aving</a:t>
                </a:r>
                <a:endParaRPr lang="en-US" altLang="zh-CN" sz="1600" b="1" i="0" dirty="0" smtClean="0">
                  <a:solidFill>
                    <a:schemeClr val="bg1"/>
                  </a:solidFill>
                  <a:latin typeface="HelveticaNeueLT Pro 45 Lt" pitchFamily="34" charset="0"/>
                  <a:ea typeface="Segoe UI" pitchFamily="34" charset="0"/>
                  <a:cs typeface="Segoe UI" pitchFamily="34" charset="0"/>
                </a:endParaRPr>
              </a:p>
            </p:txBody>
          </p:sp>
          <p:sp>
            <p:nvSpPr>
              <p:cNvPr id="37" name="矩形 36"/>
              <p:cNvSpPr/>
              <p:nvPr/>
            </p:nvSpPr>
            <p:spPr bwMode="auto">
              <a:xfrm rot="5400000">
                <a:off x="2077607" y="3344851"/>
                <a:ext cx="352321" cy="88080"/>
              </a:xfrm>
              <a:prstGeom prst="rect">
                <a:avLst/>
              </a:prstGeom>
              <a:solidFill>
                <a:schemeClr val="bg1">
                  <a:lumMod val="75000"/>
                </a:schemeClr>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grpSp>
        <p:sp>
          <p:nvSpPr>
            <p:cNvPr id="28" name="矩形 27"/>
            <p:cNvSpPr/>
            <p:nvPr/>
          </p:nvSpPr>
          <p:spPr bwMode="auto">
            <a:xfrm rot="16200000">
              <a:off x="302698" y="1889828"/>
              <a:ext cx="500977" cy="88080"/>
            </a:xfrm>
            <a:prstGeom prst="rect">
              <a:avLst/>
            </a:prstGeom>
            <a:solidFill>
              <a:schemeClr val="bg1"/>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sp>
          <p:nvSpPr>
            <p:cNvPr id="29" name="矩形 28"/>
            <p:cNvSpPr/>
            <p:nvPr/>
          </p:nvSpPr>
          <p:spPr bwMode="auto">
            <a:xfrm rot="16200000">
              <a:off x="310317" y="1888247"/>
              <a:ext cx="320040" cy="88080"/>
            </a:xfrm>
            <a:prstGeom prst="rect">
              <a:avLst/>
            </a:prstGeom>
            <a:solidFill>
              <a:schemeClr val="bg1"/>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sp>
          <p:nvSpPr>
            <p:cNvPr id="19" name="闪电形 67"/>
            <p:cNvSpPr/>
            <p:nvPr/>
          </p:nvSpPr>
          <p:spPr bwMode="auto">
            <a:xfrm rot="3940787">
              <a:off x="851126" y="1745045"/>
              <a:ext cx="181405" cy="373618"/>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1" fmla="*/ 11549 w 24677"/>
                <a:gd name="connsiteY0-2" fmla="*/ 10663 h 32263"/>
                <a:gd name="connsiteX1-3" fmla="*/ 15937 w 24677"/>
                <a:gd name="connsiteY1-4" fmla="*/ 16743 h 32263"/>
                <a:gd name="connsiteX2-5" fmla="*/ 14127 w 24677"/>
                <a:gd name="connsiteY2-6" fmla="*/ 17460 h 32263"/>
                <a:gd name="connsiteX3-7" fmla="*/ 19654 w 24677"/>
                <a:gd name="connsiteY3-8" fmla="*/ 22670 h 32263"/>
                <a:gd name="connsiteX4-9" fmla="*/ 17844 w 24677"/>
                <a:gd name="connsiteY4-10" fmla="*/ 23540 h 32263"/>
                <a:gd name="connsiteX5-11" fmla="*/ 24677 w 24677"/>
                <a:gd name="connsiteY5-12" fmla="*/ 32263 h 32263"/>
                <a:gd name="connsiteX6-13" fmla="*/ 13089 w 24677"/>
                <a:gd name="connsiteY6-14" fmla="*/ 25578 h 32263"/>
                <a:gd name="connsiteX7-15" fmla="*/ 15299 w 24677"/>
                <a:gd name="connsiteY7-16" fmla="*/ 24650 h 32263"/>
                <a:gd name="connsiteX8-17" fmla="*/ 8099 w 24677"/>
                <a:gd name="connsiteY8-18" fmla="*/ 20368 h 32263"/>
                <a:gd name="connsiteX9-19" fmla="*/ 10679 w 24677"/>
                <a:gd name="connsiteY9-20" fmla="*/ 19045 h 32263"/>
                <a:gd name="connsiteX10-21" fmla="*/ 0 w 24677"/>
                <a:gd name="connsiteY10-22" fmla="*/ 0 h 32263"/>
                <a:gd name="connsiteX11-23" fmla="*/ 11549 w 24677"/>
                <a:gd name="connsiteY11-24" fmla="*/ 10663 h 32263"/>
                <a:gd name="connsiteX0-25" fmla="*/ 4938 w 18066"/>
                <a:gd name="connsiteY0-26" fmla="*/ 0 h 21600"/>
                <a:gd name="connsiteX1-27" fmla="*/ 9326 w 18066"/>
                <a:gd name="connsiteY1-28" fmla="*/ 6080 h 21600"/>
                <a:gd name="connsiteX2-29" fmla="*/ 7516 w 18066"/>
                <a:gd name="connsiteY2-30" fmla="*/ 6797 h 21600"/>
                <a:gd name="connsiteX3-31" fmla="*/ 13043 w 18066"/>
                <a:gd name="connsiteY3-32" fmla="*/ 12007 h 21600"/>
                <a:gd name="connsiteX4-33" fmla="*/ 11233 w 18066"/>
                <a:gd name="connsiteY4-34" fmla="*/ 12877 h 21600"/>
                <a:gd name="connsiteX5-35" fmla="*/ 18066 w 18066"/>
                <a:gd name="connsiteY5-36" fmla="*/ 21600 h 21600"/>
                <a:gd name="connsiteX6-37" fmla="*/ 6478 w 18066"/>
                <a:gd name="connsiteY6-38" fmla="*/ 14915 h 21600"/>
                <a:gd name="connsiteX7-39" fmla="*/ 8688 w 18066"/>
                <a:gd name="connsiteY7-40" fmla="*/ 13987 h 21600"/>
                <a:gd name="connsiteX8-41" fmla="*/ 1488 w 18066"/>
                <a:gd name="connsiteY8-42" fmla="*/ 9705 h 21600"/>
                <a:gd name="connsiteX9-43" fmla="*/ 4068 w 18066"/>
                <a:gd name="connsiteY9-44" fmla="*/ 8382 h 21600"/>
                <a:gd name="connsiteX10-45" fmla="*/ 0 w 18066"/>
                <a:gd name="connsiteY10-46" fmla="*/ 4889 h 21600"/>
                <a:gd name="connsiteX11-47" fmla="*/ 4938 w 18066"/>
                <a:gd name="connsiteY11-48" fmla="*/ 0 h 21600"/>
                <a:gd name="connsiteX0-49" fmla="*/ 5931 w 18066"/>
                <a:gd name="connsiteY0-50" fmla="*/ 2329 h 16711"/>
                <a:gd name="connsiteX1-51" fmla="*/ 9326 w 18066"/>
                <a:gd name="connsiteY1-52" fmla="*/ 1191 h 16711"/>
                <a:gd name="connsiteX2-53" fmla="*/ 7516 w 18066"/>
                <a:gd name="connsiteY2-54" fmla="*/ 1908 h 16711"/>
                <a:gd name="connsiteX3-55" fmla="*/ 13043 w 18066"/>
                <a:gd name="connsiteY3-56" fmla="*/ 7118 h 16711"/>
                <a:gd name="connsiteX4-57" fmla="*/ 11233 w 18066"/>
                <a:gd name="connsiteY4-58" fmla="*/ 7988 h 16711"/>
                <a:gd name="connsiteX5-59" fmla="*/ 18066 w 18066"/>
                <a:gd name="connsiteY5-60" fmla="*/ 16711 h 16711"/>
                <a:gd name="connsiteX6-61" fmla="*/ 6478 w 18066"/>
                <a:gd name="connsiteY6-62" fmla="*/ 10026 h 16711"/>
                <a:gd name="connsiteX7-63" fmla="*/ 8688 w 18066"/>
                <a:gd name="connsiteY7-64" fmla="*/ 9098 h 16711"/>
                <a:gd name="connsiteX8-65" fmla="*/ 1488 w 18066"/>
                <a:gd name="connsiteY8-66" fmla="*/ 4816 h 16711"/>
                <a:gd name="connsiteX9-67" fmla="*/ 4068 w 18066"/>
                <a:gd name="connsiteY9-68" fmla="*/ 3493 h 16711"/>
                <a:gd name="connsiteX10-69" fmla="*/ 0 w 18066"/>
                <a:gd name="connsiteY10-70" fmla="*/ 0 h 16711"/>
                <a:gd name="connsiteX11-71" fmla="*/ 5931 w 18066"/>
                <a:gd name="connsiteY11-72" fmla="*/ 2329 h 16711"/>
                <a:gd name="connsiteX0-73" fmla="*/ 5931 w 18066"/>
                <a:gd name="connsiteY0-74" fmla="*/ 4908 h 19290"/>
                <a:gd name="connsiteX1-75" fmla="*/ 9326 w 18066"/>
                <a:gd name="connsiteY1-76" fmla="*/ 3770 h 19290"/>
                <a:gd name="connsiteX2-77" fmla="*/ 13008 w 18066"/>
                <a:gd name="connsiteY2-78" fmla="*/ 0 h 19290"/>
                <a:gd name="connsiteX3-79" fmla="*/ 13043 w 18066"/>
                <a:gd name="connsiteY3-80" fmla="*/ 9697 h 19290"/>
                <a:gd name="connsiteX4-81" fmla="*/ 11233 w 18066"/>
                <a:gd name="connsiteY4-82" fmla="*/ 10567 h 19290"/>
                <a:gd name="connsiteX5-83" fmla="*/ 18066 w 18066"/>
                <a:gd name="connsiteY5-84" fmla="*/ 19290 h 19290"/>
                <a:gd name="connsiteX6-85" fmla="*/ 6478 w 18066"/>
                <a:gd name="connsiteY6-86" fmla="*/ 12605 h 19290"/>
                <a:gd name="connsiteX7-87" fmla="*/ 8688 w 18066"/>
                <a:gd name="connsiteY7-88" fmla="*/ 11677 h 19290"/>
                <a:gd name="connsiteX8-89" fmla="*/ 1488 w 18066"/>
                <a:gd name="connsiteY8-90" fmla="*/ 7395 h 19290"/>
                <a:gd name="connsiteX9-91" fmla="*/ 4068 w 18066"/>
                <a:gd name="connsiteY9-92" fmla="*/ 6072 h 19290"/>
                <a:gd name="connsiteX10-93" fmla="*/ 0 w 18066"/>
                <a:gd name="connsiteY10-94" fmla="*/ 2579 h 19290"/>
                <a:gd name="connsiteX11-95" fmla="*/ 5931 w 18066"/>
                <a:gd name="connsiteY11-96" fmla="*/ 4908 h 19290"/>
                <a:gd name="connsiteX0-97" fmla="*/ 5931 w 18066"/>
                <a:gd name="connsiteY0-98" fmla="*/ 6868 h 21250"/>
                <a:gd name="connsiteX1-99" fmla="*/ 9326 w 18066"/>
                <a:gd name="connsiteY1-100" fmla="*/ 5730 h 21250"/>
                <a:gd name="connsiteX2-101" fmla="*/ 13008 w 18066"/>
                <a:gd name="connsiteY2-102" fmla="*/ 1960 h 21250"/>
                <a:gd name="connsiteX3-103" fmla="*/ 13043 w 18066"/>
                <a:gd name="connsiteY3-104" fmla="*/ 11657 h 21250"/>
                <a:gd name="connsiteX4-105" fmla="*/ 11233 w 18066"/>
                <a:gd name="connsiteY4-106" fmla="*/ 12527 h 21250"/>
                <a:gd name="connsiteX5-107" fmla="*/ 18066 w 18066"/>
                <a:gd name="connsiteY5-108" fmla="*/ 21250 h 21250"/>
                <a:gd name="connsiteX6-109" fmla="*/ 6478 w 18066"/>
                <a:gd name="connsiteY6-110" fmla="*/ 14565 h 21250"/>
                <a:gd name="connsiteX7-111" fmla="*/ 8688 w 18066"/>
                <a:gd name="connsiteY7-112" fmla="*/ 13637 h 21250"/>
                <a:gd name="connsiteX8-113" fmla="*/ 1488 w 18066"/>
                <a:gd name="connsiteY8-114" fmla="*/ 9355 h 21250"/>
                <a:gd name="connsiteX9-115" fmla="*/ 4068 w 18066"/>
                <a:gd name="connsiteY9-116" fmla="*/ 8032 h 21250"/>
                <a:gd name="connsiteX10-117" fmla="*/ 0 w 18066"/>
                <a:gd name="connsiteY10-118" fmla="*/ 4539 h 21250"/>
                <a:gd name="connsiteX11-119" fmla="*/ 5931 w 18066"/>
                <a:gd name="connsiteY11-120" fmla="*/ 6868 h 21250"/>
                <a:gd name="connsiteX0-121" fmla="*/ 5931 w 18066"/>
                <a:gd name="connsiteY0-122" fmla="*/ 4908 h 19290"/>
                <a:gd name="connsiteX1-123" fmla="*/ 9326 w 18066"/>
                <a:gd name="connsiteY1-124" fmla="*/ 3770 h 19290"/>
                <a:gd name="connsiteX2-125" fmla="*/ 13008 w 18066"/>
                <a:gd name="connsiteY2-126" fmla="*/ 0 h 19290"/>
                <a:gd name="connsiteX3-127" fmla="*/ 13043 w 18066"/>
                <a:gd name="connsiteY3-128" fmla="*/ 9697 h 19290"/>
                <a:gd name="connsiteX4-129" fmla="*/ 11233 w 18066"/>
                <a:gd name="connsiteY4-130" fmla="*/ 10567 h 19290"/>
                <a:gd name="connsiteX5-131" fmla="*/ 18066 w 18066"/>
                <a:gd name="connsiteY5-132" fmla="*/ 19290 h 19290"/>
                <a:gd name="connsiteX6-133" fmla="*/ 6478 w 18066"/>
                <a:gd name="connsiteY6-134" fmla="*/ 12605 h 19290"/>
                <a:gd name="connsiteX7-135" fmla="*/ 8688 w 18066"/>
                <a:gd name="connsiteY7-136" fmla="*/ 11677 h 19290"/>
                <a:gd name="connsiteX8-137" fmla="*/ 1488 w 18066"/>
                <a:gd name="connsiteY8-138" fmla="*/ 7395 h 19290"/>
                <a:gd name="connsiteX9-139" fmla="*/ 4068 w 18066"/>
                <a:gd name="connsiteY9-140" fmla="*/ 6072 h 19290"/>
                <a:gd name="connsiteX10-141" fmla="*/ 0 w 18066"/>
                <a:gd name="connsiteY10-142" fmla="*/ 2579 h 19290"/>
                <a:gd name="connsiteX11-143" fmla="*/ 5931 w 18066"/>
                <a:gd name="connsiteY11-144" fmla="*/ 4908 h 19290"/>
                <a:gd name="connsiteX0-145" fmla="*/ 13043 w 18066"/>
                <a:gd name="connsiteY0-146" fmla="*/ 7118 h 16711"/>
                <a:gd name="connsiteX1-147" fmla="*/ 11233 w 18066"/>
                <a:gd name="connsiteY1-148" fmla="*/ 7988 h 16711"/>
                <a:gd name="connsiteX2-149" fmla="*/ 18066 w 18066"/>
                <a:gd name="connsiteY2-150" fmla="*/ 16711 h 16711"/>
                <a:gd name="connsiteX3-151" fmla="*/ 6478 w 18066"/>
                <a:gd name="connsiteY3-152" fmla="*/ 10026 h 16711"/>
                <a:gd name="connsiteX4-153" fmla="*/ 8688 w 18066"/>
                <a:gd name="connsiteY4-154" fmla="*/ 9098 h 16711"/>
                <a:gd name="connsiteX5-155" fmla="*/ 1488 w 18066"/>
                <a:gd name="connsiteY5-156" fmla="*/ 4816 h 16711"/>
                <a:gd name="connsiteX6-157" fmla="*/ 4068 w 18066"/>
                <a:gd name="connsiteY6-158" fmla="*/ 3493 h 16711"/>
                <a:gd name="connsiteX7-159" fmla="*/ 0 w 18066"/>
                <a:gd name="connsiteY7-160" fmla="*/ 0 h 16711"/>
                <a:gd name="connsiteX8-161" fmla="*/ 5931 w 18066"/>
                <a:gd name="connsiteY8-162" fmla="*/ 2329 h 16711"/>
                <a:gd name="connsiteX9-163" fmla="*/ 9326 w 18066"/>
                <a:gd name="connsiteY9-164" fmla="*/ 1191 h 16711"/>
                <a:gd name="connsiteX10-165" fmla="*/ 16286 w 18066"/>
                <a:gd name="connsiteY10-166" fmla="*/ 3526 h 16711"/>
                <a:gd name="connsiteX0-167" fmla="*/ 13043 w 18066"/>
                <a:gd name="connsiteY0-168" fmla="*/ 7118 h 16711"/>
                <a:gd name="connsiteX1-169" fmla="*/ 11233 w 18066"/>
                <a:gd name="connsiteY1-170" fmla="*/ 7988 h 16711"/>
                <a:gd name="connsiteX2-171" fmla="*/ 18066 w 18066"/>
                <a:gd name="connsiteY2-172" fmla="*/ 16711 h 16711"/>
                <a:gd name="connsiteX3-173" fmla="*/ 6478 w 18066"/>
                <a:gd name="connsiteY3-174" fmla="*/ 10026 h 16711"/>
                <a:gd name="connsiteX4-175" fmla="*/ 8688 w 18066"/>
                <a:gd name="connsiteY4-176" fmla="*/ 9098 h 16711"/>
                <a:gd name="connsiteX5-177" fmla="*/ 1488 w 18066"/>
                <a:gd name="connsiteY5-178" fmla="*/ 4816 h 16711"/>
                <a:gd name="connsiteX6-179" fmla="*/ 4068 w 18066"/>
                <a:gd name="connsiteY6-180" fmla="*/ 3493 h 16711"/>
                <a:gd name="connsiteX7-181" fmla="*/ 0 w 18066"/>
                <a:gd name="connsiteY7-182" fmla="*/ 0 h 16711"/>
                <a:gd name="connsiteX8-183" fmla="*/ 5931 w 18066"/>
                <a:gd name="connsiteY8-184" fmla="*/ 2329 h 16711"/>
                <a:gd name="connsiteX9-185" fmla="*/ 13897 w 18066"/>
                <a:gd name="connsiteY9-186" fmla="*/ 940 h 16711"/>
                <a:gd name="connsiteX10-187" fmla="*/ 16286 w 18066"/>
                <a:gd name="connsiteY10-188" fmla="*/ 3526 h 16711"/>
                <a:gd name="connsiteX0-189" fmla="*/ 13043 w 18066"/>
                <a:gd name="connsiteY0-190" fmla="*/ 7118 h 16711"/>
                <a:gd name="connsiteX1-191" fmla="*/ 11233 w 18066"/>
                <a:gd name="connsiteY1-192" fmla="*/ 7988 h 16711"/>
                <a:gd name="connsiteX2-193" fmla="*/ 18066 w 18066"/>
                <a:gd name="connsiteY2-194" fmla="*/ 16711 h 16711"/>
                <a:gd name="connsiteX3-195" fmla="*/ 6478 w 18066"/>
                <a:gd name="connsiteY3-196" fmla="*/ 10026 h 16711"/>
                <a:gd name="connsiteX4-197" fmla="*/ 8688 w 18066"/>
                <a:gd name="connsiteY4-198" fmla="*/ 9098 h 16711"/>
                <a:gd name="connsiteX5-199" fmla="*/ 1488 w 18066"/>
                <a:gd name="connsiteY5-200" fmla="*/ 4816 h 16711"/>
                <a:gd name="connsiteX6-201" fmla="*/ 4068 w 18066"/>
                <a:gd name="connsiteY6-202" fmla="*/ 3493 h 16711"/>
                <a:gd name="connsiteX7-203" fmla="*/ 0 w 18066"/>
                <a:gd name="connsiteY7-204" fmla="*/ 0 h 16711"/>
                <a:gd name="connsiteX8-205" fmla="*/ 5931 w 18066"/>
                <a:gd name="connsiteY8-206" fmla="*/ 2329 h 16711"/>
                <a:gd name="connsiteX9-207" fmla="*/ 16286 w 18066"/>
                <a:gd name="connsiteY9-208" fmla="*/ 3526 h 16711"/>
                <a:gd name="connsiteX0-209" fmla="*/ 13043 w 18066"/>
                <a:gd name="connsiteY0-210" fmla="*/ 7118 h 16711"/>
                <a:gd name="connsiteX1-211" fmla="*/ 11233 w 18066"/>
                <a:gd name="connsiteY1-212" fmla="*/ 7988 h 16711"/>
                <a:gd name="connsiteX2-213" fmla="*/ 18066 w 18066"/>
                <a:gd name="connsiteY2-214" fmla="*/ 16711 h 16711"/>
                <a:gd name="connsiteX3-215" fmla="*/ 6478 w 18066"/>
                <a:gd name="connsiteY3-216" fmla="*/ 10026 h 16711"/>
                <a:gd name="connsiteX4-217" fmla="*/ 8688 w 18066"/>
                <a:gd name="connsiteY4-218" fmla="*/ 9098 h 16711"/>
                <a:gd name="connsiteX5-219" fmla="*/ 1488 w 18066"/>
                <a:gd name="connsiteY5-220" fmla="*/ 4816 h 16711"/>
                <a:gd name="connsiteX6-221" fmla="*/ 4068 w 18066"/>
                <a:gd name="connsiteY6-222" fmla="*/ 3493 h 16711"/>
                <a:gd name="connsiteX7-223" fmla="*/ 0 w 18066"/>
                <a:gd name="connsiteY7-224" fmla="*/ 0 h 16711"/>
                <a:gd name="connsiteX8-225" fmla="*/ 16286 w 18066"/>
                <a:gd name="connsiteY8-226" fmla="*/ 3526 h 16711"/>
                <a:gd name="connsiteX0-227" fmla="*/ 13043 w 18066"/>
                <a:gd name="connsiteY0-228" fmla="*/ 7118 h 16711"/>
                <a:gd name="connsiteX1-229" fmla="*/ 11233 w 18066"/>
                <a:gd name="connsiteY1-230" fmla="*/ 7988 h 16711"/>
                <a:gd name="connsiteX2-231" fmla="*/ 18066 w 18066"/>
                <a:gd name="connsiteY2-232" fmla="*/ 16711 h 16711"/>
                <a:gd name="connsiteX3-233" fmla="*/ 6478 w 18066"/>
                <a:gd name="connsiteY3-234" fmla="*/ 10026 h 16711"/>
                <a:gd name="connsiteX4-235" fmla="*/ 8688 w 18066"/>
                <a:gd name="connsiteY4-236" fmla="*/ 9098 h 16711"/>
                <a:gd name="connsiteX5-237" fmla="*/ 1488 w 18066"/>
                <a:gd name="connsiteY5-238" fmla="*/ 4816 h 16711"/>
                <a:gd name="connsiteX6-239" fmla="*/ 4068 w 18066"/>
                <a:gd name="connsiteY6-240" fmla="*/ 3493 h 16711"/>
                <a:gd name="connsiteX7-241" fmla="*/ 0 w 18066"/>
                <a:gd name="connsiteY7-242" fmla="*/ 0 h 16711"/>
                <a:gd name="connsiteX0-243" fmla="*/ 11555 w 16578"/>
                <a:gd name="connsiteY0-244" fmla="*/ 3625 h 13218"/>
                <a:gd name="connsiteX1-245" fmla="*/ 9745 w 16578"/>
                <a:gd name="connsiteY1-246" fmla="*/ 4495 h 13218"/>
                <a:gd name="connsiteX2-247" fmla="*/ 16578 w 16578"/>
                <a:gd name="connsiteY2-248" fmla="*/ 13218 h 13218"/>
                <a:gd name="connsiteX3-249" fmla="*/ 4990 w 16578"/>
                <a:gd name="connsiteY3-250" fmla="*/ 6533 h 13218"/>
                <a:gd name="connsiteX4-251" fmla="*/ 7200 w 16578"/>
                <a:gd name="connsiteY4-252" fmla="*/ 5605 h 13218"/>
                <a:gd name="connsiteX5-253" fmla="*/ 0 w 16578"/>
                <a:gd name="connsiteY5-254" fmla="*/ 1323 h 13218"/>
                <a:gd name="connsiteX6-255" fmla="*/ 2580 w 16578"/>
                <a:gd name="connsiteY6-256" fmla="*/ 0 h 13218"/>
                <a:gd name="connsiteX0-257" fmla="*/ 11555 w 16578"/>
                <a:gd name="connsiteY0-258" fmla="*/ 2302 h 11895"/>
                <a:gd name="connsiteX1-259" fmla="*/ 9745 w 16578"/>
                <a:gd name="connsiteY1-260" fmla="*/ 3172 h 11895"/>
                <a:gd name="connsiteX2-261" fmla="*/ 16578 w 16578"/>
                <a:gd name="connsiteY2-262" fmla="*/ 11895 h 11895"/>
                <a:gd name="connsiteX3-263" fmla="*/ 4990 w 16578"/>
                <a:gd name="connsiteY3-264" fmla="*/ 5210 h 11895"/>
                <a:gd name="connsiteX4-265" fmla="*/ 7200 w 16578"/>
                <a:gd name="connsiteY4-266" fmla="*/ 4282 h 11895"/>
                <a:gd name="connsiteX5-267" fmla="*/ 0 w 16578"/>
                <a:gd name="connsiteY5-268" fmla="*/ 0 h 11895"/>
                <a:gd name="connsiteX0-269" fmla="*/ 11008 w 16031"/>
                <a:gd name="connsiteY0-270" fmla="*/ 2286 h 11879"/>
                <a:gd name="connsiteX1-271" fmla="*/ 9198 w 16031"/>
                <a:gd name="connsiteY1-272" fmla="*/ 3156 h 11879"/>
                <a:gd name="connsiteX2-273" fmla="*/ 16031 w 16031"/>
                <a:gd name="connsiteY2-274" fmla="*/ 11879 h 11879"/>
                <a:gd name="connsiteX3-275" fmla="*/ 4443 w 16031"/>
                <a:gd name="connsiteY3-276" fmla="*/ 5194 h 11879"/>
                <a:gd name="connsiteX4-277" fmla="*/ 6653 w 16031"/>
                <a:gd name="connsiteY4-278" fmla="*/ 4266 h 11879"/>
                <a:gd name="connsiteX5-279" fmla="*/ 0 w 16031"/>
                <a:gd name="connsiteY5-280" fmla="*/ 0 h 11879"/>
                <a:gd name="connsiteX0-281" fmla="*/ 11008 w 16031"/>
                <a:gd name="connsiteY0-282" fmla="*/ 2286 h 11879"/>
                <a:gd name="connsiteX1-283" fmla="*/ 9044 w 16031"/>
                <a:gd name="connsiteY1-284" fmla="*/ 4468 h 11879"/>
                <a:gd name="connsiteX2-285" fmla="*/ 16031 w 16031"/>
                <a:gd name="connsiteY2-286" fmla="*/ 11879 h 11879"/>
                <a:gd name="connsiteX3-287" fmla="*/ 4443 w 16031"/>
                <a:gd name="connsiteY3-288" fmla="*/ 5194 h 11879"/>
                <a:gd name="connsiteX4-289" fmla="*/ 6653 w 16031"/>
                <a:gd name="connsiteY4-290" fmla="*/ 4266 h 11879"/>
                <a:gd name="connsiteX5-291" fmla="*/ 0 w 16031"/>
                <a:gd name="connsiteY5-292" fmla="*/ 0 h 11879"/>
                <a:gd name="connsiteX0-293" fmla="*/ 11008 w 16031"/>
                <a:gd name="connsiteY0-294" fmla="*/ 2286 h 11879"/>
                <a:gd name="connsiteX1-295" fmla="*/ 9044 w 16031"/>
                <a:gd name="connsiteY1-296" fmla="*/ 4468 h 11879"/>
                <a:gd name="connsiteX2-297" fmla="*/ 16031 w 16031"/>
                <a:gd name="connsiteY2-298" fmla="*/ 11879 h 11879"/>
                <a:gd name="connsiteX3-299" fmla="*/ 4443 w 16031"/>
                <a:gd name="connsiteY3-300" fmla="*/ 5194 h 11879"/>
                <a:gd name="connsiteX4-301" fmla="*/ 7192 w 16031"/>
                <a:gd name="connsiteY4-302" fmla="*/ 5064 h 11879"/>
                <a:gd name="connsiteX5-303" fmla="*/ 0 w 16031"/>
                <a:gd name="connsiteY5-304" fmla="*/ 0 h 11879"/>
                <a:gd name="connsiteX0-305" fmla="*/ 11455 w 16031"/>
                <a:gd name="connsiteY0-306" fmla="*/ 3871 h 11879"/>
                <a:gd name="connsiteX1-307" fmla="*/ 9044 w 16031"/>
                <a:gd name="connsiteY1-308" fmla="*/ 4468 h 11879"/>
                <a:gd name="connsiteX2-309" fmla="*/ 16031 w 16031"/>
                <a:gd name="connsiteY2-310" fmla="*/ 11879 h 11879"/>
                <a:gd name="connsiteX3-311" fmla="*/ 4443 w 16031"/>
                <a:gd name="connsiteY3-312" fmla="*/ 5194 h 11879"/>
                <a:gd name="connsiteX4-313" fmla="*/ 7192 w 16031"/>
                <a:gd name="connsiteY4-314" fmla="*/ 5064 h 11879"/>
                <a:gd name="connsiteX5-315" fmla="*/ 0 w 16031"/>
                <a:gd name="connsiteY5-316" fmla="*/ 0 h 11879"/>
                <a:gd name="connsiteX0-317" fmla="*/ 11328 w 15904"/>
                <a:gd name="connsiteY0-318" fmla="*/ 4817 h 12825"/>
                <a:gd name="connsiteX1-319" fmla="*/ 8917 w 15904"/>
                <a:gd name="connsiteY1-320" fmla="*/ 5414 h 12825"/>
                <a:gd name="connsiteX2-321" fmla="*/ 15904 w 15904"/>
                <a:gd name="connsiteY2-322" fmla="*/ 12825 h 12825"/>
                <a:gd name="connsiteX3-323" fmla="*/ 4316 w 15904"/>
                <a:gd name="connsiteY3-324" fmla="*/ 6140 h 12825"/>
                <a:gd name="connsiteX4-325" fmla="*/ 7065 w 15904"/>
                <a:gd name="connsiteY4-326" fmla="*/ 6010 h 12825"/>
                <a:gd name="connsiteX5-327" fmla="*/ 0 w 15904"/>
                <a:gd name="connsiteY5-328" fmla="*/ 0 h 12825"/>
                <a:gd name="connsiteX0-329" fmla="*/ 10366 w 14942"/>
                <a:gd name="connsiteY0-330" fmla="*/ 4933 h 12941"/>
                <a:gd name="connsiteX1-331" fmla="*/ 7955 w 14942"/>
                <a:gd name="connsiteY1-332" fmla="*/ 5530 h 12941"/>
                <a:gd name="connsiteX2-333" fmla="*/ 14942 w 14942"/>
                <a:gd name="connsiteY2-334" fmla="*/ 12941 h 12941"/>
                <a:gd name="connsiteX3-335" fmla="*/ 3354 w 14942"/>
                <a:gd name="connsiteY3-336" fmla="*/ 6256 h 12941"/>
                <a:gd name="connsiteX4-337" fmla="*/ 6103 w 14942"/>
                <a:gd name="connsiteY4-338" fmla="*/ 6126 h 12941"/>
                <a:gd name="connsiteX5-339" fmla="*/ 0 w 14942"/>
                <a:gd name="connsiteY5-340" fmla="*/ 0 h 12941"/>
                <a:gd name="connsiteX0-341" fmla="*/ 10366 w 12814"/>
                <a:gd name="connsiteY0-342" fmla="*/ 4933 h 11363"/>
                <a:gd name="connsiteX1-343" fmla="*/ 7955 w 12814"/>
                <a:gd name="connsiteY1-344" fmla="*/ 5530 h 11363"/>
                <a:gd name="connsiteX2-345" fmla="*/ 12814 w 12814"/>
                <a:gd name="connsiteY2-346" fmla="*/ 11363 h 11363"/>
                <a:gd name="connsiteX3-347" fmla="*/ 3354 w 12814"/>
                <a:gd name="connsiteY3-348" fmla="*/ 6256 h 11363"/>
                <a:gd name="connsiteX4-349" fmla="*/ 6103 w 12814"/>
                <a:gd name="connsiteY4-350" fmla="*/ 6126 h 11363"/>
                <a:gd name="connsiteX5-351" fmla="*/ 0 w 12814"/>
                <a:gd name="connsiteY5-352" fmla="*/ 0 h 11363"/>
                <a:gd name="connsiteX0-353" fmla="*/ 10366 w 12814"/>
                <a:gd name="connsiteY0-354" fmla="*/ 4933 h 11363"/>
                <a:gd name="connsiteX1-355" fmla="*/ 7735 w 12814"/>
                <a:gd name="connsiteY1-356" fmla="*/ 6274 h 11363"/>
                <a:gd name="connsiteX2-357" fmla="*/ 12814 w 12814"/>
                <a:gd name="connsiteY2-358" fmla="*/ 11363 h 11363"/>
                <a:gd name="connsiteX3-359" fmla="*/ 3354 w 12814"/>
                <a:gd name="connsiteY3-360" fmla="*/ 6256 h 11363"/>
                <a:gd name="connsiteX4-361" fmla="*/ 6103 w 12814"/>
                <a:gd name="connsiteY4-362" fmla="*/ 6126 h 11363"/>
                <a:gd name="connsiteX5-363" fmla="*/ 0 w 12814"/>
                <a:gd name="connsiteY5-364" fmla="*/ 0 h 11363"/>
                <a:gd name="connsiteX0-365" fmla="*/ 10366 w 12814"/>
                <a:gd name="connsiteY0-366" fmla="*/ 4933 h 11363"/>
                <a:gd name="connsiteX1-367" fmla="*/ 7889 w 12814"/>
                <a:gd name="connsiteY1-368" fmla="*/ 5951 h 11363"/>
                <a:gd name="connsiteX2-369" fmla="*/ 12814 w 12814"/>
                <a:gd name="connsiteY2-370" fmla="*/ 11363 h 11363"/>
                <a:gd name="connsiteX3-371" fmla="*/ 3354 w 12814"/>
                <a:gd name="connsiteY3-372" fmla="*/ 6256 h 11363"/>
                <a:gd name="connsiteX4-373" fmla="*/ 6103 w 12814"/>
                <a:gd name="connsiteY4-374" fmla="*/ 6126 h 11363"/>
                <a:gd name="connsiteX5-375" fmla="*/ 0 w 12814"/>
                <a:gd name="connsiteY5-376" fmla="*/ 0 h 11363"/>
                <a:gd name="connsiteX0-377" fmla="*/ 8353 w 10801"/>
                <a:gd name="connsiteY0-378" fmla="*/ 3087 h 9517"/>
                <a:gd name="connsiteX1-379" fmla="*/ 5876 w 10801"/>
                <a:gd name="connsiteY1-380" fmla="*/ 4105 h 9517"/>
                <a:gd name="connsiteX2-381" fmla="*/ 10801 w 10801"/>
                <a:gd name="connsiteY2-382" fmla="*/ 9517 h 9517"/>
                <a:gd name="connsiteX3-383" fmla="*/ 1341 w 10801"/>
                <a:gd name="connsiteY3-384" fmla="*/ 4410 h 9517"/>
                <a:gd name="connsiteX4-385" fmla="*/ 4090 w 10801"/>
                <a:gd name="connsiteY4-386" fmla="*/ 4280 h 9517"/>
                <a:gd name="connsiteX5-387" fmla="*/ 0 w 10801"/>
                <a:gd name="connsiteY5-388" fmla="*/ 0 h 9517"/>
                <a:gd name="connsiteX0-389" fmla="*/ 7734 w 10000"/>
                <a:gd name="connsiteY0-390" fmla="*/ 3244 h 10000"/>
                <a:gd name="connsiteX1-391" fmla="*/ 5694 w 10000"/>
                <a:gd name="connsiteY1-392" fmla="*/ 4841 h 10000"/>
                <a:gd name="connsiteX2-393" fmla="*/ 10000 w 10000"/>
                <a:gd name="connsiteY2-394" fmla="*/ 10000 h 10000"/>
                <a:gd name="connsiteX3-395" fmla="*/ 1242 w 10000"/>
                <a:gd name="connsiteY3-396" fmla="*/ 4634 h 10000"/>
                <a:gd name="connsiteX4-397" fmla="*/ 3787 w 10000"/>
                <a:gd name="connsiteY4-398" fmla="*/ 4497 h 10000"/>
                <a:gd name="connsiteX5-399" fmla="*/ 0 w 10000"/>
                <a:gd name="connsiteY5-400" fmla="*/ 0 h 10000"/>
                <a:gd name="connsiteX0-401" fmla="*/ 8543 w 10000"/>
                <a:gd name="connsiteY0-402" fmla="*/ 4059 h 10000"/>
                <a:gd name="connsiteX1-403" fmla="*/ 5694 w 10000"/>
                <a:gd name="connsiteY1-404" fmla="*/ 4841 h 10000"/>
                <a:gd name="connsiteX2-405" fmla="*/ 10000 w 10000"/>
                <a:gd name="connsiteY2-406" fmla="*/ 10000 h 10000"/>
                <a:gd name="connsiteX3-407" fmla="*/ 1242 w 10000"/>
                <a:gd name="connsiteY3-408" fmla="*/ 4634 h 10000"/>
                <a:gd name="connsiteX4-409" fmla="*/ 3787 w 10000"/>
                <a:gd name="connsiteY4-410" fmla="*/ 4497 h 10000"/>
                <a:gd name="connsiteX5-411" fmla="*/ 0 w 10000"/>
                <a:gd name="connsiteY5-412" fmla="*/ 0 h 10000"/>
                <a:gd name="connsiteX0-413" fmla="*/ 8543 w 10000"/>
                <a:gd name="connsiteY0-414" fmla="*/ 4059 h 10000"/>
                <a:gd name="connsiteX1-415" fmla="*/ 5694 w 10000"/>
                <a:gd name="connsiteY1-416" fmla="*/ 4841 h 10000"/>
                <a:gd name="connsiteX2-417" fmla="*/ 10000 w 10000"/>
                <a:gd name="connsiteY2-418" fmla="*/ 10000 h 10000"/>
                <a:gd name="connsiteX3-419" fmla="*/ 4368 w 10000"/>
                <a:gd name="connsiteY3-420" fmla="*/ 7026 h 10000"/>
                <a:gd name="connsiteX4-421" fmla="*/ 3787 w 10000"/>
                <a:gd name="connsiteY4-422" fmla="*/ 4497 h 10000"/>
                <a:gd name="connsiteX5-423" fmla="*/ 0 w 10000"/>
                <a:gd name="connsiteY5-424" fmla="*/ 0 h 10000"/>
                <a:gd name="connsiteX0-425" fmla="*/ 8543 w 10000"/>
                <a:gd name="connsiteY0-426" fmla="*/ 4059 h 10000"/>
                <a:gd name="connsiteX1-427" fmla="*/ 5694 w 10000"/>
                <a:gd name="connsiteY1-428" fmla="*/ 4841 h 10000"/>
                <a:gd name="connsiteX2-429" fmla="*/ 10000 w 10000"/>
                <a:gd name="connsiteY2-430" fmla="*/ 10000 h 10000"/>
                <a:gd name="connsiteX3-431" fmla="*/ 3052 w 10000"/>
                <a:gd name="connsiteY3-432" fmla="*/ 6194 h 10000"/>
                <a:gd name="connsiteX4-433" fmla="*/ 3787 w 10000"/>
                <a:gd name="connsiteY4-434" fmla="*/ 4497 h 10000"/>
                <a:gd name="connsiteX5-435" fmla="*/ 0 w 10000"/>
                <a:gd name="connsiteY5-436" fmla="*/ 0 h 10000"/>
                <a:gd name="connsiteX0-437" fmla="*/ 8677 w 10134"/>
                <a:gd name="connsiteY0-438" fmla="*/ 2462 h 8403"/>
                <a:gd name="connsiteX1-439" fmla="*/ 5828 w 10134"/>
                <a:gd name="connsiteY1-440" fmla="*/ 3244 h 8403"/>
                <a:gd name="connsiteX2-441" fmla="*/ 10134 w 10134"/>
                <a:gd name="connsiteY2-442" fmla="*/ 8403 h 8403"/>
                <a:gd name="connsiteX3-443" fmla="*/ 3186 w 10134"/>
                <a:gd name="connsiteY3-444" fmla="*/ 4597 h 8403"/>
                <a:gd name="connsiteX4-445" fmla="*/ 3921 w 10134"/>
                <a:gd name="connsiteY4-446" fmla="*/ 2900 h 8403"/>
                <a:gd name="connsiteX5-447" fmla="*/ 0 w 10134"/>
                <a:gd name="connsiteY5-448" fmla="*/ 0 h 8403"/>
                <a:gd name="connsiteX0-449" fmla="*/ 8562 w 10000"/>
                <a:gd name="connsiteY0-450" fmla="*/ 2930 h 10000"/>
                <a:gd name="connsiteX1-451" fmla="*/ 5751 w 10000"/>
                <a:gd name="connsiteY1-452" fmla="*/ 4873 h 10000"/>
                <a:gd name="connsiteX2-453" fmla="*/ 10000 w 10000"/>
                <a:gd name="connsiteY2-454" fmla="*/ 10000 h 10000"/>
                <a:gd name="connsiteX3-455" fmla="*/ 3144 w 10000"/>
                <a:gd name="connsiteY3-456" fmla="*/ 5471 h 10000"/>
                <a:gd name="connsiteX4-457" fmla="*/ 3869 w 10000"/>
                <a:gd name="connsiteY4-458" fmla="*/ 3451 h 10000"/>
                <a:gd name="connsiteX5-459" fmla="*/ 0 w 10000"/>
                <a:gd name="connsiteY5-460" fmla="*/ 0 h 10000"/>
                <a:gd name="connsiteX0-461" fmla="*/ 8562 w 10000"/>
                <a:gd name="connsiteY0-462" fmla="*/ 2930 h 10000"/>
                <a:gd name="connsiteX1-463" fmla="*/ 5751 w 10000"/>
                <a:gd name="connsiteY1-464" fmla="*/ 4873 h 10000"/>
                <a:gd name="connsiteX2-465" fmla="*/ 10000 w 10000"/>
                <a:gd name="connsiteY2-466" fmla="*/ 10000 h 10000"/>
                <a:gd name="connsiteX3-467" fmla="*/ 3144 w 10000"/>
                <a:gd name="connsiteY3-468" fmla="*/ 5471 h 10000"/>
                <a:gd name="connsiteX4-469" fmla="*/ 4249 w 10000"/>
                <a:gd name="connsiteY4-470" fmla="*/ 3819 h 10000"/>
                <a:gd name="connsiteX5-471" fmla="*/ 0 w 10000"/>
                <a:gd name="connsiteY5-472" fmla="*/ 0 h 10000"/>
                <a:gd name="connsiteX0-473" fmla="*/ 8670 w 10000"/>
                <a:gd name="connsiteY0-474" fmla="*/ 3942 h 10000"/>
                <a:gd name="connsiteX1-475" fmla="*/ 5751 w 10000"/>
                <a:gd name="connsiteY1-476" fmla="*/ 4873 h 10000"/>
                <a:gd name="connsiteX2-477" fmla="*/ 10000 w 10000"/>
                <a:gd name="connsiteY2-478" fmla="*/ 10000 h 10000"/>
                <a:gd name="connsiteX3-479" fmla="*/ 3144 w 10000"/>
                <a:gd name="connsiteY3-480" fmla="*/ 5471 h 10000"/>
                <a:gd name="connsiteX4-481" fmla="*/ 4249 w 10000"/>
                <a:gd name="connsiteY4-482" fmla="*/ 3819 h 10000"/>
                <a:gd name="connsiteX5-483" fmla="*/ 0 w 10000"/>
                <a:gd name="connsiteY5-484" fmla="*/ 0 h 10000"/>
                <a:gd name="connsiteX0-485" fmla="*/ 8128 w 9458"/>
                <a:gd name="connsiteY0-486" fmla="*/ 4770 h 10828"/>
                <a:gd name="connsiteX1-487" fmla="*/ 5209 w 9458"/>
                <a:gd name="connsiteY1-488" fmla="*/ 5701 h 10828"/>
                <a:gd name="connsiteX2-489" fmla="*/ 9458 w 9458"/>
                <a:gd name="connsiteY2-490" fmla="*/ 10828 h 10828"/>
                <a:gd name="connsiteX3-491" fmla="*/ 2602 w 9458"/>
                <a:gd name="connsiteY3-492" fmla="*/ 6299 h 10828"/>
                <a:gd name="connsiteX4-493" fmla="*/ 3707 w 9458"/>
                <a:gd name="connsiteY4-494" fmla="*/ 4647 h 10828"/>
                <a:gd name="connsiteX5-495" fmla="*/ 0 w 9458"/>
                <a:gd name="connsiteY5-496" fmla="*/ 0 h 10828"/>
                <a:gd name="connsiteX0-497" fmla="*/ 8594 w 10000"/>
                <a:gd name="connsiteY0-498" fmla="*/ 5170 h 10000"/>
                <a:gd name="connsiteX1-499" fmla="*/ 5508 w 10000"/>
                <a:gd name="connsiteY1-500" fmla="*/ 5265 h 10000"/>
                <a:gd name="connsiteX2-501" fmla="*/ 10000 w 10000"/>
                <a:gd name="connsiteY2-502" fmla="*/ 10000 h 10000"/>
                <a:gd name="connsiteX3-503" fmla="*/ 2751 w 10000"/>
                <a:gd name="connsiteY3-504" fmla="*/ 5817 h 10000"/>
                <a:gd name="connsiteX4-505" fmla="*/ 3919 w 10000"/>
                <a:gd name="connsiteY4-506" fmla="*/ 4292 h 10000"/>
                <a:gd name="connsiteX5-507" fmla="*/ 0 w 10000"/>
                <a:gd name="connsiteY5-508" fmla="*/ 0 h 10000"/>
                <a:gd name="connsiteX0-509" fmla="*/ 7333 w 8739"/>
                <a:gd name="connsiteY0-510" fmla="*/ 4575 h 9405"/>
                <a:gd name="connsiteX1-511" fmla="*/ 4247 w 8739"/>
                <a:gd name="connsiteY1-512" fmla="*/ 4670 h 9405"/>
                <a:gd name="connsiteX2-513" fmla="*/ 8739 w 8739"/>
                <a:gd name="connsiteY2-514" fmla="*/ 9405 h 9405"/>
                <a:gd name="connsiteX3-515" fmla="*/ 1490 w 8739"/>
                <a:gd name="connsiteY3-516" fmla="*/ 5222 h 9405"/>
                <a:gd name="connsiteX4-517" fmla="*/ 2658 w 8739"/>
                <a:gd name="connsiteY4-518" fmla="*/ 3697 h 9405"/>
                <a:gd name="connsiteX5-519" fmla="*/ 0 w 8739"/>
                <a:gd name="connsiteY5-520" fmla="*/ 0 h 9405"/>
                <a:gd name="connsiteX0-521" fmla="*/ 8391 w 8753"/>
                <a:gd name="connsiteY0-522" fmla="*/ 4864 h 10181"/>
                <a:gd name="connsiteX1-523" fmla="*/ 4860 w 8753"/>
                <a:gd name="connsiteY1-524" fmla="*/ 4965 h 10181"/>
                <a:gd name="connsiteX2-525" fmla="*/ 8753 w 8753"/>
                <a:gd name="connsiteY2-526" fmla="*/ 10181 h 10181"/>
                <a:gd name="connsiteX3-527" fmla="*/ 1705 w 8753"/>
                <a:gd name="connsiteY3-528" fmla="*/ 5552 h 10181"/>
                <a:gd name="connsiteX4-529" fmla="*/ 3042 w 8753"/>
                <a:gd name="connsiteY4-530" fmla="*/ 3931 h 10181"/>
                <a:gd name="connsiteX5-531" fmla="*/ 0 w 8753"/>
                <a:gd name="connsiteY5-532" fmla="*/ 0 h 10181"/>
                <a:gd name="connsiteX0-533" fmla="*/ 9586 w 10000"/>
                <a:gd name="connsiteY0-534" fmla="*/ 4778 h 10000"/>
                <a:gd name="connsiteX1-535" fmla="*/ 6751 w 10000"/>
                <a:gd name="connsiteY1-536" fmla="*/ 5321 h 10000"/>
                <a:gd name="connsiteX2-537" fmla="*/ 10000 w 10000"/>
                <a:gd name="connsiteY2-538" fmla="*/ 10000 h 10000"/>
                <a:gd name="connsiteX3-539" fmla="*/ 1948 w 10000"/>
                <a:gd name="connsiteY3-540" fmla="*/ 5453 h 10000"/>
                <a:gd name="connsiteX4-541" fmla="*/ 3475 w 10000"/>
                <a:gd name="connsiteY4-542" fmla="*/ 3861 h 10000"/>
                <a:gd name="connsiteX5-543" fmla="*/ 0 w 10000"/>
                <a:gd name="connsiteY5-544" fmla="*/ 0 h 10000"/>
                <a:gd name="connsiteX0-545" fmla="*/ 10111 w 10111"/>
                <a:gd name="connsiteY0-546" fmla="*/ 6286 h 10000"/>
                <a:gd name="connsiteX1-547" fmla="*/ 6751 w 10111"/>
                <a:gd name="connsiteY1-548" fmla="*/ 5321 h 10000"/>
                <a:gd name="connsiteX2-549" fmla="*/ 10000 w 10111"/>
                <a:gd name="connsiteY2-550" fmla="*/ 10000 h 10000"/>
                <a:gd name="connsiteX3-551" fmla="*/ 1948 w 10111"/>
                <a:gd name="connsiteY3-552" fmla="*/ 5453 h 10000"/>
                <a:gd name="connsiteX4-553" fmla="*/ 3475 w 10111"/>
                <a:gd name="connsiteY4-554" fmla="*/ 3861 h 10000"/>
                <a:gd name="connsiteX5-555" fmla="*/ 0 w 10111"/>
                <a:gd name="connsiteY5-556" fmla="*/ 0 h 10000"/>
                <a:gd name="connsiteX0-557" fmla="*/ 10336 w 10336"/>
                <a:gd name="connsiteY0-558" fmla="*/ 4512 h 10000"/>
                <a:gd name="connsiteX1-559" fmla="*/ 6751 w 10336"/>
                <a:gd name="connsiteY1-560" fmla="*/ 5321 h 10000"/>
                <a:gd name="connsiteX2-561" fmla="*/ 10000 w 10336"/>
                <a:gd name="connsiteY2-562" fmla="*/ 10000 h 10000"/>
                <a:gd name="connsiteX3-563" fmla="*/ 1948 w 10336"/>
                <a:gd name="connsiteY3-564" fmla="*/ 5453 h 10000"/>
                <a:gd name="connsiteX4-565" fmla="*/ 3475 w 10336"/>
                <a:gd name="connsiteY4-566" fmla="*/ 3861 h 10000"/>
                <a:gd name="connsiteX5-567" fmla="*/ 0 w 10336"/>
                <a:gd name="connsiteY5-568" fmla="*/ 0 h 10000"/>
                <a:gd name="connsiteX0-569" fmla="*/ 10636 w 10636"/>
                <a:gd name="connsiteY0-570" fmla="*/ 5133 h 10000"/>
                <a:gd name="connsiteX1-571" fmla="*/ 6751 w 10636"/>
                <a:gd name="connsiteY1-572" fmla="*/ 5321 h 10000"/>
                <a:gd name="connsiteX2-573" fmla="*/ 10000 w 10636"/>
                <a:gd name="connsiteY2-574" fmla="*/ 10000 h 10000"/>
                <a:gd name="connsiteX3-575" fmla="*/ 1948 w 10636"/>
                <a:gd name="connsiteY3-576" fmla="*/ 5453 h 10000"/>
                <a:gd name="connsiteX4-577" fmla="*/ 3475 w 10636"/>
                <a:gd name="connsiteY4-578" fmla="*/ 3861 h 10000"/>
                <a:gd name="connsiteX5-579" fmla="*/ 0 w 10636"/>
                <a:gd name="connsiteY5-580" fmla="*/ 0 h 10000"/>
                <a:gd name="connsiteX0-581" fmla="*/ 10336 w 10336"/>
                <a:gd name="connsiteY0-582" fmla="*/ 5931 h 10798"/>
                <a:gd name="connsiteX1-583" fmla="*/ 6451 w 10336"/>
                <a:gd name="connsiteY1-584" fmla="*/ 6119 h 10798"/>
                <a:gd name="connsiteX2-585" fmla="*/ 9700 w 10336"/>
                <a:gd name="connsiteY2-586" fmla="*/ 10798 h 10798"/>
                <a:gd name="connsiteX3-587" fmla="*/ 1648 w 10336"/>
                <a:gd name="connsiteY3-588" fmla="*/ 6251 h 10798"/>
                <a:gd name="connsiteX4-589" fmla="*/ 3175 w 10336"/>
                <a:gd name="connsiteY4-590" fmla="*/ 4659 h 10798"/>
                <a:gd name="connsiteX5-591" fmla="*/ 0 w 10336"/>
                <a:gd name="connsiteY5-592" fmla="*/ 0 h 10798"/>
                <a:gd name="connsiteX0-593" fmla="*/ 10336 w 10336"/>
                <a:gd name="connsiteY0-594" fmla="*/ 5931 h 10798"/>
                <a:gd name="connsiteX1-595" fmla="*/ 6451 w 10336"/>
                <a:gd name="connsiteY1-596" fmla="*/ 6119 h 10798"/>
                <a:gd name="connsiteX2-597" fmla="*/ 9700 w 10336"/>
                <a:gd name="connsiteY2-598" fmla="*/ 10798 h 10798"/>
                <a:gd name="connsiteX3-599" fmla="*/ 838 w 10336"/>
                <a:gd name="connsiteY3-600" fmla="*/ 5788 h 10798"/>
                <a:gd name="connsiteX4-601" fmla="*/ 3175 w 10336"/>
                <a:gd name="connsiteY4-602" fmla="*/ 4659 h 10798"/>
                <a:gd name="connsiteX5-603" fmla="*/ 0 w 10336"/>
                <a:gd name="connsiteY5-604" fmla="*/ 0 h 10798"/>
                <a:gd name="connsiteX0-605" fmla="*/ 10336 w 10336"/>
                <a:gd name="connsiteY0-606" fmla="*/ 5931 h 10798"/>
                <a:gd name="connsiteX1-607" fmla="*/ 5920 w 10336"/>
                <a:gd name="connsiteY1-608" fmla="*/ 6604 h 10798"/>
                <a:gd name="connsiteX2-609" fmla="*/ 9700 w 10336"/>
                <a:gd name="connsiteY2-610" fmla="*/ 10798 h 10798"/>
                <a:gd name="connsiteX3-611" fmla="*/ 838 w 10336"/>
                <a:gd name="connsiteY3-612" fmla="*/ 5788 h 10798"/>
                <a:gd name="connsiteX4-613" fmla="*/ 3175 w 10336"/>
                <a:gd name="connsiteY4-614" fmla="*/ 4659 h 10798"/>
                <a:gd name="connsiteX5-615" fmla="*/ 0 w 10336"/>
                <a:gd name="connsiteY5-616" fmla="*/ 0 h 10798"/>
                <a:gd name="connsiteX0-617" fmla="*/ 10336 w 10336"/>
                <a:gd name="connsiteY0-618" fmla="*/ 5931 h 10798"/>
                <a:gd name="connsiteX1-619" fmla="*/ 5920 w 10336"/>
                <a:gd name="connsiteY1-620" fmla="*/ 6604 h 10798"/>
                <a:gd name="connsiteX2-621" fmla="*/ 9700 w 10336"/>
                <a:gd name="connsiteY2-622" fmla="*/ 10798 h 10798"/>
                <a:gd name="connsiteX3-623" fmla="*/ 838 w 10336"/>
                <a:gd name="connsiteY3-624" fmla="*/ 5788 h 10798"/>
                <a:gd name="connsiteX4-625" fmla="*/ 4390 w 10336"/>
                <a:gd name="connsiteY4-626" fmla="*/ 5354 h 10798"/>
                <a:gd name="connsiteX5-627" fmla="*/ 0 w 10336"/>
                <a:gd name="connsiteY5-628" fmla="*/ 0 h 10798"/>
                <a:gd name="connsiteX0-629" fmla="*/ 10336 w 10336"/>
                <a:gd name="connsiteY0-630" fmla="*/ 5931 h 10798"/>
                <a:gd name="connsiteX1-631" fmla="*/ 6381 w 10336"/>
                <a:gd name="connsiteY1-632" fmla="*/ 5882 h 10798"/>
                <a:gd name="connsiteX2-633" fmla="*/ 9700 w 10336"/>
                <a:gd name="connsiteY2-634" fmla="*/ 10798 h 10798"/>
                <a:gd name="connsiteX3-635" fmla="*/ 838 w 10336"/>
                <a:gd name="connsiteY3-636" fmla="*/ 5788 h 10798"/>
                <a:gd name="connsiteX4-637" fmla="*/ 4390 w 10336"/>
                <a:gd name="connsiteY4-638" fmla="*/ 5354 h 10798"/>
                <a:gd name="connsiteX5-639" fmla="*/ 0 w 10336"/>
                <a:gd name="connsiteY5-640" fmla="*/ 0 h 10798"/>
                <a:gd name="connsiteX0-641" fmla="*/ 10336 w 10336"/>
                <a:gd name="connsiteY0-642" fmla="*/ 5931 h 10798"/>
                <a:gd name="connsiteX1-643" fmla="*/ 6381 w 10336"/>
                <a:gd name="connsiteY1-644" fmla="*/ 5882 h 10798"/>
                <a:gd name="connsiteX2-645" fmla="*/ 9700 w 10336"/>
                <a:gd name="connsiteY2-646" fmla="*/ 10798 h 10798"/>
                <a:gd name="connsiteX3-647" fmla="*/ 838 w 10336"/>
                <a:gd name="connsiteY3-648" fmla="*/ 5788 h 10798"/>
                <a:gd name="connsiteX4-649" fmla="*/ 4432 w 10336"/>
                <a:gd name="connsiteY4-650" fmla="*/ 6068 h 10798"/>
                <a:gd name="connsiteX5-651" fmla="*/ 0 w 10336"/>
                <a:gd name="connsiteY5-652" fmla="*/ 0 h 10798"/>
                <a:gd name="connsiteX0-653" fmla="*/ 10535 w 10535"/>
                <a:gd name="connsiteY0-654" fmla="*/ 5931 h 10798"/>
                <a:gd name="connsiteX1-655" fmla="*/ 6580 w 10535"/>
                <a:gd name="connsiteY1-656" fmla="*/ 5882 h 10798"/>
                <a:gd name="connsiteX2-657" fmla="*/ 9899 w 10535"/>
                <a:gd name="connsiteY2-658" fmla="*/ 10798 h 10798"/>
                <a:gd name="connsiteX3-659" fmla="*/ 0 w 10535"/>
                <a:gd name="connsiteY3-660" fmla="*/ 5267 h 10798"/>
                <a:gd name="connsiteX4-661" fmla="*/ 4631 w 10535"/>
                <a:gd name="connsiteY4-662" fmla="*/ 6068 h 10798"/>
                <a:gd name="connsiteX5-663" fmla="*/ 199 w 10535"/>
                <a:gd name="connsiteY5-664" fmla="*/ 0 h 10798"/>
                <a:gd name="connsiteX0-665" fmla="*/ 10535 w 10535"/>
                <a:gd name="connsiteY0-666" fmla="*/ 5931 h 10798"/>
                <a:gd name="connsiteX1-667" fmla="*/ 6580 w 10535"/>
                <a:gd name="connsiteY1-668" fmla="*/ 5882 h 10798"/>
                <a:gd name="connsiteX2-669" fmla="*/ 9899 w 10535"/>
                <a:gd name="connsiteY2-670" fmla="*/ 10798 h 10798"/>
                <a:gd name="connsiteX3-671" fmla="*/ 0 w 10535"/>
                <a:gd name="connsiteY3-672" fmla="*/ 5267 h 10798"/>
                <a:gd name="connsiteX4-673" fmla="*/ 3965 w 10535"/>
                <a:gd name="connsiteY4-674" fmla="*/ 4676 h 10798"/>
                <a:gd name="connsiteX5-675" fmla="*/ 199 w 10535"/>
                <a:gd name="connsiteY5-676" fmla="*/ 0 h 10798"/>
                <a:gd name="connsiteX0-677" fmla="*/ 10535 w 10535"/>
                <a:gd name="connsiteY0-678" fmla="*/ 5931 h 10798"/>
                <a:gd name="connsiteX1-679" fmla="*/ 6408 w 10535"/>
                <a:gd name="connsiteY1-680" fmla="*/ 7071 h 10798"/>
                <a:gd name="connsiteX2-681" fmla="*/ 9899 w 10535"/>
                <a:gd name="connsiteY2-682" fmla="*/ 10798 h 10798"/>
                <a:gd name="connsiteX3-683" fmla="*/ 0 w 10535"/>
                <a:gd name="connsiteY3-684" fmla="*/ 5267 h 10798"/>
                <a:gd name="connsiteX4-685" fmla="*/ 3965 w 10535"/>
                <a:gd name="connsiteY4-686" fmla="*/ 4676 h 10798"/>
                <a:gd name="connsiteX5-687" fmla="*/ 199 w 10535"/>
                <a:gd name="connsiteY5-688" fmla="*/ 0 h 10798"/>
                <a:gd name="connsiteX0-689" fmla="*/ 10535 w 10535"/>
                <a:gd name="connsiteY0-690" fmla="*/ 5931 h 10798"/>
                <a:gd name="connsiteX1-691" fmla="*/ 6408 w 10535"/>
                <a:gd name="connsiteY1-692" fmla="*/ 7071 h 10798"/>
                <a:gd name="connsiteX2-693" fmla="*/ 9899 w 10535"/>
                <a:gd name="connsiteY2-694" fmla="*/ 10798 h 10798"/>
                <a:gd name="connsiteX3-695" fmla="*/ 0 w 10535"/>
                <a:gd name="connsiteY3-696" fmla="*/ 5267 h 10798"/>
                <a:gd name="connsiteX4-697" fmla="*/ 4134 w 10535"/>
                <a:gd name="connsiteY4-698" fmla="*/ 4280 h 10798"/>
                <a:gd name="connsiteX5-699" fmla="*/ 199 w 10535"/>
                <a:gd name="connsiteY5-700" fmla="*/ 0 h 10798"/>
                <a:gd name="connsiteX0-701" fmla="*/ 10467 w 10467"/>
                <a:gd name="connsiteY0-702" fmla="*/ 5931 h 10798"/>
                <a:gd name="connsiteX1-703" fmla="*/ 6340 w 10467"/>
                <a:gd name="connsiteY1-704" fmla="*/ 7071 h 10798"/>
                <a:gd name="connsiteX2-705" fmla="*/ 9831 w 10467"/>
                <a:gd name="connsiteY2-706" fmla="*/ 10798 h 10798"/>
                <a:gd name="connsiteX3-707" fmla="*/ 0 w 10467"/>
                <a:gd name="connsiteY3-708" fmla="*/ 5109 h 10798"/>
                <a:gd name="connsiteX4-709" fmla="*/ 4066 w 10467"/>
                <a:gd name="connsiteY4-710" fmla="*/ 4280 h 10798"/>
                <a:gd name="connsiteX5-711" fmla="*/ 131 w 10467"/>
                <a:gd name="connsiteY5-712" fmla="*/ 0 h 107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467" h="10798">
                  <a:moveTo>
                    <a:pt x="10467" y="5931"/>
                  </a:moveTo>
                  <a:lnTo>
                    <a:pt x="6340" y="7071"/>
                  </a:lnTo>
                  <a:lnTo>
                    <a:pt x="9831" y="10798"/>
                  </a:lnTo>
                  <a:lnTo>
                    <a:pt x="0" y="5109"/>
                  </a:lnTo>
                  <a:lnTo>
                    <a:pt x="4066" y="4280"/>
                  </a:lnTo>
                  <a:lnTo>
                    <a:pt x="131" y="0"/>
                  </a:lnTo>
                </a:path>
              </a:pathLst>
            </a:custGeom>
            <a:solidFill>
              <a:schemeClr val="bg1"/>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marL="0" marR="0" indent="0" algn="ctr" defTabSz="914400" eaLnBrk="1" latinLnBrk="0" hangingPunct="1">
                <a:lnSpc>
                  <a:spcPct val="100000"/>
                </a:lnSpc>
                <a:buClrTx/>
                <a:buSzTx/>
                <a:buFontTx/>
                <a:buNone/>
              </a:pPr>
              <a:endParaRPr lang="en-US" altLang="en-US" smtClean="0">
                <a:latin typeface="HelveticaNeueLT Pro 43 LtEx" panose="020B0503020202020204" pitchFamily="34" charset="0"/>
                <a:ea typeface="微软雅黑" panose="020B0503020204020204" pitchFamily="34" charset="-122"/>
              </a:endParaRPr>
            </a:p>
          </p:txBody>
        </p:sp>
      </p:grpSp>
      <p:graphicFrame>
        <p:nvGraphicFramePr>
          <p:cNvPr id="3" name="表格 2"/>
          <p:cNvGraphicFramePr>
            <a:graphicFrameLocks noGrp="1"/>
          </p:cNvGraphicFramePr>
          <p:nvPr>
            <p:extLst>
              <p:ext uri="{D42A27DB-BD31-4B8C-83A1-F6EECF244321}">
                <p14:modId xmlns:p14="http://schemas.microsoft.com/office/powerpoint/2010/main" val="2616546253"/>
              </p:ext>
            </p:extLst>
          </p:nvPr>
        </p:nvGraphicFramePr>
        <p:xfrm>
          <a:off x="341854" y="3284984"/>
          <a:ext cx="4915526" cy="2304256"/>
        </p:xfrm>
        <a:graphic>
          <a:graphicData uri="http://schemas.openxmlformats.org/drawingml/2006/table">
            <a:tbl>
              <a:tblPr firstRow="1" bandRow="1">
                <a:tableStyleId>{F5AB1C69-6EDB-4FF4-983F-18BD219EF322}</a:tableStyleId>
              </a:tblPr>
              <a:tblGrid>
                <a:gridCol w="2457763">
                  <a:extLst>
                    <a:ext uri="{9D8B030D-6E8A-4147-A177-3AD203B41FA5}">
                      <a16:colId xmlns:a16="http://schemas.microsoft.com/office/drawing/2014/main" val="3001096557"/>
                    </a:ext>
                  </a:extLst>
                </a:gridCol>
                <a:gridCol w="2457763">
                  <a:extLst>
                    <a:ext uri="{9D8B030D-6E8A-4147-A177-3AD203B41FA5}">
                      <a16:colId xmlns:a16="http://schemas.microsoft.com/office/drawing/2014/main" val="893347677"/>
                    </a:ext>
                  </a:extLst>
                </a:gridCol>
              </a:tblGrid>
              <a:tr h="851243">
                <a:tc>
                  <a:txBody>
                    <a:bodyPr/>
                    <a:lstStyle/>
                    <a:p>
                      <a:r>
                        <a:rPr lang="en-US" altLang="zh-CN" sz="1600" dirty="0" smtClean="0">
                          <a:latin typeface="HelveticaNeueLT Pro 43 LtEx" panose="020B0503020202020204" pitchFamily="34" charset="0"/>
                        </a:rPr>
                        <a:t>Two</a:t>
                      </a:r>
                      <a:r>
                        <a:rPr lang="en-US" altLang="zh-CN" sz="1600" baseline="0" dirty="0" smtClean="0">
                          <a:latin typeface="HelveticaNeueLT Pro 43 LtEx" panose="020B0503020202020204" pitchFamily="34" charset="0"/>
                        </a:rPr>
                        <a:t> Alkaline batteries</a:t>
                      </a:r>
                      <a:endParaRPr lang="zh-CN" altLang="en-US" sz="1600" dirty="0">
                        <a:latin typeface="HelveticaNeueLT Pro 43 LtEx" panose="020B0503020202020204" pitchFamily="34" charset="0"/>
                      </a:endParaRPr>
                    </a:p>
                  </a:txBody>
                  <a:tcPr/>
                </a:tc>
                <a:tc>
                  <a:txBody>
                    <a:bodyPr/>
                    <a:lstStyle/>
                    <a:p>
                      <a:r>
                        <a:rPr lang="en-US" altLang="zh-CN" sz="1600" dirty="0" smtClean="0">
                          <a:latin typeface="HelveticaNeueLT Pro 43 LtEx" panose="020B0503020202020204" pitchFamily="34" charset="0"/>
                        </a:rPr>
                        <a:t>Two Ni-MH batteries (Rechargeable, 2500mAh)</a:t>
                      </a:r>
                      <a:endParaRPr lang="zh-CN" altLang="en-US" sz="1600" dirty="0">
                        <a:latin typeface="HelveticaNeueLT Pro 43 LtEx" panose="020B0503020202020204" pitchFamily="34" charset="0"/>
                      </a:endParaRPr>
                    </a:p>
                  </a:txBody>
                  <a:tcPr/>
                </a:tc>
                <a:extLst>
                  <a:ext uri="{0D108BD9-81ED-4DB2-BD59-A6C34878D82A}">
                    <a16:rowId xmlns:a16="http://schemas.microsoft.com/office/drawing/2014/main" val="3729544460"/>
                  </a:ext>
                </a:extLst>
              </a:tr>
              <a:tr h="1453013">
                <a:tc>
                  <a:txBody>
                    <a:bodyPr/>
                    <a:lstStyle/>
                    <a:p>
                      <a:r>
                        <a:rPr lang="en-US" altLang="zh-CN" sz="1600" dirty="0" smtClean="0">
                          <a:latin typeface="HelveticaNeueLT Pro 43 LtEx" panose="020B0503020202020204" pitchFamily="34" charset="0"/>
                        </a:rPr>
                        <a:t>Used</a:t>
                      </a:r>
                      <a:r>
                        <a:rPr lang="en-US" altLang="zh-CN" sz="1600" baseline="0" dirty="0" smtClean="0">
                          <a:latin typeface="HelveticaNeueLT Pro 43 LtEx" panose="020B0503020202020204" pitchFamily="34" charset="0"/>
                        </a:rPr>
                        <a:t> for </a:t>
                      </a:r>
                      <a:r>
                        <a:rPr lang="en-US" altLang="zh-CN" sz="1600" b="1" baseline="0" dirty="0" smtClean="0">
                          <a:solidFill>
                            <a:srgbClr val="FF0000"/>
                          </a:solidFill>
                          <a:latin typeface="HelveticaNeueLT Pro 43 LtEx" panose="020B0503020202020204" pitchFamily="34" charset="0"/>
                        </a:rPr>
                        <a:t>two</a:t>
                      </a:r>
                      <a:r>
                        <a:rPr lang="en-US" altLang="zh-CN" sz="1600" baseline="0" dirty="0" smtClean="0">
                          <a:latin typeface="HelveticaNeueLT Pro 43 LtEx" panose="020B0503020202020204" pitchFamily="34" charset="0"/>
                        </a:rPr>
                        <a:t> patients. Easy to replace and improves the efficiency.</a:t>
                      </a:r>
                      <a:endParaRPr lang="zh-CN" altLang="en-US" sz="1600" dirty="0">
                        <a:latin typeface="HelveticaNeueLT Pro 43 LtEx" panose="020B0503020202020204" pitchFamily="34" charset="0"/>
                      </a:endParaRPr>
                    </a:p>
                  </a:txBody>
                  <a:tcPr/>
                </a:tc>
                <a:tc>
                  <a:txBody>
                    <a:bodyPr/>
                    <a:lstStyle/>
                    <a:p>
                      <a:r>
                        <a:rPr lang="en-US" altLang="zh-CN" sz="1600" dirty="0" smtClean="0">
                          <a:latin typeface="HelveticaNeueLT Pro 43 LtEx" panose="020B0503020202020204" pitchFamily="34" charset="0"/>
                        </a:rPr>
                        <a:t>Used for </a:t>
                      </a:r>
                      <a:r>
                        <a:rPr lang="en-US" altLang="zh-CN" sz="1600" b="1" dirty="0" smtClean="0">
                          <a:solidFill>
                            <a:srgbClr val="FF0000"/>
                          </a:solidFill>
                          <a:latin typeface="HelveticaNeueLT Pro 43 LtEx" panose="020B0503020202020204" pitchFamily="34" charset="0"/>
                        </a:rPr>
                        <a:t>three</a:t>
                      </a:r>
                      <a:r>
                        <a:rPr lang="en-US" altLang="zh-CN" sz="1600" dirty="0" smtClean="0">
                          <a:latin typeface="HelveticaNeueLT Pro 43 LtEx" panose="020B0503020202020204" pitchFamily="34" charset="0"/>
                        </a:rPr>
                        <a:t> patients. Rechargeable and saves</a:t>
                      </a:r>
                      <a:r>
                        <a:rPr lang="en-US" altLang="zh-CN" sz="1600" baseline="0" dirty="0" smtClean="0">
                          <a:latin typeface="HelveticaNeueLT Pro 43 LtEx" panose="020B0503020202020204" pitchFamily="34" charset="0"/>
                        </a:rPr>
                        <a:t> the cost.</a:t>
                      </a:r>
                      <a:endParaRPr lang="zh-CN" altLang="en-US" sz="1600" dirty="0">
                        <a:latin typeface="HelveticaNeueLT Pro 43 LtEx" panose="020B0503020202020204" pitchFamily="34" charset="0"/>
                      </a:endParaRPr>
                    </a:p>
                  </a:txBody>
                  <a:tcPr/>
                </a:tc>
                <a:extLst>
                  <a:ext uri="{0D108BD9-81ED-4DB2-BD59-A6C34878D82A}">
                    <a16:rowId xmlns:a16="http://schemas.microsoft.com/office/drawing/2014/main" val="2171668189"/>
                  </a:ext>
                </a:extLst>
              </a:tr>
            </a:tbl>
          </a:graphicData>
        </a:graphic>
      </p:graphicFrame>
      <p:sp>
        <p:nvSpPr>
          <p:cNvPr id="4" name="文本框 3"/>
          <p:cNvSpPr txBox="1"/>
          <p:nvPr/>
        </p:nvSpPr>
        <p:spPr>
          <a:xfrm>
            <a:off x="322608" y="5875569"/>
            <a:ext cx="5061279" cy="523220"/>
          </a:xfrm>
          <a:prstGeom prst="rect">
            <a:avLst/>
          </a:prstGeom>
          <a:noFill/>
        </p:spPr>
        <p:txBody>
          <a:bodyPr wrap="square" rtlCol="0">
            <a:spAutoFit/>
          </a:bodyPr>
          <a:lstStyle/>
          <a:p>
            <a:r>
              <a:rPr lang="en-US" altLang="zh-CN" sz="1400" dirty="0" smtClean="0"/>
              <a:t>* Working time tested under standard criteria and settings. Different criteria and settings may affect the testing results.</a:t>
            </a:r>
            <a:endParaRPr lang="zh-CN" altLang="en-US" sz="1400" dirty="0"/>
          </a:p>
        </p:txBody>
      </p:sp>
    </p:spTree>
    <p:extLst>
      <p:ext uri="{BB962C8B-B14F-4D97-AF65-F5344CB8AC3E}">
        <p14:creationId xmlns:p14="http://schemas.microsoft.com/office/powerpoint/2010/main" val="3385860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Event Marker</a:t>
            </a:r>
            <a:endParaRPr lang="en-US" altLang="zh-CN" sz="3000" b="1" kern="0" dirty="0">
              <a:solidFill>
                <a:srgbClr val="F99B0C"/>
              </a:solidFill>
              <a:latin typeface="HelveticaNeueLT Pro 43 LtEx" pitchFamily="34" charset="0"/>
            </a:endParaRPr>
          </a:p>
        </p:txBody>
      </p:sp>
      <p:sp>
        <p:nvSpPr>
          <p:cNvPr id="54" name="矩形 53"/>
          <p:cNvSpPr/>
          <p:nvPr/>
        </p:nvSpPr>
        <p:spPr>
          <a:xfrm>
            <a:off x="5364088" y="1264264"/>
            <a:ext cx="3384376" cy="4548938"/>
          </a:xfrm>
          <a:prstGeom prst="rect">
            <a:avLst/>
          </a:prstGeom>
          <a:noFill/>
        </p:spPr>
        <p:txBody>
          <a:bodyPr wrap="square">
            <a:spAutoFit/>
          </a:bodyPr>
          <a:lstStyle/>
          <a:p>
            <a:pPr marL="285750" indent="-285750" algn="just">
              <a:spcBef>
                <a:spcPct val="20000"/>
              </a:spcBef>
              <a:buClr>
                <a:srgbClr val="92D050"/>
              </a:buClr>
              <a:buFont typeface="Wingdings" pitchFamily="2" charset="2"/>
              <a:buChar char="n"/>
              <a:defRPr/>
            </a:pPr>
            <a:r>
              <a:rPr lang="en-US" altLang="zh-CN" b="1" dirty="0" smtClean="0">
                <a:latin typeface="HelveticaNeueLT Pro 43 LtEx" pitchFamily="34" charset="0"/>
              </a:rPr>
              <a:t>Event Marker</a:t>
            </a:r>
            <a:endParaRPr lang="en-US" altLang="zh-CN" b="1" dirty="0">
              <a:latin typeface="HelveticaNeueLT Pro 43 LtEx" pitchFamily="34" charset="0"/>
            </a:endParaRPr>
          </a:p>
          <a:p>
            <a:pPr algn="just">
              <a:spcBef>
                <a:spcPct val="20000"/>
              </a:spcBef>
              <a:defRPr/>
            </a:pPr>
            <a:r>
              <a:rPr lang="en-US" altLang="zh-CN" dirty="0" smtClean="0">
                <a:latin typeface="HelveticaNeueLT Pro 43 LtEx" pitchFamily="34" charset="0"/>
              </a:rPr>
              <a:t>During the monitoring, patients may encounter some events like </a:t>
            </a:r>
            <a:r>
              <a:rPr lang="en-GB" altLang="zh-CN" dirty="0" smtClean="0">
                <a:latin typeface="HelveticaNeueLT Pro 43 LtEx" pitchFamily="34" charset="0"/>
              </a:rPr>
              <a:t>feeling dizzy or short of breath, which may lead to blood pressure fluctuation. In such cases, by long-pressing the “Start/Stop” button for 3 seconds, an </a:t>
            </a:r>
            <a:r>
              <a:rPr lang="en-GB" altLang="zh-CN" b="1" dirty="0" smtClean="0">
                <a:solidFill>
                  <a:srgbClr val="FF0000"/>
                </a:solidFill>
                <a:latin typeface="HelveticaNeueLT Pro 43 LtEx" pitchFamily="34" charset="0"/>
              </a:rPr>
              <a:t>Event Marker </a:t>
            </a:r>
            <a:r>
              <a:rPr lang="en-GB" altLang="zh-CN" dirty="0" smtClean="0">
                <a:latin typeface="HelveticaNeueLT Pro 43 LtEx" pitchFamily="34" charset="0"/>
              </a:rPr>
              <a:t>will be recorded and distinguished through the software analysis. Those records give doctors reference to make precise diagnosis. </a:t>
            </a:r>
            <a:endParaRPr lang="en-US" altLang="zh-CN" dirty="0">
              <a:latin typeface="HelveticaNeueLT Pro 43 LtEx" pitchFamily="34" charset="0"/>
            </a:endParaRPr>
          </a:p>
        </p:txBody>
      </p:sp>
      <p:pic>
        <p:nvPicPr>
          <p:cNvPr id="6" name="图片 5"/>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107504" y="908720"/>
            <a:ext cx="4644008" cy="5593736"/>
          </a:xfrm>
          <a:prstGeom prst="ellipse">
            <a:avLst/>
          </a:prstGeom>
          <a:ln>
            <a:noFill/>
          </a:ln>
          <a:effectLst>
            <a:softEdge rad="112500"/>
          </a:effectLst>
        </p:spPr>
      </p:pic>
    </p:spTree>
    <p:extLst>
      <p:ext uri="{BB962C8B-B14F-4D97-AF65-F5344CB8AC3E}">
        <p14:creationId xmlns:p14="http://schemas.microsoft.com/office/powerpoint/2010/main" val="3373449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smtClean="0">
                <a:solidFill>
                  <a:srgbClr val="F99B0C"/>
                </a:solidFill>
                <a:latin typeface="HelveticaNeueLT Pro 43 LtEx" pitchFamily="34" charset="0"/>
              </a:rPr>
              <a:t>Fast Startup</a:t>
            </a:r>
            <a:endParaRPr lang="en-US" altLang="zh-CN" sz="3000" b="1" kern="0" dirty="0">
              <a:solidFill>
                <a:srgbClr val="F99B0C"/>
              </a:solidFill>
              <a:latin typeface="HelveticaNeueLT Pro 43 LtEx" pitchFamily="34" charset="0"/>
            </a:endParaRPr>
          </a:p>
        </p:txBody>
      </p:sp>
      <p:sp>
        <p:nvSpPr>
          <p:cNvPr id="12" name="矩形 11"/>
          <p:cNvSpPr/>
          <p:nvPr/>
        </p:nvSpPr>
        <p:spPr>
          <a:xfrm>
            <a:off x="4499992" y="1412776"/>
            <a:ext cx="4104456" cy="5189113"/>
          </a:xfrm>
          <a:prstGeom prst="rect">
            <a:avLst/>
          </a:prstGeom>
          <a:noFill/>
        </p:spPr>
        <p:txBody>
          <a:bodyPr wrap="square">
            <a:spAutoFit/>
          </a:bodyPr>
          <a:lstStyle/>
          <a:p>
            <a:pPr marL="342900" indent="-342900">
              <a:lnSpc>
                <a:spcPct val="80000"/>
              </a:lnSpc>
              <a:spcBef>
                <a:spcPct val="20000"/>
              </a:spcBef>
              <a:buClr>
                <a:srgbClr val="C90E2B"/>
              </a:buClr>
              <a:buFont typeface="Wingdings" pitchFamily="2" charset="2"/>
              <a:buChar char="n"/>
              <a:defRPr/>
            </a:pPr>
            <a:r>
              <a:rPr lang="en-US" altLang="zh-CN" b="1" dirty="0" smtClean="0">
                <a:latin typeface="HelveticaNeueLT Pro 43 LtEx" pitchFamily="34" charset="0"/>
              </a:rPr>
              <a:t>Fast Power On</a:t>
            </a:r>
            <a:endParaRPr lang="en-US" altLang="zh-CN" b="1" dirty="0">
              <a:latin typeface="HelveticaNeueLT Pro 43 LtEx" pitchFamily="34" charset="0"/>
            </a:endParaRPr>
          </a:p>
          <a:p>
            <a:pPr algn="just">
              <a:spcBef>
                <a:spcPct val="20000"/>
              </a:spcBef>
              <a:defRPr/>
            </a:pPr>
            <a:r>
              <a:rPr lang="en-US" altLang="zh-CN" dirty="0" smtClean="0">
                <a:latin typeface="HelveticaNeueLT Pro 43 LtEx" pitchFamily="34" charset="0"/>
              </a:rPr>
              <a:t>The device powers on automatically once batteries  are installed, to improve the efficiency. </a:t>
            </a:r>
          </a:p>
          <a:p>
            <a:pPr algn="just">
              <a:spcBef>
                <a:spcPct val="20000"/>
              </a:spcBef>
              <a:defRPr/>
            </a:pPr>
            <a:endParaRPr lang="en-US" altLang="zh-CN" dirty="0">
              <a:latin typeface="HelveticaNeueLT Pro 43 LtEx" pitchFamily="34" charset="0"/>
            </a:endParaRPr>
          </a:p>
          <a:p>
            <a:pPr marL="342900" indent="-342900">
              <a:lnSpc>
                <a:spcPct val="80000"/>
              </a:lnSpc>
              <a:spcBef>
                <a:spcPct val="20000"/>
              </a:spcBef>
              <a:buClr>
                <a:srgbClr val="F99B0C"/>
              </a:buClr>
              <a:buFont typeface="Wingdings" pitchFamily="2" charset="2"/>
              <a:buChar char="n"/>
              <a:defRPr/>
            </a:pPr>
            <a:r>
              <a:rPr lang="en-US" altLang="zh-CN" b="1" dirty="0" smtClean="0">
                <a:latin typeface="HelveticaNeueLT Pro 43 LtEx" pitchFamily="34" charset="0"/>
              </a:rPr>
              <a:t>USB Power On </a:t>
            </a:r>
            <a:endParaRPr lang="en-US" altLang="zh-CN" b="1" dirty="0">
              <a:latin typeface="HelveticaNeueLT Pro 43 LtEx" pitchFamily="34" charset="0"/>
            </a:endParaRPr>
          </a:p>
          <a:p>
            <a:pPr algn="just">
              <a:spcBef>
                <a:spcPct val="20000"/>
              </a:spcBef>
              <a:defRPr/>
            </a:pPr>
            <a:r>
              <a:rPr lang="en-US" altLang="zh-CN" dirty="0">
                <a:latin typeface="HelveticaNeueLT Pro 43 LtEx" pitchFamily="34" charset="0"/>
              </a:rPr>
              <a:t>SA-10 </a:t>
            </a:r>
            <a:r>
              <a:rPr lang="en-US" altLang="zh-CN" dirty="0" smtClean="0">
                <a:latin typeface="HelveticaNeueLT Pro 43 LtEx" pitchFamily="34" charset="0"/>
              </a:rPr>
              <a:t>can be powered on by USB cable even the batteries are exhausted, to let the user easier to load the data.</a:t>
            </a:r>
          </a:p>
          <a:p>
            <a:pPr algn="just">
              <a:spcBef>
                <a:spcPct val="20000"/>
              </a:spcBef>
              <a:defRPr/>
            </a:pPr>
            <a:endParaRPr lang="en-US" altLang="zh-CN" dirty="0">
              <a:latin typeface="HelveticaNeueLT Pro 43 LtEx" pitchFamily="34" charset="0"/>
            </a:endParaRPr>
          </a:p>
          <a:p>
            <a:pPr marL="285750" indent="-285750" algn="just">
              <a:spcBef>
                <a:spcPct val="20000"/>
              </a:spcBef>
              <a:buClr>
                <a:srgbClr val="92D050"/>
              </a:buClr>
              <a:buFont typeface="Wingdings" pitchFamily="2" charset="2"/>
              <a:buChar char="n"/>
              <a:defRPr/>
            </a:pPr>
            <a:r>
              <a:rPr lang="en-US" altLang="zh-CN" b="1" dirty="0" smtClean="0">
                <a:latin typeface="HelveticaNeueLT Pro 43 LtEx" pitchFamily="34" charset="0"/>
              </a:rPr>
              <a:t>Built-in Testing Plan</a:t>
            </a:r>
            <a:endParaRPr lang="en-US" altLang="zh-CN" b="1" dirty="0">
              <a:latin typeface="HelveticaNeueLT Pro 43 LtEx" pitchFamily="34" charset="0"/>
            </a:endParaRPr>
          </a:p>
          <a:p>
            <a:pPr algn="just">
              <a:spcBef>
                <a:spcPct val="20000"/>
              </a:spcBef>
              <a:defRPr/>
            </a:pPr>
            <a:r>
              <a:rPr lang="en-US" altLang="zh-CN" dirty="0" smtClean="0">
                <a:latin typeface="HelveticaNeueLT Pro 43 LtEx" pitchFamily="34" charset="0"/>
              </a:rPr>
              <a:t>With built-in testing plan, SA-10 is able to begin monitoring without initiation via PC. </a:t>
            </a:r>
            <a:endParaRPr lang="en-US" altLang="zh-CN" dirty="0">
              <a:latin typeface="HelveticaNeueLT Pro 43 LtEx" pitchFamily="34" charset="0"/>
            </a:endParaRPr>
          </a:p>
          <a:p>
            <a:pPr algn="just">
              <a:spcBef>
                <a:spcPct val="20000"/>
              </a:spcBef>
              <a:defRPr/>
            </a:pPr>
            <a:endParaRPr lang="en-US" altLang="zh-CN" dirty="0">
              <a:latin typeface="HelveticaNeueLT Pro 43 LtEx" pitchFamily="34" charset="0"/>
            </a:endParaRPr>
          </a:p>
          <a:p>
            <a:pPr algn="just">
              <a:spcBef>
                <a:spcPct val="20000"/>
              </a:spcBef>
              <a:defRPr/>
            </a:pPr>
            <a:endParaRPr lang="en-US" altLang="zh-CN" dirty="0">
              <a:latin typeface="HelveticaNeueLT Pro 43 LtEx" pitchFamily="34" charset="0"/>
            </a:endParaRPr>
          </a:p>
        </p:txBody>
      </p:sp>
      <p:pic>
        <p:nvPicPr>
          <p:cNvPr id="2" name="图片 1"/>
          <p:cNvPicPr>
            <a:picLocks noChangeAspect="1"/>
          </p:cNvPicPr>
          <p:nvPr/>
        </p:nvPicPr>
        <p:blipFill>
          <a:blip r:embed="rId2"/>
          <a:stretch>
            <a:fillRect/>
          </a:stretch>
        </p:blipFill>
        <p:spPr>
          <a:xfrm>
            <a:off x="683568" y="1196752"/>
            <a:ext cx="2638425" cy="4591050"/>
          </a:xfrm>
          <a:prstGeom prst="rect">
            <a:avLst/>
          </a:prstGeom>
        </p:spPr>
      </p:pic>
    </p:spTree>
    <p:extLst>
      <p:ext uri="{BB962C8B-B14F-4D97-AF65-F5344CB8AC3E}">
        <p14:creationId xmlns:p14="http://schemas.microsoft.com/office/powerpoint/2010/main" val="1584050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105"/>
          <p:cNvSpPr/>
          <p:nvPr/>
        </p:nvSpPr>
        <p:spPr>
          <a:xfrm>
            <a:off x="374817" y="376525"/>
            <a:ext cx="8648396" cy="923330"/>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Highlights </a:t>
            </a:r>
            <a:r>
              <a:rPr lang="en-US" altLang="zh-CN" sz="3000" b="1" kern="0" smtClean="0">
                <a:solidFill>
                  <a:srgbClr val="F99B0C"/>
                </a:solidFill>
                <a:latin typeface="HelveticaNeueLT Pro 43 LtEx" pitchFamily="34" charset="0"/>
              </a:rPr>
              <a:t>of SA-10 </a:t>
            </a:r>
          </a:p>
          <a:p>
            <a:pPr>
              <a:lnSpc>
                <a:spcPct val="80000"/>
              </a:lnSpc>
              <a:spcBef>
                <a:spcPct val="20000"/>
              </a:spcBef>
              <a:defRPr/>
            </a:pPr>
            <a:r>
              <a:rPr lang="en-US" altLang="zh-CN" sz="3000" b="1" kern="0" smtClean="0">
                <a:solidFill>
                  <a:srgbClr val="F99B0C"/>
                </a:solidFill>
                <a:latin typeface="HelveticaNeueLT Pro 43 LtEx" pitchFamily="34" charset="0"/>
              </a:rPr>
              <a:t>Blood </a:t>
            </a:r>
            <a:r>
              <a:rPr lang="en-US" altLang="zh-CN" sz="3000" b="1" kern="0" dirty="0" smtClean="0">
                <a:solidFill>
                  <a:srgbClr val="F99B0C"/>
                </a:solidFill>
                <a:latin typeface="HelveticaNeueLT Pro 43 LtEx" pitchFamily="34" charset="0"/>
              </a:rPr>
              <a:t>Pressure Monitor</a:t>
            </a:r>
            <a:endParaRPr lang="en-US" altLang="zh-CN" sz="3000" b="1" kern="0" dirty="0">
              <a:solidFill>
                <a:srgbClr val="F99B0C"/>
              </a:solidFill>
              <a:latin typeface="HelveticaNeueLT Pro 43 LtEx" pitchFamily="34" charset="0"/>
            </a:endParaRPr>
          </a:p>
        </p:txBody>
      </p:sp>
      <p:grpSp>
        <p:nvGrpSpPr>
          <p:cNvPr id="102" name="组合 101"/>
          <p:cNvGrpSpPr/>
          <p:nvPr/>
        </p:nvGrpSpPr>
        <p:grpSpPr>
          <a:xfrm>
            <a:off x="827584" y="1916832"/>
            <a:ext cx="1242649" cy="1120588"/>
            <a:chOff x="3197762" y="4150821"/>
            <a:chExt cx="1242649" cy="1120588"/>
          </a:xfrm>
        </p:grpSpPr>
        <p:grpSp>
          <p:nvGrpSpPr>
            <p:cNvPr id="103" name="组合 102"/>
            <p:cNvGrpSpPr/>
            <p:nvPr/>
          </p:nvGrpSpPr>
          <p:grpSpPr>
            <a:xfrm>
              <a:off x="3197762" y="4150821"/>
              <a:ext cx="1242649" cy="1120588"/>
              <a:chOff x="3949545" y="2868706"/>
              <a:chExt cx="1242649" cy="1120588"/>
            </a:xfrm>
          </p:grpSpPr>
          <p:sp>
            <p:nvSpPr>
              <p:cNvPr id="107" name="圆角矩形 106"/>
              <p:cNvSpPr/>
              <p:nvPr/>
            </p:nvSpPr>
            <p:spPr bwMode="auto">
              <a:xfrm>
                <a:off x="4011706" y="2868706"/>
                <a:ext cx="1120588" cy="1120588"/>
              </a:xfrm>
              <a:prstGeom prst="roundRect">
                <a:avLst/>
              </a:prstGeom>
              <a:solidFill>
                <a:srgbClr val="FFC61E"/>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108" name="TextBox 77"/>
              <p:cNvSpPr txBox="1"/>
              <p:nvPr/>
            </p:nvSpPr>
            <p:spPr bwMode="auto">
              <a:xfrm>
                <a:off x="3949545" y="3616641"/>
                <a:ext cx="1242649" cy="307777"/>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3 LtEx" panose="020B0503020202020204" pitchFamily="34" charset="0"/>
                    <a:ea typeface="Segoe UI" pitchFamily="34" charset="0"/>
                    <a:cs typeface="Calibri" pitchFamily="34" charset="0"/>
                  </a:rPr>
                  <a:t>Pocket Size</a:t>
                </a:r>
                <a:endParaRPr lang="zh-CN" altLang="en-US" sz="1400" dirty="0">
                  <a:solidFill>
                    <a:schemeClr val="bg1"/>
                  </a:solidFill>
                  <a:latin typeface="HelveticaNeueLT Pro 43 LtEx" panose="020B0503020202020204" pitchFamily="34" charset="0"/>
                  <a:ea typeface="Segoe UI" pitchFamily="34" charset="0"/>
                  <a:cs typeface="Calibri" pitchFamily="34" charset="0"/>
                </a:endParaRPr>
              </a:p>
            </p:txBody>
          </p:sp>
          <p:grpSp>
            <p:nvGrpSpPr>
              <p:cNvPr id="109" name="组合 108"/>
              <p:cNvGrpSpPr/>
              <p:nvPr/>
            </p:nvGrpSpPr>
            <p:grpSpPr>
              <a:xfrm>
                <a:off x="4470029" y="3051820"/>
                <a:ext cx="531545" cy="615403"/>
                <a:chOff x="4908032" y="927078"/>
                <a:chExt cx="481602" cy="557579"/>
              </a:xfrm>
            </p:grpSpPr>
            <p:grpSp>
              <p:nvGrpSpPr>
                <p:cNvPr id="110" name="组合 109"/>
                <p:cNvGrpSpPr/>
                <p:nvPr/>
              </p:nvGrpSpPr>
              <p:grpSpPr>
                <a:xfrm>
                  <a:off x="4908032" y="927078"/>
                  <a:ext cx="455822" cy="557579"/>
                  <a:chOff x="4713695" y="791816"/>
                  <a:chExt cx="3940776" cy="4820496"/>
                </a:xfrm>
              </p:grpSpPr>
              <p:sp>
                <p:nvSpPr>
                  <p:cNvPr id="112" name="任意多边形 111"/>
                  <p:cNvSpPr/>
                  <p:nvPr/>
                </p:nvSpPr>
                <p:spPr>
                  <a:xfrm>
                    <a:off x="4713695" y="1291323"/>
                    <a:ext cx="3940776" cy="4320989"/>
                  </a:xfrm>
                  <a:custGeom>
                    <a:avLst/>
                    <a:gdLst>
                      <a:gd name="connsiteX0" fmla="*/ 0 w 1729740"/>
                      <a:gd name="connsiteY0" fmla="*/ 0 h 1943100"/>
                      <a:gd name="connsiteX1" fmla="*/ 1729740 w 1729740"/>
                      <a:gd name="connsiteY1" fmla="*/ 0 h 1943100"/>
                      <a:gd name="connsiteX2" fmla="*/ 1729740 w 1729740"/>
                      <a:gd name="connsiteY2" fmla="*/ 1943100 h 1943100"/>
                      <a:gd name="connsiteX3" fmla="*/ 0 w 1729740"/>
                      <a:gd name="connsiteY3" fmla="*/ 1943100 h 1943100"/>
                      <a:gd name="connsiteX4" fmla="*/ 0 w 1729740"/>
                      <a:gd name="connsiteY4" fmla="*/ 0 h 1943100"/>
                      <a:gd name="connsiteX0" fmla="*/ 0 w 1729740"/>
                      <a:gd name="connsiteY0" fmla="*/ 0 h 1943100"/>
                      <a:gd name="connsiteX1" fmla="*/ 1119754 w 1729740"/>
                      <a:gd name="connsiteY1" fmla="*/ 71583 h 1943100"/>
                      <a:gd name="connsiteX2" fmla="*/ 1729740 w 1729740"/>
                      <a:gd name="connsiteY2" fmla="*/ 0 h 1943100"/>
                      <a:gd name="connsiteX3" fmla="*/ 1729740 w 1729740"/>
                      <a:gd name="connsiteY3" fmla="*/ 1943100 h 1943100"/>
                      <a:gd name="connsiteX4" fmla="*/ 0 w 1729740"/>
                      <a:gd name="connsiteY4" fmla="*/ 1943100 h 1943100"/>
                      <a:gd name="connsiteX5" fmla="*/ 0 w 1729740"/>
                      <a:gd name="connsiteY5" fmla="*/ 0 h 1943100"/>
                      <a:gd name="connsiteX0" fmla="*/ 0 w 1729740"/>
                      <a:gd name="connsiteY0" fmla="*/ 0 h 1943100"/>
                      <a:gd name="connsiteX1" fmla="*/ 1119754 w 1729740"/>
                      <a:gd name="connsiteY1" fmla="*/ 71583 h 1943100"/>
                      <a:gd name="connsiteX2" fmla="*/ 1729740 w 1729740"/>
                      <a:gd name="connsiteY2" fmla="*/ 0 h 1943100"/>
                      <a:gd name="connsiteX3" fmla="*/ 1729740 w 1729740"/>
                      <a:gd name="connsiteY3" fmla="*/ 1943100 h 1943100"/>
                      <a:gd name="connsiteX4" fmla="*/ 0 w 1729740"/>
                      <a:gd name="connsiteY4" fmla="*/ 1943100 h 1943100"/>
                      <a:gd name="connsiteX5" fmla="*/ 0 w 1729740"/>
                      <a:gd name="connsiteY5" fmla="*/ 0 h 1943100"/>
                      <a:gd name="connsiteX0" fmla="*/ 0 w 1729740"/>
                      <a:gd name="connsiteY0" fmla="*/ 0 h 1943100"/>
                      <a:gd name="connsiteX1" fmla="*/ 1119754 w 1729740"/>
                      <a:gd name="connsiteY1" fmla="*/ 71583 h 1943100"/>
                      <a:gd name="connsiteX2" fmla="*/ 1207095 w 1729740"/>
                      <a:gd name="connsiteY2" fmla="*/ 19430 h 1943100"/>
                      <a:gd name="connsiteX3" fmla="*/ 1729740 w 1729740"/>
                      <a:gd name="connsiteY3" fmla="*/ 0 h 1943100"/>
                      <a:gd name="connsiteX4" fmla="*/ 1729740 w 1729740"/>
                      <a:gd name="connsiteY4" fmla="*/ 1943100 h 1943100"/>
                      <a:gd name="connsiteX5" fmla="*/ 0 w 1729740"/>
                      <a:gd name="connsiteY5" fmla="*/ 1943100 h 1943100"/>
                      <a:gd name="connsiteX6" fmla="*/ 0 w 1729740"/>
                      <a:gd name="connsiteY6" fmla="*/ 0 h 1943100"/>
                      <a:gd name="connsiteX0" fmla="*/ 0 w 1729740"/>
                      <a:gd name="connsiteY0" fmla="*/ 0 h 1943100"/>
                      <a:gd name="connsiteX1" fmla="*/ 1119754 w 1729740"/>
                      <a:gd name="connsiteY1" fmla="*/ 71583 h 1943100"/>
                      <a:gd name="connsiteX2" fmla="*/ 1173502 w 1729740"/>
                      <a:gd name="connsiteY2" fmla="*/ 59312 h 1943100"/>
                      <a:gd name="connsiteX3" fmla="*/ 1729740 w 1729740"/>
                      <a:gd name="connsiteY3" fmla="*/ 0 h 1943100"/>
                      <a:gd name="connsiteX4" fmla="*/ 1729740 w 1729740"/>
                      <a:gd name="connsiteY4" fmla="*/ 1943100 h 1943100"/>
                      <a:gd name="connsiteX5" fmla="*/ 0 w 1729740"/>
                      <a:gd name="connsiteY5" fmla="*/ 1943100 h 1943100"/>
                      <a:gd name="connsiteX6" fmla="*/ 0 w 1729740"/>
                      <a:gd name="connsiteY6"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729740 w 1729740"/>
                      <a:gd name="connsiteY4" fmla="*/ 0 h 1943100"/>
                      <a:gd name="connsiteX5" fmla="*/ 1729740 w 1729740"/>
                      <a:gd name="connsiteY5" fmla="*/ 1943100 h 1943100"/>
                      <a:gd name="connsiteX6" fmla="*/ 0 w 1729740"/>
                      <a:gd name="connsiteY6" fmla="*/ 1943100 h 1943100"/>
                      <a:gd name="connsiteX7" fmla="*/ 0 w 1729740"/>
                      <a:gd name="connsiteY7"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729740 w 1729740"/>
                      <a:gd name="connsiteY5" fmla="*/ 0 h 1943100"/>
                      <a:gd name="connsiteX6" fmla="*/ 1729740 w 1729740"/>
                      <a:gd name="connsiteY6" fmla="*/ 1943100 h 1943100"/>
                      <a:gd name="connsiteX7" fmla="*/ 0 w 1729740"/>
                      <a:gd name="connsiteY7" fmla="*/ 1943100 h 1943100"/>
                      <a:gd name="connsiteX8" fmla="*/ 0 w 1729740"/>
                      <a:gd name="connsiteY8"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729740 w 1729740"/>
                      <a:gd name="connsiteY6" fmla="*/ 0 h 1943100"/>
                      <a:gd name="connsiteX7" fmla="*/ 1729740 w 1729740"/>
                      <a:gd name="connsiteY7" fmla="*/ 1943100 h 1943100"/>
                      <a:gd name="connsiteX8" fmla="*/ 0 w 1729740"/>
                      <a:gd name="connsiteY8" fmla="*/ 1943100 h 1943100"/>
                      <a:gd name="connsiteX9" fmla="*/ 0 w 1729740"/>
                      <a:gd name="connsiteY9"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662835 w 1729740"/>
                      <a:gd name="connsiteY6" fmla="*/ 627631 h 1943100"/>
                      <a:gd name="connsiteX7" fmla="*/ 1729740 w 1729740"/>
                      <a:gd name="connsiteY7" fmla="*/ 1943100 h 1943100"/>
                      <a:gd name="connsiteX8" fmla="*/ 0 w 1729740"/>
                      <a:gd name="connsiteY8" fmla="*/ 1943100 h 1943100"/>
                      <a:gd name="connsiteX9" fmla="*/ 0 w 1729740"/>
                      <a:gd name="connsiteY9" fmla="*/ 0 h 1943100"/>
                      <a:gd name="connsiteX0" fmla="*/ 0 w 1931856"/>
                      <a:gd name="connsiteY0" fmla="*/ 0 h 1943100"/>
                      <a:gd name="connsiteX1" fmla="*/ 1119754 w 1931856"/>
                      <a:gd name="connsiteY1" fmla="*/ 71583 h 1943100"/>
                      <a:gd name="connsiteX2" fmla="*/ 1121993 w 1931856"/>
                      <a:gd name="connsiteY2" fmla="*/ 82832 h 1943100"/>
                      <a:gd name="connsiteX3" fmla="*/ 1173502 w 1931856"/>
                      <a:gd name="connsiteY3" fmla="*/ 59312 h 1943100"/>
                      <a:gd name="connsiteX4" fmla="*/ 1263922 w 1931856"/>
                      <a:gd name="connsiteY4" fmla="*/ 190659 h 1943100"/>
                      <a:gd name="connsiteX5" fmla="*/ 1398293 w 1931856"/>
                      <a:gd name="connsiteY5" fmla="*/ 266318 h 1943100"/>
                      <a:gd name="connsiteX6" fmla="*/ 1662835 w 1931856"/>
                      <a:gd name="connsiteY6" fmla="*/ 627631 h 1943100"/>
                      <a:gd name="connsiteX7" fmla="*/ 1931856 w 1931856"/>
                      <a:gd name="connsiteY7" fmla="*/ 1105705 h 1943100"/>
                      <a:gd name="connsiteX8" fmla="*/ 1729740 w 1931856"/>
                      <a:gd name="connsiteY8" fmla="*/ 1943100 h 1943100"/>
                      <a:gd name="connsiteX9" fmla="*/ 0 w 1931856"/>
                      <a:gd name="connsiteY9" fmla="*/ 1943100 h 1943100"/>
                      <a:gd name="connsiteX10" fmla="*/ 0 w 1931856"/>
                      <a:gd name="connsiteY10" fmla="*/ 0 h 1943100"/>
                      <a:gd name="connsiteX0" fmla="*/ 0 w 1931856"/>
                      <a:gd name="connsiteY0" fmla="*/ 0 h 1943100"/>
                      <a:gd name="connsiteX1" fmla="*/ 1119754 w 1931856"/>
                      <a:gd name="connsiteY1" fmla="*/ 71583 h 1943100"/>
                      <a:gd name="connsiteX2" fmla="*/ 1121993 w 1931856"/>
                      <a:gd name="connsiteY2" fmla="*/ 82832 h 1943100"/>
                      <a:gd name="connsiteX3" fmla="*/ 1173502 w 1931856"/>
                      <a:gd name="connsiteY3" fmla="*/ 59312 h 1943100"/>
                      <a:gd name="connsiteX4" fmla="*/ 1263922 w 1931856"/>
                      <a:gd name="connsiteY4" fmla="*/ 190659 h 1943100"/>
                      <a:gd name="connsiteX5" fmla="*/ 1398293 w 1931856"/>
                      <a:gd name="connsiteY5" fmla="*/ 266318 h 1943100"/>
                      <a:gd name="connsiteX6" fmla="*/ 1662835 w 1931856"/>
                      <a:gd name="connsiteY6" fmla="*/ 627631 h 1943100"/>
                      <a:gd name="connsiteX7" fmla="*/ 1931856 w 1931856"/>
                      <a:gd name="connsiteY7" fmla="*/ 1105705 h 1943100"/>
                      <a:gd name="connsiteX8" fmla="*/ 1721341 w 1931856"/>
                      <a:gd name="connsiteY8" fmla="*/ 1105705 h 1943100"/>
                      <a:gd name="connsiteX9" fmla="*/ 1729740 w 1931856"/>
                      <a:gd name="connsiteY9" fmla="*/ 1943100 h 1943100"/>
                      <a:gd name="connsiteX10" fmla="*/ 0 w 1931856"/>
                      <a:gd name="connsiteY10" fmla="*/ 1943100 h 1943100"/>
                      <a:gd name="connsiteX11" fmla="*/ 0 w 1931856"/>
                      <a:gd name="connsiteY11"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662835 w 1729740"/>
                      <a:gd name="connsiteY6" fmla="*/ 627631 h 1943100"/>
                      <a:gd name="connsiteX7" fmla="*/ 1692228 w 1729740"/>
                      <a:gd name="connsiteY7" fmla="*/ 1059687 h 1943100"/>
                      <a:gd name="connsiteX8" fmla="*/ 1721341 w 1729740"/>
                      <a:gd name="connsiteY8" fmla="*/ 1105705 h 1943100"/>
                      <a:gd name="connsiteX9" fmla="*/ 1729740 w 1729740"/>
                      <a:gd name="connsiteY9" fmla="*/ 1943100 h 1943100"/>
                      <a:gd name="connsiteX10" fmla="*/ 0 w 1729740"/>
                      <a:gd name="connsiteY10" fmla="*/ 1943100 h 1943100"/>
                      <a:gd name="connsiteX11" fmla="*/ 0 w 1729740"/>
                      <a:gd name="connsiteY11"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662835 w 1729740"/>
                      <a:gd name="connsiteY6" fmla="*/ 627631 h 1943100"/>
                      <a:gd name="connsiteX7" fmla="*/ 1692228 w 1729740"/>
                      <a:gd name="connsiteY7" fmla="*/ 1059687 h 1943100"/>
                      <a:gd name="connsiteX8" fmla="*/ 1729740 w 1729740"/>
                      <a:gd name="connsiteY8" fmla="*/ 1943100 h 1943100"/>
                      <a:gd name="connsiteX9" fmla="*/ 0 w 1729740"/>
                      <a:gd name="connsiteY9" fmla="*/ 1943100 h 1943100"/>
                      <a:gd name="connsiteX10" fmla="*/ 0 w 1729740"/>
                      <a:gd name="connsiteY10" fmla="*/ 0 h 1943100"/>
                      <a:gd name="connsiteX0" fmla="*/ 0 w 1793286"/>
                      <a:gd name="connsiteY0" fmla="*/ 0 h 1943100"/>
                      <a:gd name="connsiteX1" fmla="*/ 1119754 w 1793286"/>
                      <a:gd name="connsiteY1" fmla="*/ 71583 h 1943100"/>
                      <a:gd name="connsiteX2" fmla="*/ 1121993 w 1793286"/>
                      <a:gd name="connsiteY2" fmla="*/ 82832 h 1943100"/>
                      <a:gd name="connsiteX3" fmla="*/ 1173502 w 1793286"/>
                      <a:gd name="connsiteY3" fmla="*/ 59312 h 1943100"/>
                      <a:gd name="connsiteX4" fmla="*/ 1263922 w 1793286"/>
                      <a:gd name="connsiteY4" fmla="*/ 190659 h 1943100"/>
                      <a:gd name="connsiteX5" fmla="*/ 1398293 w 1793286"/>
                      <a:gd name="connsiteY5" fmla="*/ 266318 h 1943100"/>
                      <a:gd name="connsiteX6" fmla="*/ 1662835 w 1793286"/>
                      <a:gd name="connsiteY6" fmla="*/ 627631 h 1943100"/>
                      <a:gd name="connsiteX7" fmla="*/ 1692228 w 1793286"/>
                      <a:gd name="connsiteY7" fmla="*/ 1059687 h 1943100"/>
                      <a:gd name="connsiteX8" fmla="*/ 1793286 w 1793286"/>
                      <a:gd name="connsiteY8" fmla="*/ 1262932 h 1943100"/>
                      <a:gd name="connsiteX9" fmla="*/ 1729740 w 1793286"/>
                      <a:gd name="connsiteY9" fmla="*/ 1943100 h 1943100"/>
                      <a:gd name="connsiteX10" fmla="*/ 0 w 1793286"/>
                      <a:gd name="connsiteY10" fmla="*/ 1943100 h 1943100"/>
                      <a:gd name="connsiteX11" fmla="*/ 0 w 1793286"/>
                      <a:gd name="connsiteY11" fmla="*/ 0 h 1943100"/>
                      <a:gd name="connsiteX0" fmla="*/ 0 w 1793286"/>
                      <a:gd name="connsiteY0" fmla="*/ 0 h 1943100"/>
                      <a:gd name="connsiteX1" fmla="*/ 1119754 w 1793286"/>
                      <a:gd name="connsiteY1" fmla="*/ 538386 h 1943100"/>
                      <a:gd name="connsiteX2" fmla="*/ 1121993 w 1793286"/>
                      <a:gd name="connsiteY2" fmla="*/ 82832 h 1943100"/>
                      <a:gd name="connsiteX3" fmla="*/ 1173502 w 1793286"/>
                      <a:gd name="connsiteY3" fmla="*/ 59312 h 1943100"/>
                      <a:gd name="connsiteX4" fmla="*/ 1263922 w 1793286"/>
                      <a:gd name="connsiteY4" fmla="*/ 190659 h 1943100"/>
                      <a:gd name="connsiteX5" fmla="*/ 1398293 w 1793286"/>
                      <a:gd name="connsiteY5" fmla="*/ 266318 h 1943100"/>
                      <a:gd name="connsiteX6" fmla="*/ 1662835 w 1793286"/>
                      <a:gd name="connsiteY6" fmla="*/ 627631 h 1943100"/>
                      <a:gd name="connsiteX7" fmla="*/ 1692228 w 1793286"/>
                      <a:gd name="connsiteY7" fmla="*/ 1059687 h 1943100"/>
                      <a:gd name="connsiteX8" fmla="*/ 1793286 w 1793286"/>
                      <a:gd name="connsiteY8" fmla="*/ 1262932 h 1943100"/>
                      <a:gd name="connsiteX9" fmla="*/ 1729740 w 1793286"/>
                      <a:gd name="connsiteY9" fmla="*/ 1943100 h 1943100"/>
                      <a:gd name="connsiteX10" fmla="*/ 0 w 1793286"/>
                      <a:gd name="connsiteY10" fmla="*/ 1943100 h 1943100"/>
                      <a:gd name="connsiteX11" fmla="*/ 0 w 1793286"/>
                      <a:gd name="connsiteY11" fmla="*/ 0 h 1943100"/>
                      <a:gd name="connsiteX0" fmla="*/ 0 w 1793286"/>
                      <a:gd name="connsiteY0" fmla="*/ 0 h 1943100"/>
                      <a:gd name="connsiteX1" fmla="*/ 1141309 w 1793286"/>
                      <a:gd name="connsiteY1" fmla="*/ 369654 h 1943100"/>
                      <a:gd name="connsiteX2" fmla="*/ 1121993 w 1793286"/>
                      <a:gd name="connsiteY2" fmla="*/ 82832 h 1943100"/>
                      <a:gd name="connsiteX3" fmla="*/ 1173502 w 1793286"/>
                      <a:gd name="connsiteY3" fmla="*/ 59312 h 1943100"/>
                      <a:gd name="connsiteX4" fmla="*/ 1263922 w 1793286"/>
                      <a:gd name="connsiteY4" fmla="*/ 190659 h 1943100"/>
                      <a:gd name="connsiteX5" fmla="*/ 1398293 w 1793286"/>
                      <a:gd name="connsiteY5" fmla="*/ 266318 h 1943100"/>
                      <a:gd name="connsiteX6" fmla="*/ 1662835 w 1793286"/>
                      <a:gd name="connsiteY6" fmla="*/ 627631 h 1943100"/>
                      <a:gd name="connsiteX7" fmla="*/ 1692228 w 1793286"/>
                      <a:gd name="connsiteY7" fmla="*/ 1059687 h 1943100"/>
                      <a:gd name="connsiteX8" fmla="*/ 1793286 w 1793286"/>
                      <a:gd name="connsiteY8" fmla="*/ 1262932 h 1943100"/>
                      <a:gd name="connsiteX9" fmla="*/ 1729740 w 1793286"/>
                      <a:gd name="connsiteY9" fmla="*/ 1943100 h 1943100"/>
                      <a:gd name="connsiteX10" fmla="*/ 0 w 1793286"/>
                      <a:gd name="connsiteY10" fmla="*/ 1943100 h 1943100"/>
                      <a:gd name="connsiteX11" fmla="*/ 0 w 1793286"/>
                      <a:gd name="connsiteY11" fmla="*/ 0 h 1943100"/>
                      <a:gd name="connsiteX0" fmla="*/ 0 w 1793286"/>
                      <a:gd name="connsiteY0" fmla="*/ 0 h 1943100"/>
                      <a:gd name="connsiteX1" fmla="*/ 818820 w 1793286"/>
                      <a:gd name="connsiteY1" fmla="*/ 700919 h 1943100"/>
                      <a:gd name="connsiteX2" fmla="*/ 1141309 w 1793286"/>
                      <a:gd name="connsiteY2" fmla="*/ 369654 h 1943100"/>
                      <a:gd name="connsiteX3" fmla="*/ 1121993 w 1793286"/>
                      <a:gd name="connsiteY3" fmla="*/ 82832 h 1943100"/>
                      <a:gd name="connsiteX4" fmla="*/ 1173502 w 1793286"/>
                      <a:gd name="connsiteY4" fmla="*/ 59312 h 1943100"/>
                      <a:gd name="connsiteX5" fmla="*/ 1263922 w 1793286"/>
                      <a:gd name="connsiteY5" fmla="*/ 190659 h 1943100"/>
                      <a:gd name="connsiteX6" fmla="*/ 1398293 w 1793286"/>
                      <a:gd name="connsiteY6" fmla="*/ 266318 h 1943100"/>
                      <a:gd name="connsiteX7" fmla="*/ 1662835 w 1793286"/>
                      <a:gd name="connsiteY7" fmla="*/ 627631 h 1943100"/>
                      <a:gd name="connsiteX8" fmla="*/ 1692228 w 1793286"/>
                      <a:gd name="connsiteY8" fmla="*/ 1059687 h 1943100"/>
                      <a:gd name="connsiteX9" fmla="*/ 1793286 w 1793286"/>
                      <a:gd name="connsiteY9" fmla="*/ 1262932 h 1943100"/>
                      <a:gd name="connsiteX10" fmla="*/ 1729740 w 1793286"/>
                      <a:gd name="connsiteY10" fmla="*/ 1943100 h 1943100"/>
                      <a:gd name="connsiteX11" fmla="*/ 0 w 1793286"/>
                      <a:gd name="connsiteY11" fmla="*/ 1943100 h 1943100"/>
                      <a:gd name="connsiteX12" fmla="*/ 0 w 1793286"/>
                      <a:gd name="connsiteY12" fmla="*/ 0 h 1943100"/>
                      <a:gd name="connsiteX0" fmla="*/ 0 w 1793286"/>
                      <a:gd name="connsiteY0" fmla="*/ 0 h 1943100"/>
                      <a:gd name="connsiteX1" fmla="*/ 818820 w 1793286"/>
                      <a:gd name="connsiteY1" fmla="*/ 700919 h 1943100"/>
                      <a:gd name="connsiteX2" fmla="*/ 1236914 w 1793286"/>
                      <a:gd name="connsiteY2" fmla="*/ 419273 h 1943100"/>
                      <a:gd name="connsiteX3" fmla="*/ 1141309 w 1793286"/>
                      <a:gd name="connsiteY3" fmla="*/ 369654 h 1943100"/>
                      <a:gd name="connsiteX4" fmla="*/ 1121993 w 1793286"/>
                      <a:gd name="connsiteY4" fmla="*/ 82832 h 1943100"/>
                      <a:gd name="connsiteX5" fmla="*/ 1173502 w 1793286"/>
                      <a:gd name="connsiteY5" fmla="*/ 59312 h 1943100"/>
                      <a:gd name="connsiteX6" fmla="*/ 1263922 w 1793286"/>
                      <a:gd name="connsiteY6" fmla="*/ 190659 h 1943100"/>
                      <a:gd name="connsiteX7" fmla="*/ 1398293 w 1793286"/>
                      <a:gd name="connsiteY7" fmla="*/ 266318 h 1943100"/>
                      <a:gd name="connsiteX8" fmla="*/ 1662835 w 1793286"/>
                      <a:gd name="connsiteY8" fmla="*/ 627631 h 1943100"/>
                      <a:gd name="connsiteX9" fmla="*/ 1692228 w 1793286"/>
                      <a:gd name="connsiteY9" fmla="*/ 1059687 h 1943100"/>
                      <a:gd name="connsiteX10" fmla="*/ 1793286 w 1793286"/>
                      <a:gd name="connsiteY10" fmla="*/ 1262932 h 1943100"/>
                      <a:gd name="connsiteX11" fmla="*/ 1729740 w 1793286"/>
                      <a:gd name="connsiteY11" fmla="*/ 1943100 h 1943100"/>
                      <a:gd name="connsiteX12" fmla="*/ 0 w 1793286"/>
                      <a:gd name="connsiteY12" fmla="*/ 1943100 h 1943100"/>
                      <a:gd name="connsiteX13" fmla="*/ 0 w 1793286"/>
                      <a:gd name="connsiteY13" fmla="*/ 0 h 1943100"/>
                      <a:gd name="connsiteX0" fmla="*/ 0 w 1793286"/>
                      <a:gd name="connsiteY0" fmla="*/ 0 h 1943100"/>
                      <a:gd name="connsiteX1" fmla="*/ 1326417 w 1793286"/>
                      <a:gd name="connsiteY1" fmla="*/ 608883 h 1943100"/>
                      <a:gd name="connsiteX2" fmla="*/ 1236914 w 1793286"/>
                      <a:gd name="connsiteY2" fmla="*/ 419273 h 1943100"/>
                      <a:gd name="connsiteX3" fmla="*/ 1141309 w 1793286"/>
                      <a:gd name="connsiteY3" fmla="*/ 369654 h 1943100"/>
                      <a:gd name="connsiteX4" fmla="*/ 1121993 w 1793286"/>
                      <a:gd name="connsiteY4" fmla="*/ 82832 h 1943100"/>
                      <a:gd name="connsiteX5" fmla="*/ 1173502 w 1793286"/>
                      <a:gd name="connsiteY5" fmla="*/ 59312 h 1943100"/>
                      <a:gd name="connsiteX6" fmla="*/ 1263922 w 1793286"/>
                      <a:gd name="connsiteY6" fmla="*/ 190659 h 1943100"/>
                      <a:gd name="connsiteX7" fmla="*/ 1398293 w 1793286"/>
                      <a:gd name="connsiteY7" fmla="*/ 266318 h 1943100"/>
                      <a:gd name="connsiteX8" fmla="*/ 1662835 w 1793286"/>
                      <a:gd name="connsiteY8" fmla="*/ 627631 h 1943100"/>
                      <a:gd name="connsiteX9" fmla="*/ 1692228 w 1793286"/>
                      <a:gd name="connsiteY9" fmla="*/ 1059687 h 1943100"/>
                      <a:gd name="connsiteX10" fmla="*/ 1793286 w 1793286"/>
                      <a:gd name="connsiteY10" fmla="*/ 1262932 h 1943100"/>
                      <a:gd name="connsiteX11" fmla="*/ 1729740 w 1793286"/>
                      <a:gd name="connsiteY11" fmla="*/ 1943100 h 1943100"/>
                      <a:gd name="connsiteX12" fmla="*/ 0 w 1793286"/>
                      <a:gd name="connsiteY12" fmla="*/ 1943100 h 1943100"/>
                      <a:gd name="connsiteX13" fmla="*/ 0 w 1793286"/>
                      <a:gd name="connsiteY13" fmla="*/ 0 h 1943100"/>
                      <a:gd name="connsiteX0" fmla="*/ 0 w 1793286"/>
                      <a:gd name="connsiteY0" fmla="*/ 0 h 1943100"/>
                      <a:gd name="connsiteX1" fmla="*/ 747436 w 1793286"/>
                      <a:gd name="connsiteY1" fmla="*/ 235202 h 1943100"/>
                      <a:gd name="connsiteX2" fmla="*/ 1326417 w 1793286"/>
                      <a:gd name="connsiteY2" fmla="*/ 608883 h 1943100"/>
                      <a:gd name="connsiteX3" fmla="*/ 1236914 w 1793286"/>
                      <a:gd name="connsiteY3" fmla="*/ 419273 h 1943100"/>
                      <a:gd name="connsiteX4" fmla="*/ 1141309 w 1793286"/>
                      <a:gd name="connsiteY4" fmla="*/ 369654 h 1943100"/>
                      <a:gd name="connsiteX5" fmla="*/ 1121993 w 1793286"/>
                      <a:gd name="connsiteY5" fmla="*/ 82832 h 1943100"/>
                      <a:gd name="connsiteX6" fmla="*/ 1173502 w 1793286"/>
                      <a:gd name="connsiteY6" fmla="*/ 59312 h 1943100"/>
                      <a:gd name="connsiteX7" fmla="*/ 1263922 w 1793286"/>
                      <a:gd name="connsiteY7" fmla="*/ 190659 h 1943100"/>
                      <a:gd name="connsiteX8" fmla="*/ 1398293 w 1793286"/>
                      <a:gd name="connsiteY8" fmla="*/ 266318 h 1943100"/>
                      <a:gd name="connsiteX9" fmla="*/ 1662835 w 1793286"/>
                      <a:gd name="connsiteY9" fmla="*/ 627631 h 1943100"/>
                      <a:gd name="connsiteX10" fmla="*/ 1692228 w 1793286"/>
                      <a:gd name="connsiteY10" fmla="*/ 1059687 h 1943100"/>
                      <a:gd name="connsiteX11" fmla="*/ 1793286 w 1793286"/>
                      <a:gd name="connsiteY11" fmla="*/ 1262932 h 1943100"/>
                      <a:gd name="connsiteX12" fmla="*/ 1729740 w 1793286"/>
                      <a:gd name="connsiteY12" fmla="*/ 1943100 h 1943100"/>
                      <a:gd name="connsiteX13" fmla="*/ 0 w 1793286"/>
                      <a:gd name="connsiteY13" fmla="*/ 1943100 h 1943100"/>
                      <a:gd name="connsiteX14" fmla="*/ 0 w 1793286"/>
                      <a:gd name="connsiteY14" fmla="*/ 0 h 1943100"/>
                      <a:gd name="connsiteX0" fmla="*/ 0 w 1793286"/>
                      <a:gd name="connsiteY0" fmla="*/ 0 h 1943100"/>
                      <a:gd name="connsiteX1" fmla="*/ 361121 w 1793286"/>
                      <a:gd name="connsiteY1" fmla="*/ 256650 h 1943100"/>
                      <a:gd name="connsiteX2" fmla="*/ 747436 w 1793286"/>
                      <a:gd name="connsiteY2" fmla="*/ 235202 h 1943100"/>
                      <a:gd name="connsiteX3" fmla="*/ 1326417 w 1793286"/>
                      <a:gd name="connsiteY3" fmla="*/ 608883 h 1943100"/>
                      <a:gd name="connsiteX4" fmla="*/ 1236914 w 1793286"/>
                      <a:gd name="connsiteY4" fmla="*/ 419273 h 1943100"/>
                      <a:gd name="connsiteX5" fmla="*/ 1141309 w 1793286"/>
                      <a:gd name="connsiteY5" fmla="*/ 369654 h 1943100"/>
                      <a:gd name="connsiteX6" fmla="*/ 1121993 w 1793286"/>
                      <a:gd name="connsiteY6" fmla="*/ 82832 h 1943100"/>
                      <a:gd name="connsiteX7" fmla="*/ 1173502 w 1793286"/>
                      <a:gd name="connsiteY7" fmla="*/ 59312 h 1943100"/>
                      <a:gd name="connsiteX8" fmla="*/ 1263922 w 1793286"/>
                      <a:gd name="connsiteY8" fmla="*/ 190659 h 1943100"/>
                      <a:gd name="connsiteX9" fmla="*/ 1398293 w 1793286"/>
                      <a:gd name="connsiteY9" fmla="*/ 266318 h 1943100"/>
                      <a:gd name="connsiteX10" fmla="*/ 1662835 w 1793286"/>
                      <a:gd name="connsiteY10" fmla="*/ 627631 h 1943100"/>
                      <a:gd name="connsiteX11" fmla="*/ 1692228 w 1793286"/>
                      <a:gd name="connsiteY11" fmla="*/ 1059687 h 1943100"/>
                      <a:gd name="connsiteX12" fmla="*/ 1793286 w 1793286"/>
                      <a:gd name="connsiteY12" fmla="*/ 1262932 h 1943100"/>
                      <a:gd name="connsiteX13" fmla="*/ 1729740 w 1793286"/>
                      <a:gd name="connsiteY13" fmla="*/ 1943100 h 1943100"/>
                      <a:gd name="connsiteX14" fmla="*/ 0 w 1793286"/>
                      <a:gd name="connsiteY14" fmla="*/ 1943100 h 1943100"/>
                      <a:gd name="connsiteX15" fmla="*/ 0 w 1793286"/>
                      <a:gd name="connsiteY15" fmla="*/ 0 h 1943100"/>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230949 w 1793286"/>
                      <a:gd name="connsiteY15"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63764 w 1793286"/>
                      <a:gd name="connsiteY15" fmla="*/ 206568 h 1883788"/>
                      <a:gd name="connsiteX16" fmla="*/ 230949 w 1793286"/>
                      <a:gd name="connsiteY16"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132692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82084 h 1883788"/>
                      <a:gd name="connsiteX17" fmla="*/ 230949 w 1793286"/>
                      <a:gd name="connsiteY17"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23173 w 1793286"/>
                      <a:gd name="connsiteY15" fmla="*/ 379391 h 1883788"/>
                      <a:gd name="connsiteX16" fmla="*/ 159565 w 1793286"/>
                      <a:gd name="connsiteY16" fmla="*/ 339607 h 1883788"/>
                      <a:gd name="connsiteX17" fmla="*/ 163764 w 1793286"/>
                      <a:gd name="connsiteY17" fmla="*/ 282084 h 1883788"/>
                      <a:gd name="connsiteX18" fmla="*/ 230949 w 1793286"/>
                      <a:gd name="connsiteY18"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90358 w 1793286"/>
                      <a:gd name="connsiteY15" fmla="*/ 489833 h 1883788"/>
                      <a:gd name="connsiteX16" fmla="*/ 123173 w 1793286"/>
                      <a:gd name="connsiteY16" fmla="*/ 379391 h 1883788"/>
                      <a:gd name="connsiteX17" fmla="*/ 159565 w 1793286"/>
                      <a:gd name="connsiteY17" fmla="*/ 339607 h 1883788"/>
                      <a:gd name="connsiteX18" fmla="*/ 163764 w 1793286"/>
                      <a:gd name="connsiteY18" fmla="*/ 282084 h 1883788"/>
                      <a:gd name="connsiteX19" fmla="*/ 230949 w 1793286"/>
                      <a:gd name="connsiteY19"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74681 w 1793286"/>
                      <a:gd name="connsiteY15" fmla="*/ 637090 h 1883788"/>
                      <a:gd name="connsiteX16" fmla="*/ 190358 w 1793286"/>
                      <a:gd name="connsiteY16" fmla="*/ 489833 h 1883788"/>
                      <a:gd name="connsiteX17" fmla="*/ 123173 w 1793286"/>
                      <a:gd name="connsiteY17" fmla="*/ 379391 h 1883788"/>
                      <a:gd name="connsiteX18" fmla="*/ 159565 w 1793286"/>
                      <a:gd name="connsiteY18" fmla="*/ 339607 h 1883788"/>
                      <a:gd name="connsiteX19" fmla="*/ 163764 w 1793286"/>
                      <a:gd name="connsiteY19" fmla="*/ 282084 h 1883788"/>
                      <a:gd name="connsiteX20" fmla="*/ 230949 w 1793286"/>
                      <a:gd name="connsiteY20"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353842 w 1793286"/>
                      <a:gd name="connsiteY15" fmla="*/ 757759 h 1883788"/>
                      <a:gd name="connsiteX16" fmla="*/ 174681 w 1793286"/>
                      <a:gd name="connsiteY16" fmla="*/ 637090 h 1883788"/>
                      <a:gd name="connsiteX17" fmla="*/ 190358 w 1793286"/>
                      <a:gd name="connsiteY17" fmla="*/ 489833 h 1883788"/>
                      <a:gd name="connsiteX18" fmla="*/ 123173 w 1793286"/>
                      <a:gd name="connsiteY18" fmla="*/ 379391 h 1883788"/>
                      <a:gd name="connsiteX19" fmla="*/ 159565 w 1793286"/>
                      <a:gd name="connsiteY19" fmla="*/ 339607 h 1883788"/>
                      <a:gd name="connsiteX20" fmla="*/ 163764 w 1793286"/>
                      <a:gd name="connsiteY20" fmla="*/ 282084 h 1883788"/>
                      <a:gd name="connsiteX21" fmla="*/ 230949 w 1793286"/>
                      <a:gd name="connsiteY21"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362800 w 1793286"/>
                      <a:gd name="connsiteY15" fmla="*/ 802754 h 1883788"/>
                      <a:gd name="connsiteX16" fmla="*/ 353842 w 1793286"/>
                      <a:gd name="connsiteY16" fmla="*/ 757759 h 1883788"/>
                      <a:gd name="connsiteX17" fmla="*/ 174681 w 1793286"/>
                      <a:gd name="connsiteY17" fmla="*/ 637090 h 1883788"/>
                      <a:gd name="connsiteX18" fmla="*/ 190358 w 1793286"/>
                      <a:gd name="connsiteY18" fmla="*/ 489833 h 1883788"/>
                      <a:gd name="connsiteX19" fmla="*/ 123173 w 1793286"/>
                      <a:gd name="connsiteY19" fmla="*/ 379391 h 1883788"/>
                      <a:gd name="connsiteX20" fmla="*/ 159565 w 1793286"/>
                      <a:gd name="connsiteY20" fmla="*/ 339607 h 1883788"/>
                      <a:gd name="connsiteX21" fmla="*/ 163764 w 1793286"/>
                      <a:gd name="connsiteY21" fmla="*/ 282084 h 1883788"/>
                      <a:gd name="connsiteX22" fmla="*/ 230949 w 1793286"/>
                      <a:gd name="connsiteY22"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255304 w 1793286"/>
                      <a:gd name="connsiteY15" fmla="*/ 794573 h 1883788"/>
                      <a:gd name="connsiteX16" fmla="*/ 362800 w 1793286"/>
                      <a:gd name="connsiteY16" fmla="*/ 802754 h 1883788"/>
                      <a:gd name="connsiteX17" fmla="*/ 353842 w 1793286"/>
                      <a:gd name="connsiteY17" fmla="*/ 757759 h 1883788"/>
                      <a:gd name="connsiteX18" fmla="*/ 174681 w 1793286"/>
                      <a:gd name="connsiteY18" fmla="*/ 637090 h 1883788"/>
                      <a:gd name="connsiteX19" fmla="*/ 190358 w 1793286"/>
                      <a:gd name="connsiteY19" fmla="*/ 489833 h 1883788"/>
                      <a:gd name="connsiteX20" fmla="*/ 123173 w 1793286"/>
                      <a:gd name="connsiteY20" fmla="*/ 379391 h 1883788"/>
                      <a:gd name="connsiteX21" fmla="*/ 159565 w 1793286"/>
                      <a:gd name="connsiteY21" fmla="*/ 339607 h 1883788"/>
                      <a:gd name="connsiteX22" fmla="*/ 163764 w 1793286"/>
                      <a:gd name="connsiteY22" fmla="*/ 282084 h 1883788"/>
                      <a:gd name="connsiteX23" fmla="*/ 230949 w 1793286"/>
                      <a:gd name="connsiteY23"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232909 w 1793286"/>
                      <a:gd name="connsiteY15" fmla="*/ 886609 h 1883788"/>
                      <a:gd name="connsiteX16" fmla="*/ 255304 w 1793286"/>
                      <a:gd name="connsiteY16" fmla="*/ 794573 h 1883788"/>
                      <a:gd name="connsiteX17" fmla="*/ 362800 w 1793286"/>
                      <a:gd name="connsiteY17" fmla="*/ 802754 h 1883788"/>
                      <a:gd name="connsiteX18" fmla="*/ 353842 w 1793286"/>
                      <a:gd name="connsiteY18" fmla="*/ 757759 h 1883788"/>
                      <a:gd name="connsiteX19" fmla="*/ 174681 w 1793286"/>
                      <a:gd name="connsiteY19" fmla="*/ 637090 h 1883788"/>
                      <a:gd name="connsiteX20" fmla="*/ 190358 w 1793286"/>
                      <a:gd name="connsiteY20" fmla="*/ 489833 h 1883788"/>
                      <a:gd name="connsiteX21" fmla="*/ 123173 w 1793286"/>
                      <a:gd name="connsiteY21" fmla="*/ 379391 h 1883788"/>
                      <a:gd name="connsiteX22" fmla="*/ 159565 w 1793286"/>
                      <a:gd name="connsiteY22" fmla="*/ 339607 h 1883788"/>
                      <a:gd name="connsiteX23" fmla="*/ 163764 w 1793286"/>
                      <a:gd name="connsiteY23" fmla="*/ 282084 h 1883788"/>
                      <a:gd name="connsiteX24" fmla="*/ 230949 w 1793286"/>
                      <a:gd name="connsiteY24"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342645 w 1793286"/>
                      <a:gd name="connsiteY15" fmla="*/ 1003187 h 1883788"/>
                      <a:gd name="connsiteX16" fmla="*/ 232909 w 1793286"/>
                      <a:gd name="connsiteY16" fmla="*/ 886609 h 1883788"/>
                      <a:gd name="connsiteX17" fmla="*/ 255304 w 1793286"/>
                      <a:gd name="connsiteY17" fmla="*/ 794573 h 1883788"/>
                      <a:gd name="connsiteX18" fmla="*/ 362800 w 1793286"/>
                      <a:gd name="connsiteY18" fmla="*/ 802754 h 1883788"/>
                      <a:gd name="connsiteX19" fmla="*/ 353842 w 1793286"/>
                      <a:gd name="connsiteY19" fmla="*/ 757759 h 1883788"/>
                      <a:gd name="connsiteX20" fmla="*/ 174681 w 1793286"/>
                      <a:gd name="connsiteY20" fmla="*/ 637090 h 1883788"/>
                      <a:gd name="connsiteX21" fmla="*/ 190358 w 1793286"/>
                      <a:gd name="connsiteY21" fmla="*/ 489833 h 1883788"/>
                      <a:gd name="connsiteX22" fmla="*/ 123173 w 1793286"/>
                      <a:gd name="connsiteY22" fmla="*/ 379391 h 1883788"/>
                      <a:gd name="connsiteX23" fmla="*/ 159565 w 1793286"/>
                      <a:gd name="connsiteY23" fmla="*/ 339607 h 1883788"/>
                      <a:gd name="connsiteX24" fmla="*/ 163764 w 1793286"/>
                      <a:gd name="connsiteY24" fmla="*/ 282084 h 1883788"/>
                      <a:gd name="connsiteX25" fmla="*/ 230949 w 1793286"/>
                      <a:gd name="connsiteY25"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597949 w 1793286"/>
                      <a:gd name="connsiteY15" fmla="*/ 1101358 h 1883788"/>
                      <a:gd name="connsiteX16" fmla="*/ 342645 w 1793286"/>
                      <a:gd name="connsiteY16" fmla="*/ 1003187 h 1883788"/>
                      <a:gd name="connsiteX17" fmla="*/ 232909 w 1793286"/>
                      <a:gd name="connsiteY17" fmla="*/ 886609 h 1883788"/>
                      <a:gd name="connsiteX18" fmla="*/ 255304 w 1793286"/>
                      <a:gd name="connsiteY18" fmla="*/ 794573 h 1883788"/>
                      <a:gd name="connsiteX19" fmla="*/ 362800 w 1793286"/>
                      <a:gd name="connsiteY19" fmla="*/ 802754 h 1883788"/>
                      <a:gd name="connsiteX20" fmla="*/ 353842 w 1793286"/>
                      <a:gd name="connsiteY20" fmla="*/ 757759 h 1883788"/>
                      <a:gd name="connsiteX21" fmla="*/ 174681 w 1793286"/>
                      <a:gd name="connsiteY21" fmla="*/ 637090 h 1883788"/>
                      <a:gd name="connsiteX22" fmla="*/ 190358 w 1793286"/>
                      <a:gd name="connsiteY22" fmla="*/ 489833 h 1883788"/>
                      <a:gd name="connsiteX23" fmla="*/ 123173 w 1793286"/>
                      <a:gd name="connsiteY23" fmla="*/ 379391 h 1883788"/>
                      <a:gd name="connsiteX24" fmla="*/ 159565 w 1793286"/>
                      <a:gd name="connsiteY24" fmla="*/ 339607 h 1883788"/>
                      <a:gd name="connsiteX25" fmla="*/ 163764 w 1793286"/>
                      <a:gd name="connsiteY25" fmla="*/ 282084 h 1883788"/>
                      <a:gd name="connsiteX26" fmla="*/ 230949 w 1793286"/>
                      <a:gd name="connsiteY26"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942795 w 1793286"/>
                      <a:gd name="connsiteY15" fmla="*/ 1402008 h 1883788"/>
                      <a:gd name="connsiteX16" fmla="*/ 597949 w 1793286"/>
                      <a:gd name="connsiteY16" fmla="*/ 1101358 h 1883788"/>
                      <a:gd name="connsiteX17" fmla="*/ 342645 w 1793286"/>
                      <a:gd name="connsiteY17" fmla="*/ 1003187 h 1883788"/>
                      <a:gd name="connsiteX18" fmla="*/ 232909 w 1793286"/>
                      <a:gd name="connsiteY18" fmla="*/ 886609 h 1883788"/>
                      <a:gd name="connsiteX19" fmla="*/ 255304 w 1793286"/>
                      <a:gd name="connsiteY19" fmla="*/ 794573 h 1883788"/>
                      <a:gd name="connsiteX20" fmla="*/ 362800 w 1793286"/>
                      <a:gd name="connsiteY20" fmla="*/ 802754 h 1883788"/>
                      <a:gd name="connsiteX21" fmla="*/ 353842 w 1793286"/>
                      <a:gd name="connsiteY21" fmla="*/ 757759 h 1883788"/>
                      <a:gd name="connsiteX22" fmla="*/ 174681 w 1793286"/>
                      <a:gd name="connsiteY22" fmla="*/ 637090 h 1883788"/>
                      <a:gd name="connsiteX23" fmla="*/ 190358 w 1793286"/>
                      <a:gd name="connsiteY23" fmla="*/ 489833 h 1883788"/>
                      <a:gd name="connsiteX24" fmla="*/ 123173 w 1793286"/>
                      <a:gd name="connsiteY24" fmla="*/ 379391 h 1883788"/>
                      <a:gd name="connsiteX25" fmla="*/ 159565 w 1793286"/>
                      <a:gd name="connsiteY25" fmla="*/ 339607 h 1883788"/>
                      <a:gd name="connsiteX26" fmla="*/ 163764 w 1793286"/>
                      <a:gd name="connsiteY26" fmla="*/ 282084 h 1883788"/>
                      <a:gd name="connsiteX27" fmla="*/ 230949 w 1793286"/>
                      <a:gd name="connsiteY27"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135430 w 1793286"/>
                      <a:gd name="connsiteY15" fmla="*/ 1526767 h 1883788"/>
                      <a:gd name="connsiteX16" fmla="*/ 942795 w 1793286"/>
                      <a:gd name="connsiteY16" fmla="*/ 1402008 h 1883788"/>
                      <a:gd name="connsiteX17" fmla="*/ 597949 w 1793286"/>
                      <a:gd name="connsiteY17" fmla="*/ 1101358 h 1883788"/>
                      <a:gd name="connsiteX18" fmla="*/ 342645 w 1793286"/>
                      <a:gd name="connsiteY18" fmla="*/ 1003187 h 1883788"/>
                      <a:gd name="connsiteX19" fmla="*/ 232909 w 1793286"/>
                      <a:gd name="connsiteY19" fmla="*/ 886609 h 1883788"/>
                      <a:gd name="connsiteX20" fmla="*/ 255304 w 1793286"/>
                      <a:gd name="connsiteY20" fmla="*/ 794573 h 1883788"/>
                      <a:gd name="connsiteX21" fmla="*/ 362800 w 1793286"/>
                      <a:gd name="connsiteY21" fmla="*/ 802754 h 1883788"/>
                      <a:gd name="connsiteX22" fmla="*/ 353842 w 1793286"/>
                      <a:gd name="connsiteY22" fmla="*/ 757759 h 1883788"/>
                      <a:gd name="connsiteX23" fmla="*/ 174681 w 1793286"/>
                      <a:gd name="connsiteY23" fmla="*/ 637090 h 1883788"/>
                      <a:gd name="connsiteX24" fmla="*/ 190358 w 1793286"/>
                      <a:gd name="connsiteY24" fmla="*/ 489833 h 1883788"/>
                      <a:gd name="connsiteX25" fmla="*/ 123173 w 1793286"/>
                      <a:gd name="connsiteY25" fmla="*/ 379391 h 1883788"/>
                      <a:gd name="connsiteX26" fmla="*/ 159565 w 1793286"/>
                      <a:gd name="connsiteY26" fmla="*/ 339607 h 1883788"/>
                      <a:gd name="connsiteX27" fmla="*/ 163764 w 1793286"/>
                      <a:gd name="connsiteY27" fmla="*/ 282084 h 1883788"/>
                      <a:gd name="connsiteX28" fmla="*/ 230949 w 1793286"/>
                      <a:gd name="connsiteY28"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278759 w 1793286"/>
                      <a:gd name="connsiteY15" fmla="*/ 1618803 h 1883788"/>
                      <a:gd name="connsiteX16" fmla="*/ 1135430 w 1793286"/>
                      <a:gd name="connsiteY16" fmla="*/ 1526767 h 1883788"/>
                      <a:gd name="connsiteX17" fmla="*/ 942795 w 1793286"/>
                      <a:gd name="connsiteY17" fmla="*/ 1402008 h 1883788"/>
                      <a:gd name="connsiteX18" fmla="*/ 597949 w 1793286"/>
                      <a:gd name="connsiteY18" fmla="*/ 1101358 h 1883788"/>
                      <a:gd name="connsiteX19" fmla="*/ 342645 w 1793286"/>
                      <a:gd name="connsiteY19" fmla="*/ 1003187 h 1883788"/>
                      <a:gd name="connsiteX20" fmla="*/ 232909 w 1793286"/>
                      <a:gd name="connsiteY20" fmla="*/ 886609 h 1883788"/>
                      <a:gd name="connsiteX21" fmla="*/ 255304 w 1793286"/>
                      <a:gd name="connsiteY21" fmla="*/ 794573 h 1883788"/>
                      <a:gd name="connsiteX22" fmla="*/ 362800 w 1793286"/>
                      <a:gd name="connsiteY22" fmla="*/ 802754 h 1883788"/>
                      <a:gd name="connsiteX23" fmla="*/ 353842 w 1793286"/>
                      <a:gd name="connsiteY23" fmla="*/ 757759 h 1883788"/>
                      <a:gd name="connsiteX24" fmla="*/ 174681 w 1793286"/>
                      <a:gd name="connsiteY24" fmla="*/ 637090 h 1883788"/>
                      <a:gd name="connsiteX25" fmla="*/ 190358 w 1793286"/>
                      <a:gd name="connsiteY25" fmla="*/ 489833 h 1883788"/>
                      <a:gd name="connsiteX26" fmla="*/ 123173 w 1793286"/>
                      <a:gd name="connsiteY26" fmla="*/ 379391 h 1883788"/>
                      <a:gd name="connsiteX27" fmla="*/ 159565 w 1793286"/>
                      <a:gd name="connsiteY27" fmla="*/ 339607 h 1883788"/>
                      <a:gd name="connsiteX28" fmla="*/ 163764 w 1793286"/>
                      <a:gd name="connsiteY28" fmla="*/ 282084 h 1883788"/>
                      <a:gd name="connsiteX29" fmla="*/ 230949 w 1793286"/>
                      <a:gd name="connsiteY29"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424327 w 1793286"/>
                      <a:gd name="connsiteY15" fmla="*/ 1752638 h 1883788"/>
                      <a:gd name="connsiteX16" fmla="*/ 1278759 w 1793286"/>
                      <a:gd name="connsiteY16" fmla="*/ 1618803 h 1883788"/>
                      <a:gd name="connsiteX17" fmla="*/ 1135430 w 1793286"/>
                      <a:gd name="connsiteY17" fmla="*/ 1526767 h 1883788"/>
                      <a:gd name="connsiteX18" fmla="*/ 942795 w 1793286"/>
                      <a:gd name="connsiteY18" fmla="*/ 1402008 h 1883788"/>
                      <a:gd name="connsiteX19" fmla="*/ 597949 w 1793286"/>
                      <a:gd name="connsiteY19" fmla="*/ 1101358 h 1883788"/>
                      <a:gd name="connsiteX20" fmla="*/ 342645 w 1793286"/>
                      <a:gd name="connsiteY20" fmla="*/ 1003187 h 1883788"/>
                      <a:gd name="connsiteX21" fmla="*/ 232909 w 1793286"/>
                      <a:gd name="connsiteY21" fmla="*/ 886609 h 1883788"/>
                      <a:gd name="connsiteX22" fmla="*/ 255304 w 1793286"/>
                      <a:gd name="connsiteY22" fmla="*/ 794573 h 1883788"/>
                      <a:gd name="connsiteX23" fmla="*/ 362800 w 1793286"/>
                      <a:gd name="connsiteY23" fmla="*/ 802754 h 1883788"/>
                      <a:gd name="connsiteX24" fmla="*/ 353842 w 1793286"/>
                      <a:gd name="connsiteY24" fmla="*/ 757759 h 1883788"/>
                      <a:gd name="connsiteX25" fmla="*/ 174681 w 1793286"/>
                      <a:gd name="connsiteY25" fmla="*/ 637090 h 1883788"/>
                      <a:gd name="connsiteX26" fmla="*/ 190358 w 1793286"/>
                      <a:gd name="connsiteY26" fmla="*/ 489833 h 1883788"/>
                      <a:gd name="connsiteX27" fmla="*/ 123173 w 1793286"/>
                      <a:gd name="connsiteY27" fmla="*/ 379391 h 1883788"/>
                      <a:gd name="connsiteX28" fmla="*/ 159565 w 1793286"/>
                      <a:gd name="connsiteY28" fmla="*/ 339607 h 1883788"/>
                      <a:gd name="connsiteX29" fmla="*/ 163764 w 1793286"/>
                      <a:gd name="connsiteY29" fmla="*/ 282084 h 1883788"/>
                      <a:gd name="connsiteX30" fmla="*/ 230949 w 1793286"/>
                      <a:gd name="connsiteY30" fmla="*/ 208208 h 1883788"/>
                      <a:gd name="connsiteX0" fmla="*/ 107776 w 1670113"/>
                      <a:gd name="connsiteY0" fmla="*/ 208208 h 1883788"/>
                      <a:gd name="connsiteX1" fmla="*/ 237948 w 1670113"/>
                      <a:gd name="connsiteY1" fmla="*/ 197338 h 1883788"/>
                      <a:gd name="connsiteX2" fmla="*/ 624263 w 1670113"/>
                      <a:gd name="connsiteY2" fmla="*/ 175890 h 1883788"/>
                      <a:gd name="connsiteX3" fmla="*/ 1203244 w 1670113"/>
                      <a:gd name="connsiteY3" fmla="*/ 549571 h 1883788"/>
                      <a:gd name="connsiteX4" fmla="*/ 1113741 w 1670113"/>
                      <a:gd name="connsiteY4" fmla="*/ 359961 h 1883788"/>
                      <a:gd name="connsiteX5" fmla="*/ 1018136 w 1670113"/>
                      <a:gd name="connsiteY5" fmla="*/ 310342 h 1883788"/>
                      <a:gd name="connsiteX6" fmla="*/ 998820 w 1670113"/>
                      <a:gd name="connsiteY6" fmla="*/ 23520 h 1883788"/>
                      <a:gd name="connsiteX7" fmla="*/ 1050329 w 1670113"/>
                      <a:gd name="connsiteY7" fmla="*/ 0 h 1883788"/>
                      <a:gd name="connsiteX8" fmla="*/ 1140749 w 1670113"/>
                      <a:gd name="connsiteY8" fmla="*/ 131347 h 1883788"/>
                      <a:gd name="connsiteX9" fmla="*/ 1275120 w 1670113"/>
                      <a:gd name="connsiteY9" fmla="*/ 207006 h 1883788"/>
                      <a:gd name="connsiteX10" fmla="*/ 1539662 w 1670113"/>
                      <a:gd name="connsiteY10" fmla="*/ 568319 h 1883788"/>
                      <a:gd name="connsiteX11" fmla="*/ 1569055 w 1670113"/>
                      <a:gd name="connsiteY11" fmla="*/ 1000375 h 1883788"/>
                      <a:gd name="connsiteX12" fmla="*/ 1670113 w 1670113"/>
                      <a:gd name="connsiteY12" fmla="*/ 1203620 h 1883788"/>
                      <a:gd name="connsiteX13" fmla="*/ 1606567 w 1670113"/>
                      <a:gd name="connsiteY13" fmla="*/ 1883788 h 1883788"/>
                      <a:gd name="connsiteX14" fmla="*/ 1606567 w 1670113"/>
                      <a:gd name="connsiteY14" fmla="*/ 1883788 h 1883788"/>
                      <a:gd name="connsiteX15" fmla="*/ 1301154 w 1670113"/>
                      <a:gd name="connsiteY15" fmla="*/ 1752638 h 1883788"/>
                      <a:gd name="connsiteX16" fmla="*/ 1155586 w 1670113"/>
                      <a:gd name="connsiteY16" fmla="*/ 1618803 h 1883788"/>
                      <a:gd name="connsiteX17" fmla="*/ 1012257 w 1670113"/>
                      <a:gd name="connsiteY17" fmla="*/ 1526767 h 1883788"/>
                      <a:gd name="connsiteX18" fmla="*/ 819622 w 1670113"/>
                      <a:gd name="connsiteY18" fmla="*/ 1402008 h 1883788"/>
                      <a:gd name="connsiteX19" fmla="*/ 474776 w 1670113"/>
                      <a:gd name="connsiteY19" fmla="*/ 1101358 h 1883788"/>
                      <a:gd name="connsiteX20" fmla="*/ 219472 w 1670113"/>
                      <a:gd name="connsiteY20" fmla="*/ 1003187 h 1883788"/>
                      <a:gd name="connsiteX21" fmla="*/ 109736 w 1670113"/>
                      <a:gd name="connsiteY21" fmla="*/ 886609 h 1883788"/>
                      <a:gd name="connsiteX22" fmla="*/ 132131 w 1670113"/>
                      <a:gd name="connsiteY22" fmla="*/ 794573 h 1883788"/>
                      <a:gd name="connsiteX23" fmla="*/ 239627 w 1670113"/>
                      <a:gd name="connsiteY23" fmla="*/ 802754 h 1883788"/>
                      <a:gd name="connsiteX24" fmla="*/ 230669 w 1670113"/>
                      <a:gd name="connsiteY24" fmla="*/ 757759 h 1883788"/>
                      <a:gd name="connsiteX25" fmla="*/ 51508 w 1670113"/>
                      <a:gd name="connsiteY25" fmla="*/ 637090 h 1883788"/>
                      <a:gd name="connsiteX26" fmla="*/ 67185 w 1670113"/>
                      <a:gd name="connsiteY26" fmla="*/ 489833 h 1883788"/>
                      <a:gd name="connsiteX27" fmla="*/ 0 w 1670113"/>
                      <a:gd name="connsiteY27" fmla="*/ 379391 h 1883788"/>
                      <a:gd name="connsiteX28" fmla="*/ 36392 w 1670113"/>
                      <a:gd name="connsiteY28" fmla="*/ 339607 h 1883788"/>
                      <a:gd name="connsiteX29" fmla="*/ 40591 w 1670113"/>
                      <a:gd name="connsiteY29" fmla="*/ 282084 h 1883788"/>
                      <a:gd name="connsiteX30" fmla="*/ 107776 w 1670113"/>
                      <a:gd name="connsiteY30" fmla="*/ 208208 h 1883788"/>
                      <a:gd name="connsiteX0" fmla="*/ 107776 w 1670113"/>
                      <a:gd name="connsiteY0" fmla="*/ 208208 h 1883788"/>
                      <a:gd name="connsiteX1" fmla="*/ 164764 w 1670113"/>
                      <a:gd name="connsiteY1" fmla="*/ 199994 h 1883788"/>
                      <a:gd name="connsiteX2" fmla="*/ 237948 w 1670113"/>
                      <a:gd name="connsiteY2" fmla="*/ 197338 h 1883788"/>
                      <a:gd name="connsiteX3" fmla="*/ 624263 w 1670113"/>
                      <a:gd name="connsiteY3" fmla="*/ 175890 h 1883788"/>
                      <a:gd name="connsiteX4" fmla="*/ 1203244 w 1670113"/>
                      <a:gd name="connsiteY4" fmla="*/ 549571 h 1883788"/>
                      <a:gd name="connsiteX5" fmla="*/ 1113741 w 1670113"/>
                      <a:gd name="connsiteY5" fmla="*/ 359961 h 1883788"/>
                      <a:gd name="connsiteX6" fmla="*/ 1018136 w 1670113"/>
                      <a:gd name="connsiteY6" fmla="*/ 310342 h 1883788"/>
                      <a:gd name="connsiteX7" fmla="*/ 998820 w 1670113"/>
                      <a:gd name="connsiteY7" fmla="*/ 23520 h 1883788"/>
                      <a:gd name="connsiteX8" fmla="*/ 1050329 w 1670113"/>
                      <a:gd name="connsiteY8" fmla="*/ 0 h 1883788"/>
                      <a:gd name="connsiteX9" fmla="*/ 1140749 w 1670113"/>
                      <a:gd name="connsiteY9" fmla="*/ 131347 h 1883788"/>
                      <a:gd name="connsiteX10" fmla="*/ 1275120 w 1670113"/>
                      <a:gd name="connsiteY10" fmla="*/ 207006 h 1883788"/>
                      <a:gd name="connsiteX11" fmla="*/ 1539662 w 1670113"/>
                      <a:gd name="connsiteY11" fmla="*/ 568319 h 1883788"/>
                      <a:gd name="connsiteX12" fmla="*/ 1569055 w 1670113"/>
                      <a:gd name="connsiteY12" fmla="*/ 1000375 h 1883788"/>
                      <a:gd name="connsiteX13" fmla="*/ 1670113 w 1670113"/>
                      <a:gd name="connsiteY13" fmla="*/ 1203620 h 1883788"/>
                      <a:gd name="connsiteX14" fmla="*/ 1606567 w 1670113"/>
                      <a:gd name="connsiteY14" fmla="*/ 1883788 h 1883788"/>
                      <a:gd name="connsiteX15" fmla="*/ 1606567 w 1670113"/>
                      <a:gd name="connsiteY15" fmla="*/ 1883788 h 1883788"/>
                      <a:gd name="connsiteX16" fmla="*/ 1301154 w 1670113"/>
                      <a:gd name="connsiteY16" fmla="*/ 1752638 h 1883788"/>
                      <a:gd name="connsiteX17" fmla="*/ 1155586 w 1670113"/>
                      <a:gd name="connsiteY17" fmla="*/ 1618803 h 1883788"/>
                      <a:gd name="connsiteX18" fmla="*/ 1012257 w 1670113"/>
                      <a:gd name="connsiteY18" fmla="*/ 1526767 h 1883788"/>
                      <a:gd name="connsiteX19" fmla="*/ 819622 w 1670113"/>
                      <a:gd name="connsiteY19" fmla="*/ 1402008 h 1883788"/>
                      <a:gd name="connsiteX20" fmla="*/ 474776 w 1670113"/>
                      <a:gd name="connsiteY20" fmla="*/ 1101358 h 1883788"/>
                      <a:gd name="connsiteX21" fmla="*/ 219472 w 1670113"/>
                      <a:gd name="connsiteY21" fmla="*/ 1003187 h 1883788"/>
                      <a:gd name="connsiteX22" fmla="*/ 109736 w 1670113"/>
                      <a:gd name="connsiteY22" fmla="*/ 886609 h 1883788"/>
                      <a:gd name="connsiteX23" fmla="*/ 132131 w 1670113"/>
                      <a:gd name="connsiteY23" fmla="*/ 794573 h 1883788"/>
                      <a:gd name="connsiteX24" fmla="*/ 239627 w 1670113"/>
                      <a:gd name="connsiteY24" fmla="*/ 802754 h 1883788"/>
                      <a:gd name="connsiteX25" fmla="*/ 230669 w 1670113"/>
                      <a:gd name="connsiteY25" fmla="*/ 757759 h 1883788"/>
                      <a:gd name="connsiteX26" fmla="*/ 51508 w 1670113"/>
                      <a:gd name="connsiteY26" fmla="*/ 637090 h 1883788"/>
                      <a:gd name="connsiteX27" fmla="*/ 67185 w 1670113"/>
                      <a:gd name="connsiteY27" fmla="*/ 489833 h 1883788"/>
                      <a:gd name="connsiteX28" fmla="*/ 0 w 1670113"/>
                      <a:gd name="connsiteY28" fmla="*/ 379391 h 1883788"/>
                      <a:gd name="connsiteX29" fmla="*/ 36392 w 1670113"/>
                      <a:gd name="connsiteY29" fmla="*/ 339607 h 1883788"/>
                      <a:gd name="connsiteX30" fmla="*/ 40591 w 1670113"/>
                      <a:gd name="connsiteY30" fmla="*/ 282084 h 1883788"/>
                      <a:gd name="connsiteX31" fmla="*/ 107776 w 1670113"/>
                      <a:gd name="connsiteY31"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624263 w 1670113"/>
                      <a:gd name="connsiteY3" fmla="*/ 175890 h 1883788"/>
                      <a:gd name="connsiteX4" fmla="*/ 1203244 w 1670113"/>
                      <a:gd name="connsiteY4" fmla="*/ 549571 h 1883788"/>
                      <a:gd name="connsiteX5" fmla="*/ 1113741 w 1670113"/>
                      <a:gd name="connsiteY5" fmla="*/ 359961 h 1883788"/>
                      <a:gd name="connsiteX6" fmla="*/ 1018136 w 1670113"/>
                      <a:gd name="connsiteY6" fmla="*/ 310342 h 1883788"/>
                      <a:gd name="connsiteX7" fmla="*/ 998820 w 1670113"/>
                      <a:gd name="connsiteY7" fmla="*/ 23520 h 1883788"/>
                      <a:gd name="connsiteX8" fmla="*/ 1050329 w 1670113"/>
                      <a:gd name="connsiteY8" fmla="*/ 0 h 1883788"/>
                      <a:gd name="connsiteX9" fmla="*/ 1140749 w 1670113"/>
                      <a:gd name="connsiteY9" fmla="*/ 131347 h 1883788"/>
                      <a:gd name="connsiteX10" fmla="*/ 1275120 w 1670113"/>
                      <a:gd name="connsiteY10" fmla="*/ 207006 h 1883788"/>
                      <a:gd name="connsiteX11" fmla="*/ 1539662 w 1670113"/>
                      <a:gd name="connsiteY11" fmla="*/ 568319 h 1883788"/>
                      <a:gd name="connsiteX12" fmla="*/ 1569055 w 1670113"/>
                      <a:gd name="connsiteY12" fmla="*/ 1000375 h 1883788"/>
                      <a:gd name="connsiteX13" fmla="*/ 1670113 w 1670113"/>
                      <a:gd name="connsiteY13" fmla="*/ 1203620 h 1883788"/>
                      <a:gd name="connsiteX14" fmla="*/ 1606567 w 1670113"/>
                      <a:gd name="connsiteY14" fmla="*/ 1883788 h 1883788"/>
                      <a:gd name="connsiteX15" fmla="*/ 1606567 w 1670113"/>
                      <a:gd name="connsiteY15" fmla="*/ 1883788 h 1883788"/>
                      <a:gd name="connsiteX16" fmla="*/ 1301154 w 1670113"/>
                      <a:gd name="connsiteY16" fmla="*/ 1752638 h 1883788"/>
                      <a:gd name="connsiteX17" fmla="*/ 1155586 w 1670113"/>
                      <a:gd name="connsiteY17" fmla="*/ 1618803 h 1883788"/>
                      <a:gd name="connsiteX18" fmla="*/ 1012257 w 1670113"/>
                      <a:gd name="connsiteY18" fmla="*/ 1526767 h 1883788"/>
                      <a:gd name="connsiteX19" fmla="*/ 819622 w 1670113"/>
                      <a:gd name="connsiteY19" fmla="*/ 1402008 h 1883788"/>
                      <a:gd name="connsiteX20" fmla="*/ 474776 w 1670113"/>
                      <a:gd name="connsiteY20" fmla="*/ 1101358 h 1883788"/>
                      <a:gd name="connsiteX21" fmla="*/ 219472 w 1670113"/>
                      <a:gd name="connsiteY21" fmla="*/ 1003187 h 1883788"/>
                      <a:gd name="connsiteX22" fmla="*/ 109736 w 1670113"/>
                      <a:gd name="connsiteY22" fmla="*/ 886609 h 1883788"/>
                      <a:gd name="connsiteX23" fmla="*/ 132131 w 1670113"/>
                      <a:gd name="connsiteY23" fmla="*/ 794573 h 1883788"/>
                      <a:gd name="connsiteX24" fmla="*/ 239627 w 1670113"/>
                      <a:gd name="connsiteY24" fmla="*/ 802754 h 1883788"/>
                      <a:gd name="connsiteX25" fmla="*/ 230669 w 1670113"/>
                      <a:gd name="connsiteY25" fmla="*/ 757759 h 1883788"/>
                      <a:gd name="connsiteX26" fmla="*/ 51508 w 1670113"/>
                      <a:gd name="connsiteY26" fmla="*/ 637090 h 1883788"/>
                      <a:gd name="connsiteX27" fmla="*/ 67185 w 1670113"/>
                      <a:gd name="connsiteY27" fmla="*/ 489833 h 1883788"/>
                      <a:gd name="connsiteX28" fmla="*/ 0 w 1670113"/>
                      <a:gd name="connsiteY28" fmla="*/ 379391 h 1883788"/>
                      <a:gd name="connsiteX29" fmla="*/ 36392 w 1670113"/>
                      <a:gd name="connsiteY29" fmla="*/ 339607 h 1883788"/>
                      <a:gd name="connsiteX30" fmla="*/ 40591 w 1670113"/>
                      <a:gd name="connsiteY30" fmla="*/ 282084 h 1883788"/>
                      <a:gd name="connsiteX31" fmla="*/ 107776 w 1670113"/>
                      <a:gd name="connsiteY31"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624263 w 1670113"/>
                      <a:gd name="connsiteY3" fmla="*/ 175890 h 1883788"/>
                      <a:gd name="connsiteX4" fmla="*/ 791702 w 1670113"/>
                      <a:gd name="connsiteY4" fmla="*/ 735773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19472 w 1670113"/>
                      <a:gd name="connsiteY22" fmla="*/ 1003187 h 1883788"/>
                      <a:gd name="connsiteX23" fmla="*/ 109736 w 1670113"/>
                      <a:gd name="connsiteY23" fmla="*/ 886609 h 1883788"/>
                      <a:gd name="connsiteX24" fmla="*/ 132131 w 1670113"/>
                      <a:gd name="connsiteY24" fmla="*/ 794573 h 1883788"/>
                      <a:gd name="connsiteX25" fmla="*/ 239627 w 1670113"/>
                      <a:gd name="connsiteY25" fmla="*/ 802754 h 1883788"/>
                      <a:gd name="connsiteX26" fmla="*/ 230669 w 1670113"/>
                      <a:gd name="connsiteY26" fmla="*/ 757759 h 1883788"/>
                      <a:gd name="connsiteX27" fmla="*/ 51508 w 1670113"/>
                      <a:gd name="connsiteY27" fmla="*/ 637090 h 1883788"/>
                      <a:gd name="connsiteX28" fmla="*/ 67185 w 1670113"/>
                      <a:gd name="connsiteY28" fmla="*/ 489833 h 1883788"/>
                      <a:gd name="connsiteX29" fmla="*/ 0 w 1670113"/>
                      <a:gd name="connsiteY29" fmla="*/ 379391 h 1883788"/>
                      <a:gd name="connsiteX30" fmla="*/ 36392 w 1670113"/>
                      <a:gd name="connsiteY30" fmla="*/ 339607 h 1883788"/>
                      <a:gd name="connsiteX31" fmla="*/ 40591 w 1670113"/>
                      <a:gd name="connsiteY31" fmla="*/ 282084 h 1883788"/>
                      <a:gd name="connsiteX32" fmla="*/ 107776 w 1670113"/>
                      <a:gd name="connsiteY32"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791702 w 1670113"/>
                      <a:gd name="connsiteY4" fmla="*/ 735773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19472 w 1670113"/>
                      <a:gd name="connsiteY22" fmla="*/ 1003187 h 1883788"/>
                      <a:gd name="connsiteX23" fmla="*/ 109736 w 1670113"/>
                      <a:gd name="connsiteY23" fmla="*/ 886609 h 1883788"/>
                      <a:gd name="connsiteX24" fmla="*/ 132131 w 1670113"/>
                      <a:gd name="connsiteY24" fmla="*/ 794573 h 1883788"/>
                      <a:gd name="connsiteX25" fmla="*/ 239627 w 1670113"/>
                      <a:gd name="connsiteY25" fmla="*/ 802754 h 1883788"/>
                      <a:gd name="connsiteX26" fmla="*/ 230669 w 1670113"/>
                      <a:gd name="connsiteY26" fmla="*/ 757759 h 1883788"/>
                      <a:gd name="connsiteX27" fmla="*/ 51508 w 1670113"/>
                      <a:gd name="connsiteY27" fmla="*/ 637090 h 1883788"/>
                      <a:gd name="connsiteX28" fmla="*/ 67185 w 1670113"/>
                      <a:gd name="connsiteY28" fmla="*/ 489833 h 1883788"/>
                      <a:gd name="connsiteX29" fmla="*/ 0 w 1670113"/>
                      <a:gd name="connsiteY29" fmla="*/ 379391 h 1883788"/>
                      <a:gd name="connsiteX30" fmla="*/ 36392 w 1670113"/>
                      <a:gd name="connsiteY30" fmla="*/ 339607 h 1883788"/>
                      <a:gd name="connsiteX31" fmla="*/ 40591 w 1670113"/>
                      <a:gd name="connsiteY31" fmla="*/ 282084 h 1883788"/>
                      <a:gd name="connsiteX32" fmla="*/ 107776 w 1670113"/>
                      <a:gd name="connsiteY32"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19472 w 1670113"/>
                      <a:gd name="connsiteY22" fmla="*/ 1003187 h 1883788"/>
                      <a:gd name="connsiteX23" fmla="*/ 109736 w 1670113"/>
                      <a:gd name="connsiteY23" fmla="*/ 886609 h 1883788"/>
                      <a:gd name="connsiteX24" fmla="*/ 132131 w 1670113"/>
                      <a:gd name="connsiteY24" fmla="*/ 794573 h 1883788"/>
                      <a:gd name="connsiteX25" fmla="*/ 239627 w 1670113"/>
                      <a:gd name="connsiteY25" fmla="*/ 802754 h 1883788"/>
                      <a:gd name="connsiteX26" fmla="*/ 230669 w 1670113"/>
                      <a:gd name="connsiteY26" fmla="*/ 757759 h 1883788"/>
                      <a:gd name="connsiteX27" fmla="*/ 51508 w 1670113"/>
                      <a:gd name="connsiteY27" fmla="*/ 637090 h 1883788"/>
                      <a:gd name="connsiteX28" fmla="*/ 67185 w 1670113"/>
                      <a:gd name="connsiteY28" fmla="*/ 489833 h 1883788"/>
                      <a:gd name="connsiteX29" fmla="*/ 0 w 1670113"/>
                      <a:gd name="connsiteY29" fmla="*/ 379391 h 1883788"/>
                      <a:gd name="connsiteX30" fmla="*/ 36392 w 1670113"/>
                      <a:gd name="connsiteY30" fmla="*/ 339607 h 1883788"/>
                      <a:gd name="connsiteX31" fmla="*/ 40591 w 1670113"/>
                      <a:gd name="connsiteY31" fmla="*/ 282084 h 1883788"/>
                      <a:gd name="connsiteX32" fmla="*/ 107776 w 1670113"/>
                      <a:gd name="connsiteY32"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54744 w 1670113"/>
                      <a:gd name="connsiteY22" fmla="*/ 968418 h 1883788"/>
                      <a:gd name="connsiteX23" fmla="*/ 219472 w 1670113"/>
                      <a:gd name="connsiteY23" fmla="*/ 1003187 h 1883788"/>
                      <a:gd name="connsiteX24" fmla="*/ 109736 w 1670113"/>
                      <a:gd name="connsiteY24" fmla="*/ 886609 h 1883788"/>
                      <a:gd name="connsiteX25" fmla="*/ 132131 w 1670113"/>
                      <a:gd name="connsiteY25" fmla="*/ 794573 h 1883788"/>
                      <a:gd name="connsiteX26" fmla="*/ 239627 w 1670113"/>
                      <a:gd name="connsiteY26" fmla="*/ 802754 h 1883788"/>
                      <a:gd name="connsiteX27" fmla="*/ 230669 w 1670113"/>
                      <a:gd name="connsiteY27" fmla="*/ 757759 h 1883788"/>
                      <a:gd name="connsiteX28" fmla="*/ 51508 w 1670113"/>
                      <a:gd name="connsiteY28" fmla="*/ 637090 h 1883788"/>
                      <a:gd name="connsiteX29" fmla="*/ 67185 w 1670113"/>
                      <a:gd name="connsiteY29" fmla="*/ 489833 h 1883788"/>
                      <a:gd name="connsiteX30" fmla="*/ 0 w 1670113"/>
                      <a:gd name="connsiteY30" fmla="*/ 379391 h 1883788"/>
                      <a:gd name="connsiteX31" fmla="*/ 36392 w 1670113"/>
                      <a:gd name="connsiteY31" fmla="*/ 339607 h 1883788"/>
                      <a:gd name="connsiteX32" fmla="*/ 40591 w 1670113"/>
                      <a:gd name="connsiteY32" fmla="*/ 282084 h 1883788"/>
                      <a:gd name="connsiteX33" fmla="*/ 107776 w 1670113"/>
                      <a:gd name="connsiteY33"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71540 w 1670113"/>
                      <a:gd name="connsiteY22" fmla="*/ 1052784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373998 w 1670113"/>
                      <a:gd name="connsiteY21" fmla="*/ 1063010 h 1883788"/>
                      <a:gd name="connsiteX22" fmla="*/ 271540 w 1670113"/>
                      <a:gd name="connsiteY22" fmla="*/ 1052784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373998 w 1670113"/>
                      <a:gd name="connsiteY21" fmla="*/ 1063010 h 1883788"/>
                      <a:gd name="connsiteX22" fmla="*/ 271540 w 1670113"/>
                      <a:gd name="connsiteY22" fmla="*/ 1128300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373998 w 1670113"/>
                      <a:gd name="connsiteY21" fmla="*/ 1063010 h 1883788"/>
                      <a:gd name="connsiteX22" fmla="*/ 271540 w 1670113"/>
                      <a:gd name="connsiteY22" fmla="*/ 1066943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64698 w 1670113"/>
                      <a:gd name="connsiteY21" fmla="*/ 1098802 h 1883788"/>
                      <a:gd name="connsiteX22" fmla="*/ 373998 w 1670113"/>
                      <a:gd name="connsiteY22" fmla="*/ 1063010 h 1883788"/>
                      <a:gd name="connsiteX23" fmla="*/ 271540 w 1670113"/>
                      <a:gd name="connsiteY23" fmla="*/ 1066943 h 1883788"/>
                      <a:gd name="connsiteX24" fmla="*/ 254744 w 1670113"/>
                      <a:gd name="connsiteY24" fmla="*/ 968418 h 1883788"/>
                      <a:gd name="connsiteX25" fmla="*/ 219472 w 1670113"/>
                      <a:gd name="connsiteY25" fmla="*/ 1003187 h 1883788"/>
                      <a:gd name="connsiteX26" fmla="*/ 109736 w 1670113"/>
                      <a:gd name="connsiteY26" fmla="*/ 886609 h 1883788"/>
                      <a:gd name="connsiteX27" fmla="*/ 132131 w 1670113"/>
                      <a:gd name="connsiteY27" fmla="*/ 794573 h 1883788"/>
                      <a:gd name="connsiteX28" fmla="*/ 239627 w 1670113"/>
                      <a:gd name="connsiteY28" fmla="*/ 802754 h 1883788"/>
                      <a:gd name="connsiteX29" fmla="*/ 230669 w 1670113"/>
                      <a:gd name="connsiteY29" fmla="*/ 757759 h 1883788"/>
                      <a:gd name="connsiteX30" fmla="*/ 51508 w 1670113"/>
                      <a:gd name="connsiteY30" fmla="*/ 637090 h 1883788"/>
                      <a:gd name="connsiteX31" fmla="*/ 67185 w 1670113"/>
                      <a:gd name="connsiteY31" fmla="*/ 489833 h 1883788"/>
                      <a:gd name="connsiteX32" fmla="*/ 0 w 1670113"/>
                      <a:gd name="connsiteY32" fmla="*/ 379391 h 1883788"/>
                      <a:gd name="connsiteX33" fmla="*/ 36392 w 1670113"/>
                      <a:gd name="connsiteY33" fmla="*/ 339607 h 1883788"/>
                      <a:gd name="connsiteX34" fmla="*/ 40591 w 1670113"/>
                      <a:gd name="connsiteY34" fmla="*/ 282084 h 1883788"/>
                      <a:gd name="connsiteX35" fmla="*/ 107776 w 1670113"/>
                      <a:gd name="connsiteY35" fmla="*/ 208208 h 1883788"/>
                      <a:gd name="connsiteX0" fmla="*/ 107776 w 1606567"/>
                      <a:gd name="connsiteY0" fmla="*/ 208208 h 1883788"/>
                      <a:gd name="connsiteX1" fmla="*/ 164764 w 1606567"/>
                      <a:gd name="connsiteY1" fmla="*/ 199994 h 1883788"/>
                      <a:gd name="connsiteX2" fmla="*/ 237948 w 1606567"/>
                      <a:gd name="connsiteY2" fmla="*/ 793013 h 1883788"/>
                      <a:gd name="connsiteX3" fmla="*/ 266727 w 1606567"/>
                      <a:gd name="connsiteY3" fmla="*/ 871270 h 1883788"/>
                      <a:gd name="connsiteX4" fmla="*/ 259819 w 1606567"/>
                      <a:gd name="connsiteY4" fmla="*/ 966399 h 1883788"/>
                      <a:gd name="connsiteX5" fmla="*/ 1203244 w 1606567"/>
                      <a:gd name="connsiteY5" fmla="*/ 549571 h 1883788"/>
                      <a:gd name="connsiteX6" fmla="*/ 1113741 w 1606567"/>
                      <a:gd name="connsiteY6" fmla="*/ 359961 h 1883788"/>
                      <a:gd name="connsiteX7" fmla="*/ 1018136 w 1606567"/>
                      <a:gd name="connsiteY7" fmla="*/ 310342 h 1883788"/>
                      <a:gd name="connsiteX8" fmla="*/ 998820 w 1606567"/>
                      <a:gd name="connsiteY8" fmla="*/ 23520 h 1883788"/>
                      <a:gd name="connsiteX9" fmla="*/ 1050329 w 1606567"/>
                      <a:gd name="connsiteY9" fmla="*/ 0 h 1883788"/>
                      <a:gd name="connsiteX10" fmla="*/ 1140749 w 1606567"/>
                      <a:gd name="connsiteY10" fmla="*/ 131347 h 1883788"/>
                      <a:gd name="connsiteX11" fmla="*/ 1275120 w 1606567"/>
                      <a:gd name="connsiteY11" fmla="*/ 207006 h 1883788"/>
                      <a:gd name="connsiteX12" fmla="*/ 1539662 w 1606567"/>
                      <a:gd name="connsiteY12" fmla="*/ 568319 h 1883788"/>
                      <a:gd name="connsiteX13" fmla="*/ 1569055 w 1606567"/>
                      <a:gd name="connsiteY13" fmla="*/ 1000375 h 1883788"/>
                      <a:gd name="connsiteX14" fmla="*/ 1598449 w 1606567"/>
                      <a:gd name="connsiteY14" fmla="*/ 1116697 h 1883788"/>
                      <a:gd name="connsiteX15" fmla="*/ 1606567 w 1606567"/>
                      <a:gd name="connsiteY15" fmla="*/ 1883788 h 1883788"/>
                      <a:gd name="connsiteX16" fmla="*/ 1606567 w 1606567"/>
                      <a:gd name="connsiteY16" fmla="*/ 1883788 h 1883788"/>
                      <a:gd name="connsiteX17" fmla="*/ 1301154 w 1606567"/>
                      <a:gd name="connsiteY17" fmla="*/ 1752638 h 1883788"/>
                      <a:gd name="connsiteX18" fmla="*/ 1155586 w 1606567"/>
                      <a:gd name="connsiteY18" fmla="*/ 1618803 h 1883788"/>
                      <a:gd name="connsiteX19" fmla="*/ 1012257 w 1606567"/>
                      <a:gd name="connsiteY19" fmla="*/ 1526767 h 1883788"/>
                      <a:gd name="connsiteX20" fmla="*/ 819622 w 1606567"/>
                      <a:gd name="connsiteY20" fmla="*/ 1402008 h 1883788"/>
                      <a:gd name="connsiteX21" fmla="*/ 464698 w 1606567"/>
                      <a:gd name="connsiteY21" fmla="*/ 1098802 h 1883788"/>
                      <a:gd name="connsiteX22" fmla="*/ 373998 w 1606567"/>
                      <a:gd name="connsiteY22" fmla="*/ 1063010 h 1883788"/>
                      <a:gd name="connsiteX23" fmla="*/ 271540 w 1606567"/>
                      <a:gd name="connsiteY23" fmla="*/ 1066943 h 1883788"/>
                      <a:gd name="connsiteX24" fmla="*/ 254744 w 1606567"/>
                      <a:gd name="connsiteY24" fmla="*/ 968418 h 1883788"/>
                      <a:gd name="connsiteX25" fmla="*/ 219472 w 1606567"/>
                      <a:gd name="connsiteY25" fmla="*/ 1003187 h 1883788"/>
                      <a:gd name="connsiteX26" fmla="*/ 109736 w 1606567"/>
                      <a:gd name="connsiteY26" fmla="*/ 886609 h 1883788"/>
                      <a:gd name="connsiteX27" fmla="*/ 132131 w 1606567"/>
                      <a:gd name="connsiteY27" fmla="*/ 794573 h 1883788"/>
                      <a:gd name="connsiteX28" fmla="*/ 239627 w 1606567"/>
                      <a:gd name="connsiteY28" fmla="*/ 802754 h 1883788"/>
                      <a:gd name="connsiteX29" fmla="*/ 230669 w 1606567"/>
                      <a:gd name="connsiteY29" fmla="*/ 757759 h 1883788"/>
                      <a:gd name="connsiteX30" fmla="*/ 51508 w 1606567"/>
                      <a:gd name="connsiteY30" fmla="*/ 637090 h 1883788"/>
                      <a:gd name="connsiteX31" fmla="*/ 67185 w 1606567"/>
                      <a:gd name="connsiteY31" fmla="*/ 489833 h 1883788"/>
                      <a:gd name="connsiteX32" fmla="*/ 0 w 1606567"/>
                      <a:gd name="connsiteY32" fmla="*/ 379391 h 1883788"/>
                      <a:gd name="connsiteX33" fmla="*/ 36392 w 1606567"/>
                      <a:gd name="connsiteY33" fmla="*/ 339607 h 1883788"/>
                      <a:gd name="connsiteX34" fmla="*/ 40591 w 1606567"/>
                      <a:gd name="connsiteY34" fmla="*/ 282084 h 1883788"/>
                      <a:gd name="connsiteX35" fmla="*/ 107776 w 1606567"/>
                      <a:gd name="connsiteY35" fmla="*/ 208208 h 1883788"/>
                      <a:gd name="connsiteX0" fmla="*/ 107776 w 1728061"/>
                      <a:gd name="connsiteY0" fmla="*/ 208208 h 1883788"/>
                      <a:gd name="connsiteX1" fmla="*/ 164764 w 1728061"/>
                      <a:gd name="connsiteY1" fmla="*/ 199994 h 1883788"/>
                      <a:gd name="connsiteX2" fmla="*/ 237948 w 1728061"/>
                      <a:gd name="connsiteY2" fmla="*/ 793013 h 1883788"/>
                      <a:gd name="connsiteX3" fmla="*/ 266727 w 1728061"/>
                      <a:gd name="connsiteY3" fmla="*/ 871270 h 1883788"/>
                      <a:gd name="connsiteX4" fmla="*/ 259819 w 1728061"/>
                      <a:gd name="connsiteY4" fmla="*/ 966399 h 1883788"/>
                      <a:gd name="connsiteX5" fmla="*/ 1203244 w 1728061"/>
                      <a:gd name="connsiteY5" fmla="*/ 549571 h 1883788"/>
                      <a:gd name="connsiteX6" fmla="*/ 1113741 w 1728061"/>
                      <a:gd name="connsiteY6" fmla="*/ 359961 h 1883788"/>
                      <a:gd name="connsiteX7" fmla="*/ 1018136 w 1728061"/>
                      <a:gd name="connsiteY7" fmla="*/ 310342 h 1883788"/>
                      <a:gd name="connsiteX8" fmla="*/ 998820 w 1728061"/>
                      <a:gd name="connsiteY8" fmla="*/ 23520 h 1883788"/>
                      <a:gd name="connsiteX9" fmla="*/ 1050329 w 1728061"/>
                      <a:gd name="connsiteY9" fmla="*/ 0 h 1883788"/>
                      <a:gd name="connsiteX10" fmla="*/ 1140749 w 1728061"/>
                      <a:gd name="connsiteY10" fmla="*/ 131347 h 1883788"/>
                      <a:gd name="connsiteX11" fmla="*/ 1275120 w 1728061"/>
                      <a:gd name="connsiteY11" fmla="*/ 207006 h 1883788"/>
                      <a:gd name="connsiteX12" fmla="*/ 1539662 w 1728061"/>
                      <a:gd name="connsiteY12" fmla="*/ 568319 h 1883788"/>
                      <a:gd name="connsiteX13" fmla="*/ 1569055 w 1728061"/>
                      <a:gd name="connsiteY13" fmla="*/ 1000375 h 1883788"/>
                      <a:gd name="connsiteX14" fmla="*/ 1598449 w 1728061"/>
                      <a:gd name="connsiteY14" fmla="*/ 1116697 h 1883788"/>
                      <a:gd name="connsiteX15" fmla="*/ 1727221 w 1728061"/>
                      <a:gd name="connsiteY15" fmla="*/ 1229186 h 1883788"/>
                      <a:gd name="connsiteX16" fmla="*/ 1606567 w 1728061"/>
                      <a:gd name="connsiteY16" fmla="*/ 1883788 h 1883788"/>
                      <a:gd name="connsiteX17" fmla="*/ 1606567 w 1728061"/>
                      <a:gd name="connsiteY17" fmla="*/ 1883788 h 1883788"/>
                      <a:gd name="connsiteX18" fmla="*/ 1301154 w 1728061"/>
                      <a:gd name="connsiteY18" fmla="*/ 1752638 h 1883788"/>
                      <a:gd name="connsiteX19" fmla="*/ 1155586 w 1728061"/>
                      <a:gd name="connsiteY19" fmla="*/ 1618803 h 1883788"/>
                      <a:gd name="connsiteX20" fmla="*/ 1012257 w 1728061"/>
                      <a:gd name="connsiteY20" fmla="*/ 1526767 h 1883788"/>
                      <a:gd name="connsiteX21" fmla="*/ 819622 w 1728061"/>
                      <a:gd name="connsiteY21" fmla="*/ 1402008 h 1883788"/>
                      <a:gd name="connsiteX22" fmla="*/ 464698 w 1728061"/>
                      <a:gd name="connsiteY22" fmla="*/ 1098802 h 1883788"/>
                      <a:gd name="connsiteX23" fmla="*/ 373998 w 1728061"/>
                      <a:gd name="connsiteY23" fmla="*/ 1063010 h 1883788"/>
                      <a:gd name="connsiteX24" fmla="*/ 271540 w 1728061"/>
                      <a:gd name="connsiteY24" fmla="*/ 1066943 h 1883788"/>
                      <a:gd name="connsiteX25" fmla="*/ 254744 w 1728061"/>
                      <a:gd name="connsiteY25" fmla="*/ 968418 h 1883788"/>
                      <a:gd name="connsiteX26" fmla="*/ 219472 w 1728061"/>
                      <a:gd name="connsiteY26" fmla="*/ 1003187 h 1883788"/>
                      <a:gd name="connsiteX27" fmla="*/ 109736 w 1728061"/>
                      <a:gd name="connsiteY27" fmla="*/ 886609 h 1883788"/>
                      <a:gd name="connsiteX28" fmla="*/ 132131 w 1728061"/>
                      <a:gd name="connsiteY28" fmla="*/ 794573 h 1883788"/>
                      <a:gd name="connsiteX29" fmla="*/ 239627 w 1728061"/>
                      <a:gd name="connsiteY29" fmla="*/ 802754 h 1883788"/>
                      <a:gd name="connsiteX30" fmla="*/ 230669 w 1728061"/>
                      <a:gd name="connsiteY30" fmla="*/ 757759 h 1883788"/>
                      <a:gd name="connsiteX31" fmla="*/ 51508 w 1728061"/>
                      <a:gd name="connsiteY31" fmla="*/ 637090 h 1883788"/>
                      <a:gd name="connsiteX32" fmla="*/ 67185 w 1728061"/>
                      <a:gd name="connsiteY32" fmla="*/ 489833 h 1883788"/>
                      <a:gd name="connsiteX33" fmla="*/ 0 w 1728061"/>
                      <a:gd name="connsiteY33" fmla="*/ 379391 h 1883788"/>
                      <a:gd name="connsiteX34" fmla="*/ 36392 w 1728061"/>
                      <a:gd name="connsiteY34" fmla="*/ 339607 h 1883788"/>
                      <a:gd name="connsiteX35" fmla="*/ 40591 w 1728061"/>
                      <a:gd name="connsiteY35" fmla="*/ 282084 h 1883788"/>
                      <a:gd name="connsiteX36" fmla="*/ 107776 w 1728061"/>
                      <a:gd name="connsiteY36" fmla="*/ 208208 h 1883788"/>
                      <a:gd name="connsiteX0" fmla="*/ 107776 w 1728061"/>
                      <a:gd name="connsiteY0" fmla="*/ 208208 h 1981806"/>
                      <a:gd name="connsiteX1" fmla="*/ 164764 w 1728061"/>
                      <a:gd name="connsiteY1" fmla="*/ 199994 h 1981806"/>
                      <a:gd name="connsiteX2" fmla="*/ 237948 w 1728061"/>
                      <a:gd name="connsiteY2" fmla="*/ 793013 h 1981806"/>
                      <a:gd name="connsiteX3" fmla="*/ 266727 w 1728061"/>
                      <a:gd name="connsiteY3" fmla="*/ 871270 h 1981806"/>
                      <a:gd name="connsiteX4" fmla="*/ 259819 w 1728061"/>
                      <a:gd name="connsiteY4" fmla="*/ 966399 h 1981806"/>
                      <a:gd name="connsiteX5" fmla="*/ 1203244 w 1728061"/>
                      <a:gd name="connsiteY5" fmla="*/ 549571 h 1981806"/>
                      <a:gd name="connsiteX6" fmla="*/ 1113741 w 1728061"/>
                      <a:gd name="connsiteY6" fmla="*/ 359961 h 1981806"/>
                      <a:gd name="connsiteX7" fmla="*/ 1018136 w 1728061"/>
                      <a:gd name="connsiteY7" fmla="*/ 310342 h 1981806"/>
                      <a:gd name="connsiteX8" fmla="*/ 998820 w 1728061"/>
                      <a:gd name="connsiteY8" fmla="*/ 23520 h 1981806"/>
                      <a:gd name="connsiteX9" fmla="*/ 1050329 w 1728061"/>
                      <a:gd name="connsiteY9" fmla="*/ 0 h 1981806"/>
                      <a:gd name="connsiteX10" fmla="*/ 1140749 w 1728061"/>
                      <a:gd name="connsiteY10" fmla="*/ 131347 h 1981806"/>
                      <a:gd name="connsiteX11" fmla="*/ 1275120 w 1728061"/>
                      <a:gd name="connsiteY11" fmla="*/ 207006 h 1981806"/>
                      <a:gd name="connsiteX12" fmla="*/ 1539662 w 1728061"/>
                      <a:gd name="connsiteY12" fmla="*/ 568319 h 1981806"/>
                      <a:gd name="connsiteX13" fmla="*/ 1569055 w 1728061"/>
                      <a:gd name="connsiteY13" fmla="*/ 1000375 h 1981806"/>
                      <a:gd name="connsiteX14" fmla="*/ 1598449 w 1728061"/>
                      <a:gd name="connsiteY14" fmla="*/ 1116697 h 1981806"/>
                      <a:gd name="connsiteX15" fmla="*/ 1727221 w 1728061"/>
                      <a:gd name="connsiteY15" fmla="*/ 1229186 h 1981806"/>
                      <a:gd name="connsiteX16" fmla="*/ 1606567 w 1728061"/>
                      <a:gd name="connsiteY16" fmla="*/ 1883788 h 1981806"/>
                      <a:gd name="connsiteX17" fmla="*/ 1606567 w 1728061"/>
                      <a:gd name="connsiteY17" fmla="*/ 1883788 h 1981806"/>
                      <a:gd name="connsiteX18" fmla="*/ 1665914 w 1728061"/>
                      <a:gd name="connsiteY18" fmla="*/ 1981806 h 1981806"/>
                      <a:gd name="connsiteX19" fmla="*/ 1301154 w 1728061"/>
                      <a:gd name="connsiteY19" fmla="*/ 1752638 h 1981806"/>
                      <a:gd name="connsiteX20" fmla="*/ 1155586 w 1728061"/>
                      <a:gd name="connsiteY20" fmla="*/ 1618803 h 1981806"/>
                      <a:gd name="connsiteX21" fmla="*/ 1012257 w 1728061"/>
                      <a:gd name="connsiteY21" fmla="*/ 1526767 h 1981806"/>
                      <a:gd name="connsiteX22" fmla="*/ 819622 w 1728061"/>
                      <a:gd name="connsiteY22" fmla="*/ 1402008 h 1981806"/>
                      <a:gd name="connsiteX23" fmla="*/ 464698 w 1728061"/>
                      <a:gd name="connsiteY23" fmla="*/ 1098802 h 1981806"/>
                      <a:gd name="connsiteX24" fmla="*/ 373998 w 1728061"/>
                      <a:gd name="connsiteY24" fmla="*/ 1063010 h 1981806"/>
                      <a:gd name="connsiteX25" fmla="*/ 271540 w 1728061"/>
                      <a:gd name="connsiteY25" fmla="*/ 1066943 h 1981806"/>
                      <a:gd name="connsiteX26" fmla="*/ 254744 w 1728061"/>
                      <a:gd name="connsiteY26" fmla="*/ 968418 h 1981806"/>
                      <a:gd name="connsiteX27" fmla="*/ 219472 w 1728061"/>
                      <a:gd name="connsiteY27" fmla="*/ 1003187 h 1981806"/>
                      <a:gd name="connsiteX28" fmla="*/ 109736 w 1728061"/>
                      <a:gd name="connsiteY28" fmla="*/ 886609 h 1981806"/>
                      <a:gd name="connsiteX29" fmla="*/ 132131 w 1728061"/>
                      <a:gd name="connsiteY29" fmla="*/ 794573 h 1981806"/>
                      <a:gd name="connsiteX30" fmla="*/ 239627 w 1728061"/>
                      <a:gd name="connsiteY30" fmla="*/ 802754 h 1981806"/>
                      <a:gd name="connsiteX31" fmla="*/ 230669 w 1728061"/>
                      <a:gd name="connsiteY31" fmla="*/ 757759 h 1981806"/>
                      <a:gd name="connsiteX32" fmla="*/ 51508 w 1728061"/>
                      <a:gd name="connsiteY32" fmla="*/ 637090 h 1981806"/>
                      <a:gd name="connsiteX33" fmla="*/ 67185 w 1728061"/>
                      <a:gd name="connsiteY33" fmla="*/ 489833 h 1981806"/>
                      <a:gd name="connsiteX34" fmla="*/ 0 w 1728061"/>
                      <a:gd name="connsiteY34" fmla="*/ 379391 h 1981806"/>
                      <a:gd name="connsiteX35" fmla="*/ 36392 w 1728061"/>
                      <a:gd name="connsiteY35" fmla="*/ 339607 h 1981806"/>
                      <a:gd name="connsiteX36" fmla="*/ 40591 w 1728061"/>
                      <a:gd name="connsiteY36" fmla="*/ 282084 h 1981806"/>
                      <a:gd name="connsiteX37" fmla="*/ 107776 w 1728061"/>
                      <a:gd name="connsiteY37" fmla="*/ 208208 h 1981806"/>
                      <a:gd name="connsiteX0" fmla="*/ 107776 w 1728061"/>
                      <a:gd name="connsiteY0" fmla="*/ 208208 h 1981806"/>
                      <a:gd name="connsiteX1" fmla="*/ 164764 w 1728061"/>
                      <a:gd name="connsiteY1" fmla="*/ 199994 h 1981806"/>
                      <a:gd name="connsiteX2" fmla="*/ 237948 w 1728061"/>
                      <a:gd name="connsiteY2" fmla="*/ 793013 h 1981806"/>
                      <a:gd name="connsiteX3" fmla="*/ 266727 w 1728061"/>
                      <a:gd name="connsiteY3" fmla="*/ 871270 h 1981806"/>
                      <a:gd name="connsiteX4" fmla="*/ 259819 w 1728061"/>
                      <a:gd name="connsiteY4" fmla="*/ 966399 h 1981806"/>
                      <a:gd name="connsiteX5" fmla="*/ 1203244 w 1728061"/>
                      <a:gd name="connsiteY5" fmla="*/ 549571 h 1981806"/>
                      <a:gd name="connsiteX6" fmla="*/ 1113741 w 1728061"/>
                      <a:gd name="connsiteY6" fmla="*/ 359961 h 1981806"/>
                      <a:gd name="connsiteX7" fmla="*/ 1018136 w 1728061"/>
                      <a:gd name="connsiteY7" fmla="*/ 310342 h 1981806"/>
                      <a:gd name="connsiteX8" fmla="*/ 998820 w 1728061"/>
                      <a:gd name="connsiteY8" fmla="*/ 23520 h 1981806"/>
                      <a:gd name="connsiteX9" fmla="*/ 1050329 w 1728061"/>
                      <a:gd name="connsiteY9" fmla="*/ 0 h 1981806"/>
                      <a:gd name="connsiteX10" fmla="*/ 1140749 w 1728061"/>
                      <a:gd name="connsiteY10" fmla="*/ 131347 h 1981806"/>
                      <a:gd name="connsiteX11" fmla="*/ 1275120 w 1728061"/>
                      <a:gd name="connsiteY11" fmla="*/ 207006 h 1981806"/>
                      <a:gd name="connsiteX12" fmla="*/ 1539662 w 1728061"/>
                      <a:gd name="connsiteY12" fmla="*/ 568319 h 1981806"/>
                      <a:gd name="connsiteX13" fmla="*/ 1569055 w 1728061"/>
                      <a:gd name="connsiteY13" fmla="*/ 1000375 h 1981806"/>
                      <a:gd name="connsiteX14" fmla="*/ 1598449 w 1728061"/>
                      <a:gd name="connsiteY14" fmla="*/ 1116697 h 1981806"/>
                      <a:gd name="connsiteX15" fmla="*/ 1727221 w 1728061"/>
                      <a:gd name="connsiteY15" fmla="*/ 1229186 h 1981806"/>
                      <a:gd name="connsiteX16" fmla="*/ 1606567 w 1728061"/>
                      <a:gd name="connsiteY16" fmla="*/ 1883788 h 1981806"/>
                      <a:gd name="connsiteX17" fmla="*/ 1606567 w 1728061"/>
                      <a:gd name="connsiteY17" fmla="*/ 1883788 h 1981806"/>
                      <a:gd name="connsiteX18" fmla="*/ 1606847 w 1728061"/>
                      <a:gd name="connsiteY18" fmla="*/ 1891330 h 1981806"/>
                      <a:gd name="connsiteX19" fmla="*/ 1665914 w 1728061"/>
                      <a:gd name="connsiteY19" fmla="*/ 1981806 h 1981806"/>
                      <a:gd name="connsiteX20" fmla="*/ 1301154 w 1728061"/>
                      <a:gd name="connsiteY20" fmla="*/ 1752638 h 1981806"/>
                      <a:gd name="connsiteX21" fmla="*/ 1155586 w 1728061"/>
                      <a:gd name="connsiteY21" fmla="*/ 1618803 h 1981806"/>
                      <a:gd name="connsiteX22" fmla="*/ 1012257 w 1728061"/>
                      <a:gd name="connsiteY22" fmla="*/ 1526767 h 1981806"/>
                      <a:gd name="connsiteX23" fmla="*/ 819622 w 1728061"/>
                      <a:gd name="connsiteY23" fmla="*/ 1402008 h 1981806"/>
                      <a:gd name="connsiteX24" fmla="*/ 464698 w 1728061"/>
                      <a:gd name="connsiteY24" fmla="*/ 1098802 h 1981806"/>
                      <a:gd name="connsiteX25" fmla="*/ 373998 w 1728061"/>
                      <a:gd name="connsiteY25" fmla="*/ 1063010 h 1981806"/>
                      <a:gd name="connsiteX26" fmla="*/ 271540 w 1728061"/>
                      <a:gd name="connsiteY26" fmla="*/ 1066943 h 1981806"/>
                      <a:gd name="connsiteX27" fmla="*/ 254744 w 1728061"/>
                      <a:gd name="connsiteY27" fmla="*/ 968418 h 1981806"/>
                      <a:gd name="connsiteX28" fmla="*/ 219472 w 1728061"/>
                      <a:gd name="connsiteY28" fmla="*/ 1003187 h 1981806"/>
                      <a:gd name="connsiteX29" fmla="*/ 109736 w 1728061"/>
                      <a:gd name="connsiteY29" fmla="*/ 886609 h 1981806"/>
                      <a:gd name="connsiteX30" fmla="*/ 132131 w 1728061"/>
                      <a:gd name="connsiteY30" fmla="*/ 794573 h 1981806"/>
                      <a:gd name="connsiteX31" fmla="*/ 239627 w 1728061"/>
                      <a:gd name="connsiteY31" fmla="*/ 802754 h 1981806"/>
                      <a:gd name="connsiteX32" fmla="*/ 230669 w 1728061"/>
                      <a:gd name="connsiteY32" fmla="*/ 757759 h 1981806"/>
                      <a:gd name="connsiteX33" fmla="*/ 51508 w 1728061"/>
                      <a:gd name="connsiteY33" fmla="*/ 637090 h 1981806"/>
                      <a:gd name="connsiteX34" fmla="*/ 67185 w 1728061"/>
                      <a:gd name="connsiteY34" fmla="*/ 489833 h 1981806"/>
                      <a:gd name="connsiteX35" fmla="*/ 0 w 1728061"/>
                      <a:gd name="connsiteY35" fmla="*/ 379391 h 1981806"/>
                      <a:gd name="connsiteX36" fmla="*/ 36392 w 1728061"/>
                      <a:gd name="connsiteY36" fmla="*/ 339607 h 1981806"/>
                      <a:gd name="connsiteX37" fmla="*/ 40591 w 1728061"/>
                      <a:gd name="connsiteY37" fmla="*/ 282084 h 1981806"/>
                      <a:gd name="connsiteX38" fmla="*/ 107776 w 1728061"/>
                      <a:gd name="connsiteY38" fmla="*/ 208208 h 1981806"/>
                      <a:gd name="connsiteX0" fmla="*/ 107776 w 1728061"/>
                      <a:gd name="connsiteY0" fmla="*/ 208208 h 2003664"/>
                      <a:gd name="connsiteX1" fmla="*/ 164764 w 1728061"/>
                      <a:gd name="connsiteY1" fmla="*/ 199994 h 2003664"/>
                      <a:gd name="connsiteX2" fmla="*/ 237948 w 1728061"/>
                      <a:gd name="connsiteY2" fmla="*/ 793013 h 2003664"/>
                      <a:gd name="connsiteX3" fmla="*/ 266727 w 1728061"/>
                      <a:gd name="connsiteY3" fmla="*/ 871270 h 2003664"/>
                      <a:gd name="connsiteX4" fmla="*/ 259819 w 1728061"/>
                      <a:gd name="connsiteY4" fmla="*/ 966399 h 2003664"/>
                      <a:gd name="connsiteX5" fmla="*/ 1203244 w 1728061"/>
                      <a:gd name="connsiteY5" fmla="*/ 549571 h 2003664"/>
                      <a:gd name="connsiteX6" fmla="*/ 1113741 w 1728061"/>
                      <a:gd name="connsiteY6" fmla="*/ 359961 h 2003664"/>
                      <a:gd name="connsiteX7" fmla="*/ 1018136 w 1728061"/>
                      <a:gd name="connsiteY7" fmla="*/ 310342 h 2003664"/>
                      <a:gd name="connsiteX8" fmla="*/ 998820 w 1728061"/>
                      <a:gd name="connsiteY8" fmla="*/ 23520 h 2003664"/>
                      <a:gd name="connsiteX9" fmla="*/ 1050329 w 1728061"/>
                      <a:gd name="connsiteY9" fmla="*/ 0 h 2003664"/>
                      <a:gd name="connsiteX10" fmla="*/ 1140749 w 1728061"/>
                      <a:gd name="connsiteY10" fmla="*/ 131347 h 2003664"/>
                      <a:gd name="connsiteX11" fmla="*/ 1275120 w 1728061"/>
                      <a:gd name="connsiteY11" fmla="*/ 207006 h 2003664"/>
                      <a:gd name="connsiteX12" fmla="*/ 1539662 w 1728061"/>
                      <a:gd name="connsiteY12" fmla="*/ 568319 h 2003664"/>
                      <a:gd name="connsiteX13" fmla="*/ 1569055 w 1728061"/>
                      <a:gd name="connsiteY13" fmla="*/ 1000375 h 2003664"/>
                      <a:gd name="connsiteX14" fmla="*/ 1598449 w 1728061"/>
                      <a:gd name="connsiteY14" fmla="*/ 1116697 h 2003664"/>
                      <a:gd name="connsiteX15" fmla="*/ 1727221 w 1728061"/>
                      <a:gd name="connsiteY15" fmla="*/ 1229186 h 2003664"/>
                      <a:gd name="connsiteX16" fmla="*/ 1606567 w 1728061"/>
                      <a:gd name="connsiteY16" fmla="*/ 1883788 h 2003664"/>
                      <a:gd name="connsiteX17" fmla="*/ 1606567 w 1728061"/>
                      <a:gd name="connsiteY17" fmla="*/ 1883788 h 2003664"/>
                      <a:gd name="connsiteX18" fmla="*/ 1665914 w 1728061"/>
                      <a:gd name="connsiteY18" fmla="*/ 1981806 h 2003664"/>
                      <a:gd name="connsiteX19" fmla="*/ 1301154 w 1728061"/>
                      <a:gd name="connsiteY19" fmla="*/ 1752638 h 2003664"/>
                      <a:gd name="connsiteX20" fmla="*/ 1155586 w 1728061"/>
                      <a:gd name="connsiteY20" fmla="*/ 1618803 h 2003664"/>
                      <a:gd name="connsiteX21" fmla="*/ 1012257 w 1728061"/>
                      <a:gd name="connsiteY21" fmla="*/ 1526767 h 2003664"/>
                      <a:gd name="connsiteX22" fmla="*/ 819622 w 1728061"/>
                      <a:gd name="connsiteY22" fmla="*/ 1402008 h 2003664"/>
                      <a:gd name="connsiteX23" fmla="*/ 464698 w 1728061"/>
                      <a:gd name="connsiteY23" fmla="*/ 1098802 h 2003664"/>
                      <a:gd name="connsiteX24" fmla="*/ 373998 w 1728061"/>
                      <a:gd name="connsiteY24" fmla="*/ 1063010 h 2003664"/>
                      <a:gd name="connsiteX25" fmla="*/ 271540 w 1728061"/>
                      <a:gd name="connsiteY25" fmla="*/ 1066943 h 2003664"/>
                      <a:gd name="connsiteX26" fmla="*/ 254744 w 1728061"/>
                      <a:gd name="connsiteY26" fmla="*/ 968418 h 2003664"/>
                      <a:gd name="connsiteX27" fmla="*/ 219472 w 1728061"/>
                      <a:gd name="connsiteY27" fmla="*/ 1003187 h 2003664"/>
                      <a:gd name="connsiteX28" fmla="*/ 109736 w 1728061"/>
                      <a:gd name="connsiteY28" fmla="*/ 886609 h 2003664"/>
                      <a:gd name="connsiteX29" fmla="*/ 132131 w 1728061"/>
                      <a:gd name="connsiteY29" fmla="*/ 794573 h 2003664"/>
                      <a:gd name="connsiteX30" fmla="*/ 239627 w 1728061"/>
                      <a:gd name="connsiteY30" fmla="*/ 802754 h 2003664"/>
                      <a:gd name="connsiteX31" fmla="*/ 230669 w 1728061"/>
                      <a:gd name="connsiteY31" fmla="*/ 757759 h 2003664"/>
                      <a:gd name="connsiteX32" fmla="*/ 51508 w 1728061"/>
                      <a:gd name="connsiteY32" fmla="*/ 637090 h 2003664"/>
                      <a:gd name="connsiteX33" fmla="*/ 67185 w 1728061"/>
                      <a:gd name="connsiteY33" fmla="*/ 489833 h 2003664"/>
                      <a:gd name="connsiteX34" fmla="*/ 0 w 1728061"/>
                      <a:gd name="connsiteY34" fmla="*/ 379391 h 2003664"/>
                      <a:gd name="connsiteX35" fmla="*/ 36392 w 1728061"/>
                      <a:gd name="connsiteY35" fmla="*/ 339607 h 2003664"/>
                      <a:gd name="connsiteX36" fmla="*/ 40591 w 1728061"/>
                      <a:gd name="connsiteY36" fmla="*/ 282084 h 2003664"/>
                      <a:gd name="connsiteX37" fmla="*/ 107776 w 1728061"/>
                      <a:gd name="connsiteY37" fmla="*/ 208208 h 2003664"/>
                      <a:gd name="connsiteX0" fmla="*/ 107776 w 1728061"/>
                      <a:gd name="connsiteY0" fmla="*/ 208208 h 1981806"/>
                      <a:gd name="connsiteX1" fmla="*/ 164764 w 1728061"/>
                      <a:gd name="connsiteY1" fmla="*/ 199994 h 1981806"/>
                      <a:gd name="connsiteX2" fmla="*/ 237948 w 1728061"/>
                      <a:gd name="connsiteY2" fmla="*/ 793013 h 1981806"/>
                      <a:gd name="connsiteX3" fmla="*/ 266727 w 1728061"/>
                      <a:gd name="connsiteY3" fmla="*/ 871270 h 1981806"/>
                      <a:gd name="connsiteX4" fmla="*/ 259819 w 1728061"/>
                      <a:gd name="connsiteY4" fmla="*/ 966399 h 1981806"/>
                      <a:gd name="connsiteX5" fmla="*/ 1203244 w 1728061"/>
                      <a:gd name="connsiteY5" fmla="*/ 549571 h 1981806"/>
                      <a:gd name="connsiteX6" fmla="*/ 1113741 w 1728061"/>
                      <a:gd name="connsiteY6" fmla="*/ 359961 h 1981806"/>
                      <a:gd name="connsiteX7" fmla="*/ 1018136 w 1728061"/>
                      <a:gd name="connsiteY7" fmla="*/ 310342 h 1981806"/>
                      <a:gd name="connsiteX8" fmla="*/ 998820 w 1728061"/>
                      <a:gd name="connsiteY8" fmla="*/ 23520 h 1981806"/>
                      <a:gd name="connsiteX9" fmla="*/ 1050329 w 1728061"/>
                      <a:gd name="connsiteY9" fmla="*/ 0 h 1981806"/>
                      <a:gd name="connsiteX10" fmla="*/ 1140749 w 1728061"/>
                      <a:gd name="connsiteY10" fmla="*/ 131347 h 1981806"/>
                      <a:gd name="connsiteX11" fmla="*/ 1275120 w 1728061"/>
                      <a:gd name="connsiteY11" fmla="*/ 207006 h 1981806"/>
                      <a:gd name="connsiteX12" fmla="*/ 1539662 w 1728061"/>
                      <a:gd name="connsiteY12" fmla="*/ 568319 h 1981806"/>
                      <a:gd name="connsiteX13" fmla="*/ 1569055 w 1728061"/>
                      <a:gd name="connsiteY13" fmla="*/ 1000375 h 1981806"/>
                      <a:gd name="connsiteX14" fmla="*/ 1598449 w 1728061"/>
                      <a:gd name="connsiteY14" fmla="*/ 1116697 h 1981806"/>
                      <a:gd name="connsiteX15" fmla="*/ 1727221 w 1728061"/>
                      <a:gd name="connsiteY15" fmla="*/ 1229186 h 1981806"/>
                      <a:gd name="connsiteX16" fmla="*/ 1606567 w 1728061"/>
                      <a:gd name="connsiteY16" fmla="*/ 1883788 h 1981806"/>
                      <a:gd name="connsiteX17" fmla="*/ 1665914 w 1728061"/>
                      <a:gd name="connsiteY17" fmla="*/ 1981806 h 1981806"/>
                      <a:gd name="connsiteX18" fmla="*/ 1301154 w 1728061"/>
                      <a:gd name="connsiteY18" fmla="*/ 1752638 h 1981806"/>
                      <a:gd name="connsiteX19" fmla="*/ 1155586 w 1728061"/>
                      <a:gd name="connsiteY19" fmla="*/ 1618803 h 1981806"/>
                      <a:gd name="connsiteX20" fmla="*/ 1012257 w 1728061"/>
                      <a:gd name="connsiteY20" fmla="*/ 1526767 h 1981806"/>
                      <a:gd name="connsiteX21" fmla="*/ 819622 w 1728061"/>
                      <a:gd name="connsiteY21" fmla="*/ 1402008 h 1981806"/>
                      <a:gd name="connsiteX22" fmla="*/ 464698 w 1728061"/>
                      <a:gd name="connsiteY22" fmla="*/ 1098802 h 1981806"/>
                      <a:gd name="connsiteX23" fmla="*/ 373998 w 1728061"/>
                      <a:gd name="connsiteY23" fmla="*/ 1063010 h 1981806"/>
                      <a:gd name="connsiteX24" fmla="*/ 271540 w 1728061"/>
                      <a:gd name="connsiteY24" fmla="*/ 1066943 h 1981806"/>
                      <a:gd name="connsiteX25" fmla="*/ 254744 w 1728061"/>
                      <a:gd name="connsiteY25" fmla="*/ 968418 h 1981806"/>
                      <a:gd name="connsiteX26" fmla="*/ 219472 w 1728061"/>
                      <a:gd name="connsiteY26" fmla="*/ 1003187 h 1981806"/>
                      <a:gd name="connsiteX27" fmla="*/ 109736 w 1728061"/>
                      <a:gd name="connsiteY27" fmla="*/ 886609 h 1981806"/>
                      <a:gd name="connsiteX28" fmla="*/ 132131 w 1728061"/>
                      <a:gd name="connsiteY28" fmla="*/ 794573 h 1981806"/>
                      <a:gd name="connsiteX29" fmla="*/ 239627 w 1728061"/>
                      <a:gd name="connsiteY29" fmla="*/ 802754 h 1981806"/>
                      <a:gd name="connsiteX30" fmla="*/ 230669 w 1728061"/>
                      <a:gd name="connsiteY30" fmla="*/ 757759 h 1981806"/>
                      <a:gd name="connsiteX31" fmla="*/ 51508 w 1728061"/>
                      <a:gd name="connsiteY31" fmla="*/ 637090 h 1981806"/>
                      <a:gd name="connsiteX32" fmla="*/ 67185 w 1728061"/>
                      <a:gd name="connsiteY32" fmla="*/ 489833 h 1981806"/>
                      <a:gd name="connsiteX33" fmla="*/ 0 w 1728061"/>
                      <a:gd name="connsiteY33" fmla="*/ 379391 h 1981806"/>
                      <a:gd name="connsiteX34" fmla="*/ 36392 w 1728061"/>
                      <a:gd name="connsiteY34" fmla="*/ 339607 h 1981806"/>
                      <a:gd name="connsiteX35" fmla="*/ 40591 w 1728061"/>
                      <a:gd name="connsiteY35" fmla="*/ 282084 h 1981806"/>
                      <a:gd name="connsiteX36" fmla="*/ 107776 w 1728061"/>
                      <a:gd name="connsiteY36" fmla="*/ 208208 h 1981806"/>
                      <a:gd name="connsiteX0" fmla="*/ 107776 w 1738465"/>
                      <a:gd name="connsiteY0" fmla="*/ 208208 h 1981806"/>
                      <a:gd name="connsiteX1" fmla="*/ 164764 w 1738465"/>
                      <a:gd name="connsiteY1" fmla="*/ 199994 h 1981806"/>
                      <a:gd name="connsiteX2" fmla="*/ 237948 w 1738465"/>
                      <a:gd name="connsiteY2" fmla="*/ 793013 h 1981806"/>
                      <a:gd name="connsiteX3" fmla="*/ 266727 w 1738465"/>
                      <a:gd name="connsiteY3" fmla="*/ 871270 h 1981806"/>
                      <a:gd name="connsiteX4" fmla="*/ 259819 w 1738465"/>
                      <a:gd name="connsiteY4" fmla="*/ 966399 h 1981806"/>
                      <a:gd name="connsiteX5" fmla="*/ 1203244 w 1738465"/>
                      <a:gd name="connsiteY5" fmla="*/ 549571 h 1981806"/>
                      <a:gd name="connsiteX6" fmla="*/ 1113741 w 1738465"/>
                      <a:gd name="connsiteY6" fmla="*/ 359961 h 1981806"/>
                      <a:gd name="connsiteX7" fmla="*/ 1018136 w 1738465"/>
                      <a:gd name="connsiteY7" fmla="*/ 310342 h 1981806"/>
                      <a:gd name="connsiteX8" fmla="*/ 998820 w 1738465"/>
                      <a:gd name="connsiteY8" fmla="*/ 23520 h 1981806"/>
                      <a:gd name="connsiteX9" fmla="*/ 1050329 w 1738465"/>
                      <a:gd name="connsiteY9" fmla="*/ 0 h 1981806"/>
                      <a:gd name="connsiteX10" fmla="*/ 1140749 w 1738465"/>
                      <a:gd name="connsiteY10" fmla="*/ 131347 h 1981806"/>
                      <a:gd name="connsiteX11" fmla="*/ 1275120 w 1738465"/>
                      <a:gd name="connsiteY11" fmla="*/ 207006 h 1981806"/>
                      <a:gd name="connsiteX12" fmla="*/ 1539662 w 1738465"/>
                      <a:gd name="connsiteY12" fmla="*/ 568319 h 1981806"/>
                      <a:gd name="connsiteX13" fmla="*/ 1569055 w 1738465"/>
                      <a:gd name="connsiteY13" fmla="*/ 1000375 h 1981806"/>
                      <a:gd name="connsiteX14" fmla="*/ 1598449 w 1738465"/>
                      <a:gd name="connsiteY14" fmla="*/ 1116697 h 1981806"/>
                      <a:gd name="connsiteX15" fmla="*/ 1727221 w 1738465"/>
                      <a:gd name="connsiteY15" fmla="*/ 1229186 h 1981806"/>
                      <a:gd name="connsiteX16" fmla="*/ 1665914 w 1738465"/>
                      <a:gd name="connsiteY16" fmla="*/ 1981806 h 1981806"/>
                      <a:gd name="connsiteX17" fmla="*/ 1301154 w 1738465"/>
                      <a:gd name="connsiteY17" fmla="*/ 1752638 h 1981806"/>
                      <a:gd name="connsiteX18" fmla="*/ 1155586 w 1738465"/>
                      <a:gd name="connsiteY18" fmla="*/ 1618803 h 1981806"/>
                      <a:gd name="connsiteX19" fmla="*/ 1012257 w 1738465"/>
                      <a:gd name="connsiteY19" fmla="*/ 1526767 h 1981806"/>
                      <a:gd name="connsiteX20" fmla="*/ 819622 w 1738465"/>
                      <a:gd name="connsiteY20" fmla="*/ 1402008 h 1981806"/>
                      <a:gd name="connsiteX21" fmla="*/ 464698 w 1738465"/>
                      <a:gd name="connsiteY21" fmla="*/ 1098802 h 1981806"/>
                      <a:gd name="connsiteX22" fmla="*/ 373998 w 1738465"/>
                      <a:gd name="connsiteY22" fmla="*/ 1063010 h 1981806"/>
                      <a:gd name="connsiteX23" fmla="*/ 271540 w 1738465"/>
                      <a:gd name="connsiteY23" fmla="*/ 1066943 h 1981806"/>
                      <a:gd name="connsiteX24" fmla="*/ 254744 w 1738465"/>
                      <a:gd name="connsiteY24" fmla="*/ 968418 h 1981806"/>
                      <a:gd name="connsiteX25" fmla="*/ 219472 w 1738465"/>
                      <a:gd name="connsiteY25" fmla="*/ 1003187 h 1981806"/>
                      <a:gd name="connsiteX26" fmla="*/ 109736 w 1738465"/>
                      <a:gd name="connsiteY26" fmla="*/ 886609 h 1981806"/>
                      <a:gd name="connsiteX27" fmla="*/ 132131 w 1738465"/>
                      <a:gd name="connsiteY27" fmla="*/ 794573 h 1981806"/>
                      <a:gd name="connsiteX28" fmla="*/ 239627 w 1738465"/>
                      <a:gd name="connsiteY28" fmla="*/ 802754 h 1981806"/>
                      <a:gd name="connsiteX29" fmla="*/ 230669 w 1738465"/>
                      <a:gd name="connsiteY29" fmla="*/ 757759 h 1981806"/>
                      <a:gd name="connsiteX30" fmla="*/ 51508 w 1738465"/>
                      <a:gd name="connsiteY30" fmla="*/ 637090 h 1981806"/>
                      <a:gd name="connsiteX31" fmla="*/ 67185 w 1738465"/>
                      <a:gd name="connsiteY31" fmla="*/ 489833 h 1981806"/>
                      <a:gd name="connsiteX32" fmla="*/ 0 w 1738465"/>
                      <a:gd name="connsiteY32" fmla="*/ 379391 h 1981806"/>
                      <a:gd name="connsiteX33" fmla="*/ 36392 w 1738465"/>
                      <a:gd name="connsiteY33" fmla="*/ 339607 h 1981806"/>
                      <a:gd name="connsiteX34" fmla="*/ 40591 w 1738465"/>
                      <a:gd name="connsiteY34" fmla="*/ 282084 h 1981806"/>
                      <a:gd name="connsiteX35" fmla="*/ 107776 w 1738465"/>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18136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18136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18136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141309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141309 w 1727221"/>
                      <a:gd name="connsiteY7" fmla="*/ 315796 h 1987260"/>
                      <a:gd name="connsiteX8" fmla="*/ 1027374 w 1727221"/>
                      <a:gd name="connsiteY8" fmla="*/ 314284 h 1987260"/>
                      <a:gd name="connsiteX9" fmla="*/ 998820 w 1727221"/>
                      <a:gd name="connsiteY9" fmla="*/ 28974 h 1987260"/>
                      <a:gd name="connsiteX10" fmla="*/ 1050329 w 1727221"/>
                      <a:gd name="connsiteY10" fmla="*/ 5454 h 1987260"/>
                      <a:gd name="connsiteX11" fmla="*/ 1140749 w 1727221"/>
                      <a:gd name="connsiteY11" fmla="*/ 136801 h 1987260"/>
                      <a:gd name="connsiteX12" fmla="*/ 1275120 w 1727221"/>
                      <a:gd name="connsiteY12" fmla="*/ 212460 h 1987260"/>
                      <a:gd name="connsiteX13" fmla="*/ 1539662 w 1727221"/>
                      <a:gd name="connsiteY13" fmla="*/ 573773 h 1987260"/>
                      <a:gd name="connsiteX14" fmla="*/ 1569055 w 1727221"/>
                      <a:gd name="connsiteY14" fmla="*/ 1005829 h 1987260"/>
                      <a:gd name="connsiteX15" fmla="*/ 1598449 w 1727221"/>
                      <a:gd name="connsiteY15" fmla="*/ 1122151 h 1987260"/>
                      <a:gd name="connsiteX16" fmla="*/ 1727221 w 1727221"/>
                      <a:gd name="connsiteY16" fmla="*/ 1234640 h 1987260"/>
                      <a:gd name="connsiteX17" fmla="*/ 1665914 w 1727221"/>
                      <a:gd name="connsiteY17" fmla="*/ 1987260 h 1987260"/>
                      <a:gd name="connsiteX18" fmla="*/ 1301154 w 1727221"/>
                      <a:gd name="connsiteY18" fmla="*/ 1758092 h 1987260"/>
                      <a:gd name="connsiteX19" fmla="*/ 1155586 w 1727221"/>
                      <a:gd name="connsiteY19" fmla="*/ 1624257 h 1987260"/>
                      <a:gd name="connsiteX20" fmla="*/ 1012257 w 1727221"/>
                      <a:gd name="connsiteY20" fmla="*/ 1532221 h 1987260"/>
                      <a:gd name="connsiteX21" fmla="*/ 819622 w 1727221"/>
                      <a:gd name="connsiteY21" fmla="*/ 1407462 h 1987260"/>
                      <a:gd name="connsiteX22" fmla="*/ 464698 w 1727221"/>
                      <a:gd name="connsiteY22" fmla="*/ 1104256 h 1987260"/>
                      <a:gd name="connsiteX23" fmla="*/ 373998 w 1727221"/>
                      <a:gd name="connsiteY23" fmla="*/ 1068464 h 1987260"/>
                      <a:gd name="connsiteX24" fmla="*/ 271540 w 1727221"/>
                      <a:gd name="connsiteY24" fmla="*/ 1072397 h 1987260"/>
                      <a:gd name="connsiteX25" fmla="*/ 254744 w 1727221"/>
                      <a:gd name="connsiteY25" fmla="*/ 973872 h 1987260"/>
                      <a:gd name="connsiteX26" fmla="*/ 219472 w 1727221"/>
                      <a:gd name="connsiteY26" fmla="*/ 1008641 h 1987260"/>
                      <a:gd name="connsiteX27" fmla="*/ 109736 w 1727221"/>
                      <a:gd name="connsiteY27" fmla="*/ 892063 h 1987260"/>
                      <a:gd name="connsiteX28" fmla="*/ 132131 w 1727221"/>
                      <a:gd name="connsiteY28" fmla="*/ 800027 h 1987260"/>
                      <a:gd name="connsiteX29" fmla="*/ 239627 w 1727221"/>
                      <a:gd name="connsiteY29" fmla="*/ 808208 h 1987260"/>
                      <a:gd name="connsiteX30" fmla="*/ 230669 w 1727221"/>
                      <a:gd name="connsiteY30" fmla="*/ 763213 h 1987260"/>
                      <a:gd name="connsiteX31" fmla="*/ 51508 w 1727221"/>
                      <a:gd name="connsiteY31" fmla="*/ 642544 h 1987260"/>
                      <a:gd name="connsiteX32" fmla="*/ 67185 w 1727221"/>
                      <a:gd name="connsiteY32" fmla="*/ 495287 h 1987260"/>
                      <a:gd name="connsiteX33" fmla="*/ 0 w 1727221"/>
                      <a:gd name="connsiteY33" fmla="*/ 384845 h 1987260"/>
                      <a:gd name="connsiteX34" fmla="*/ 36392 w 1727221"/>
                      <a:gd name="connsiteY34" fmla="*/ 345061 h 1987260"/>
                      <a:gd name="connsiteX35" fmla="*/ 40591 w 1727221"/>
                      <a:gd name="connsiteY35" fmla="*/ 287538 h 1987260"/>
                      <a:gd name="connsiteX36" fmla="*/ 107776 w 1727221"/>
                      <a:gd name="connsiteY36"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203244 w 1727221"/>
                      <a:gd name="connsiteY6" fmla="*/ 555025 h 1987260"/>
                      <a:gd name="connsiteX7" fmla="*/ 1113741 w 1727221"/>
                      <a:gd name="connsiteY7" fmla="*/ 365415 h 1987260"/>
                      <a:gd name="connsiteX8" fmla="*/ 1027374 w 1727221"/>
                      <a:gd name="connsiteY8" fmla="*/ 314284 h 1987260"/>
                      <a:gd name="connsiteX9" fmla="*/ 998820 w 1727221"/>
                      <a:gd name="connsiteY9" fmla="*/ 28974 h 1987260"/>
                      <a:gd name="connsiteX10" fmla="*/ 1050329 w 1727221"/>
                      <a:gd name="connsiteY10" fmla="*/ 5454 h 1987260"/>
                      <a:gd name="connsiteX11" fmla="*/ 1140749 w 1727221"/>
                      <a:gd name="connsiteY11" fmla="*/ 136801 h 1987260"/>
                      <a:gd name="connsiteX12" fmla="*/ 1275120 w 1727221"/>
                      <a:gd name="connsiteY12" fmla="*/ 212460 h 1987260"/>
                      <a:gd name="connsiteX13" fmla="*/ 1539662 w 1727221"/>
                      <a:gd name="connsiteY13" fmla="*/ 573773 h 1987260"/>
                      <a:gd name="connsiteX14" fmla="*/ 1569055 w 1727221"/>
                      <a:gd name="connsiteY14" fmla="*/ 1005829 h 1987260"/>
                      <a:gd name="connsiteX15" fmla="*/ 1598449 w 1727221"/>
                      <a:gd name="connsiteY15" fmla="*/ 1122151 h 1987260"/>
                      <a:gd name="connsiteX16" fmla="*/ 1727221 w 1727221"/>
                      <a:gd name="connsiteY16" fmla="*/ 1234640 h 1987260"/>
                      <a:gd name="connsiteX17" fmla="*/ 1665914 w 1727221"/>
                      <a:gd name="connsiteY17" fmla="*/ 1987260 h 1987260"/>
                      <a:gd name="connsiteX18" fmla="*/ 1301154 w 1727221"/>
                      <a:gd name="connsiteY18" fmla="*/ 1758092 h 1987260"/>
                      <a:gd name="connsiteX19" fmla="*/ 1155586 w 1727221"/>
                      <a:gd name="connsiteY19" fmla="*/ 1624257 h 1987260"/>
                      <a:gd name="connsiteX20" fmla="*/ 1012257 w 1727221"/>
                      <a:gd name="connsiteY20" fmla="*/ 1532221 h 1987260"/>
                      <a:gd name="connsiteX21" fmla="*/ 819622 w 1727221"/>
                      <a:gd name="connsiteY21" fmla="*/ 1407462 h 1987260"/>
                      <a:gd name="connsiteX22" fmla="*/ 464698 w 1727221"/>
                      <a:gd name="connsiteY22" fmla="*/ 1104256 h 1987260"/>
                      <a:gd name="connsiteX23" fmla="*/ 373998 w 1727221"/>
                      <a:gd name="connsiteY23" fmla="*/ 1068464 h 1987260"/>
                      <a:gd name="connsiteX24" fmla="*/ 271540 w 1727221"/>
                      <a:gd name="connsiteY24" fmla="*/ 1072397 h 1987260"/>
                      <a:gd name="connsiteX25" fmla="*/ 254744 w 1727221"/>
                      <a:gd name="connsiteY25" fmla="*/ 973872 h 1987260"/>
                      <a:gd name="connsiteX26" fmla="*/ 219472 w 1727221"/>
                      <a:gd name="connsiteY26" fmla="*/ 1008641 h 1987260"/>
                      <a:gd name="connsiteX27" fmla="*/ 109736 w 1727221"/>
                      <a:gd name="connsiteY27" fmla="*/ 892063 h 1987260"/>
                      <a:gd name="connsiteX28" fmla="*/ 132131 w 1727221"/>
                      <a:gd name="connsiteY28" fmla="*/ 800027 h 1987260"/>
                      <a:gd name="connsiteX29" fmla="*/ 239627 w 1727221"/>
                      <a:gd name="connsiteY29" fmla="*/ 808208 h 1987260"/>
                      <a:gd name="connsiteX30" fmla="*/ 230669 w 1727221"/>
                      <a:gd name="connsiteY30" fmla="*/ 763213 h 1987260"/>
                      <a:gd name="connsiteX31" fmla="*/ 51508 w 1727221"/>
                      <a:gd name="connsiteY31" fmla="*/ 642544 h 1987260"/>
                      <a:gd name="connsiteX32" fmla="*/ 67185 w 1727221"/>
                      <a:gd name="connsiteY32" fmla="*/ 495287 h 1987260"/>
                      <a:gd name="connsiteX33" fmla="*/ 0 w 1727221"/>
                      <a:gd name="connsiteY33" fmla="*/ 384845 h 1987260"/>
                      <a:gd name="connsiteX34" fmla="*/ 36392 w 1727221"/>
                      <a:gd name="connsiteY34" fmla="*/ 345061 h 1987260"/>
                      <a:gd name="connsiteX35" fmla="*/ 40591 w 1727221"/>
                      <a:gd name="connsiteY35" fmla="*/ 287538 h 1987260"/>
                      <a:gd name="connsiteX36" fmla="*/ 107776 w 1727221"/>
                      <a:gd name="connsiteY36"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203244 w 1727221"/>
                      <a:gd name="connsiteY7" fmla="*/ 555025 h 1987260"/>
                      <a:gd name="connsiteX8" fmla="*/ 1113741 w 1727221"/>
                      <a:gd name="connsiteY8" fmla="*/ 365415 h 1987260"/>
                      <a:gd name="connsiteX9" fmla="*/ 1027374 w 1727221"/>
                      <a:gd name="connsiteY9" fmla="*/ 314284 h 1987260"/>
                      <a:gd name="connsiteX10" fmla="*/ 998820 w 1727221"/>
                      <a:gd name="connsiteY10" fmla="*/ 28974 h 1987260"/>
                      <a:gd name="connsiteX11" fmla="*/ 1050329 w 1727221"/>
                      <a:gd name="connsiteY11" fmla="*/ 5454 h 1987260"/>
                      <a:gd name="connsiteX12" fmla="*/ 1140749 w 1727221"/>
                      <a:gd name="connsiteY12" fmla="*/ 136801 h 1987260"/>
                      <a:gd name="connsiteX13" fmla="*/ 1275120 w 1727221"/>
                      <a:gd name="connsiteY13" fmla="*/ 212460 h 1987260"/>
                      <a:gd name="connsiteX14" fmla="*/ 1539662 w 1727221"/>
                      <a:gd name="connsiteY14" fmla="*/ 573773 h 1987260"/>
                      <a:gd name="connsiteX15" fmla="*/ 1569055 w 1727221"/>
                      <a:gd name="connsiteY15" fmla="*/ 1005829 h 1987260"/>
                      <a:gd name="connsiteX16" fmla="*/ 1598449 w 1727221"/>
                      <a:gd name="connsiteY16" fmla="*/ 1122151 h 1987260"/>
                      <a:gd name="connsiteX17" fmla="*/ 1727221 w 1727221"/>
                      <a:gd name="connsiteY17" fmla="*/ 1234640 h 1987260"/>
                      <a:gd name="connsiteX18" fmla="*/ 1665914 w 1727221"/>
                      <a:gd name="connsiteY18" fmla="*/ 1987260 h 1987260"/>
                      <a:gd name="connsiteX19" fmla="*/ 1301154 w 1727221"/>
                      <a:gd name="connsiteY19" fmla="*/ 1758092 h 1987260"/>
                      <a:gd name="connsiteX20" fmla="*/ 1155586 w 1727221"/>
                      <a:gd name="connsiteY20" fmla="*/ 1624257 h 1987260"/>
                      <a:gd name="connsiteX21" fmla="*/ 1012257 w 1727221"/>
                      <a:gd name="connsiteY21" fmla="*/ 1532221 h 1987260"/>
                      <a:gd name="connsiteX22" fmla="*/ 819622 w 1727221"/>
                      <a:gd name="connsiteY22" fmla="*/ 1407462 h 1987260"/>
                      <a:gd name="connsiteX23" fmla="*/ 464698 w 1727221"/>
                      <a:gd name="connsiteY23" fmla="*/ 1104256 h 1987260"/>
                      <a:gd name="connsiteX24" fmla="*/ 373998 w 1727221"/>
                      <a:gd name="connsiteY24" fmla="*/ 1068464 h 1987260"/>
                      <a:gd name="connsiteX25" fmla="*/ 271540 w 1727221"/>
                      <a:gd name="connsiteY25" fmla="*/ 1072397 h 1987260"/>
                      <a:gd name="connsiteX26" fmla="*/ 254744 w 1727221"/>
                      <a:gd name="connsiteY26" fmla="*/ 973872 h 1987260"/>
                      <a:gd name="connsiteX27" fmla="*/ 219472 w 1727221"/>
                      <a:gd name="connsiteY27" fmla="*/ 1008641 h 1987260"/>
                      <a:gd name="connsiteX28" fmla="*/ 109736 w 1727221"/>
                      <a:gd name="connsiteY28" fmla="*/ 892063 h 1987260"/>
                      <a:gd name="connsiteX29" fmla="*/ 132131 w 1727221"/>
                      <a:gd name="connsiteY29" fmla="*/ 800027 h 1987260"/>
                      <a:gd name="connsiteX30" fmla="*/ 239627 w 1727221"/>
                      <a:gd name="connsiteY30" fmla="*/ 808208 h 1987260"/>
                      <a:gd name="connsiteX31" fmla="*/ 230669 w 1727221"/>
                      <a:gd name="connsiteY31" fmla="*/ 763213 h 1987260"/>
                      <a:gd name="connsiteX32" fmla="*/ 51508 w 1727221"/>
                      <a:gd name="connsiteY32" fmla="*/ 642544 h 1987260"/>
                      <a:gd name="connsiteX33" fmla="*/ 67185 w 1727221"/>
                      <a:gd name="connsiteY33" fmla="*/ 495287 h 1987260"/>
                      <a:gd name="connsiteX34" fmla="*/ 0 w 1727221"/>
                      <a:gd name="connsiteY34" fmla="*/ 384845 h 1987260"/>
                      <a:gd name="connsiteX35" fmla="*/ 36392 w 1727221"/>
                      <a:gd name="connsiteY35" fmla="*/ 345061 h 1987260"/>
                      <a:gd name="connsiteX36" fmla="*/ 40591 w 1727221"/>
                      <a:gd name="connsiteY36" fmla="*/ 287538 h 1987260"/>
                      <a:gd name="connsiteX37" fmla="*/ 107776 w 1727221"/>
                      <a:gd name="connsiteY37"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35772 w 1727221"/>
                      <a:gd name="connsiteY7" fmla="*/ 442111 h 1987260"/>
                      <a:gd name="connsiteX8" fmla="*/ 1203244 w 1727221"/>
                      <a:gd name="connsiteY8" fmla="*/ 555025 h 1987260"/>
                      <a:gd name="connsiteX9" fmla="*/ 1113741 w 1727221"/>
                      <a:gd name="connsiteY9" fmla="*/ 365415 h 1987260"/>
                      <a:gd name="connsiteX10" fmla="*/ 1027374 w 1727221"/>
                      <a:gd name="connsiteY10" fmla="*/ 314284 h 1987260"/>
                      <a:gd name="connsiteX11" fmla="*/ 998820 w 1727221"/>
                      <a:gd name="connsiteY11" fmla="*/ 28974 h 1987260"/>
                      <a:gd name="connsiteX12" fmla="*/ 1050329 w 1727221"/>
                      <a:gd name="connsiteY12" fmla="*/ 5454 h 1987260"/>
                      <a:gd name="connsiteX13" fmla="*/ 1140749 w 1727221"/>
                      <a:gd name="connsiteY13" fmla="*/ 136801 h 1987260"/>
                      <a:gd name="connsiteX14" fmla="*/ 1275120 w 1727221"/>
                      <a:gd name="connsiteY14" fmla="*/ 212460 h 1987260"/>
                      <a:gd name="connsiteX15" fmla="*/ 1539662 w 1727221"/>
                      <a:gd name="connsiteY15" fmla="*/ 573773 h 1987260"/>
                      <a:gd name="connsiteX16" fmla="*/ 1569055 w 1727221"/>
                      <a:gd name="connsiteY16" fmla="*/ 1005829 h 1987260"/>
                      <a:gd name="connsiteX17" fmla="*/ 1598449 w 1727221"/>
                      <a:gd name="connsiteY17" fmla="*/ 1122151 h 1987260"/>
                      <a:gd name="connsiteX18" fmla="*/ 1727221 w 1727221"/>
                      <a:gd name="connsiteY18" fmla="*/ 1234640 h 1987260"/>
                      <a:gd name="connsiteX19" fmla="*/ 1665914 w 1727221"/>
                      <a:gd name="connsiteY19" fmla="*/ 1987260 h 1987260"/>
                      <a:gd name="connsiteX20" fmla="*/ 1301154 w 1727221"/>
                      <a:gd name="connsiteY20" fmla="*/ 1758092 h 1987260"/>
                      <a:gd name="connsiteX21" fmla="*/ 1155586 w 1727221"/>
                      <a:gd name="connsiteY21" fmla="*/ 1624257 h 1987260"/>
                      <a:gd name="connsiteX22" fmla="*/ 1012257 w 1727221"/>
                      <a:gd name="connsiteY22" fmla="*/ 1532221 h 1987260"/>
                      <a:gd name="connsiteX23" fmla="*/ 819622 w 1727221"/>
                      <a:gd name="connsiteY23" fmla="*/ 1407462 h 1987260"/>
                      <a:gd name="connsiteX24" fmla="*/ 464698 w 1727221"/>
                      <a:gd name="connsiteY24" fmla="*/ 1104256 h 1987260"/>
                      <a:gd name="connsiteX25" fmla="*/ 373998 w 1727221"/>
                      <a:gd name="connsiteY25" fmla="*/ 1068464 h 1987260"/>
                      <a:gd name="connsiteX26" fmla="*/ 271540 w 1727221"/>
                      <a:gd name="connsiteY26" fmla="*/ 1072397 h 1987260"/>
                      <a:gd name="connsiteX27" fmla="*/ 254744 w 1727221"/>
                      <a:gd name="connsiteY27" fmla="*/ 973872 h 1987260"/>
                      <a:gd name="connsiteX28" fmla="*/ 219472 w 1727221"/>
                      <a:gd name="connsiteY28" fmla="*/ 1008641 h 1987260"/>
                      <a:gd name="connsiteX29" fmla="*/ 109736 w 1727221"/>
                      <a:gd name="connsiteY29" fmla="*/ 892063 h 1987260"/>
                      <a:gd name="connsiteX30" fmla="*/ 132131 w 1727221"/>
                      <a:gd name="connsiteY30" fmla="*/ 800027 h 1987260"/>
                      <a:gd name="connsiteX31" fmla="*/ 239627 w 1727221"/>
                      <a:gd name="connsiteY31" fmla="*/ 808208 h 1987260"/>
                      <a:gd name="connsiteX32" fmla="*/ 230669 w 1727221"/>
                      <a:gd name="connsiteY32" fmla="*/ 763213 h 1987260"/>
                      <a:gd name="connsiteX33" fmla="*/ 51508 w 1727221"/>
                      <a:gd name="connsiteY33" fmla="*/ 642544 h 1987260"/>
                      <a:gd name="connsiteX34" fmla="*/ 67185 w 1727221"/>
                      <a:gd name="connsiteY34" fmla="*/ 495287 h 1987260"/>
                      <a:gd name="connsiteX35" fmla="*/ 0 w 1727221"/>
                      <a:gd name="connsiteY35" fmla="*/ 384845 h 1987260"/>
                      <a:gd name="connsiteX36" fmla="*/ 36392 w 1727221"/>
                      <a:gd name="connsiteY36" fmla="*/ 345061 h 1987260"/>
                      <a:gd name="connsiteX37" fmla="*/ 40591 w 1727221"/>
                      <a:gd name="connsiteY37" fmla="*/ 287538 h 1987260"/>
                      <a:gd name="connsiteX38" fmla="*/ 107776 w 1727221"/>
                      <a:gd name="connsiteY38"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856612 w 1727221"/>
                      <a:gd name="connsiteY8" fmla="*/ 810253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65942 w 1727221"/>
                      <a:gd name="connsiteY29" fmla="*/ 1025003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65942 w 1727221"/>
                      <a:gd name="connsiteY29" fmla="*/ 1025003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65942 w 1727221"/>
                      <a:gd name="connsiteY29" fmla="*/ 1025003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9642 w 1729087"/>
                      <a:gd name="connsiteY0" fmla="*/ 213662 h 1987260"/>
                      <a:gd name="connsiteX1" fmla="*/ 166630 w 1729087"/>
                      <a:gd name="connsiteY1" fmla="*/ 205448 h 1987260"/>
                      <a:gd name="connsiteX2" fmla="*/ 239814 w 1729087"/>
                      <a:gd name="connsiteY2" fmla="*/ 798467 h 1987260"/>
                      <a:gd name="connsiteX3" fmla="*/ 268593 w 1729087"/>
                      <a:gd name="connsiteY3" fmla="*/ 876724 h 1987260"/>
                      <a:gd name="connsiteX4" fmla="*/ 261685 w 1729087"/>
                      <a:gd name="connsiteY4" fmla="*/ 971853 h 1987260"/>
                      <a:gd name="connsiteX5" fmla="*/ 273406 w 1729087"/>
                      <a:gd name="connsiteY5" fmla="*/ 1071218 h 1987260"/>
                      <a:gd name="connsiteX6" fmla="*/ 1046036 w 1729087"/>
                      <a:gd name="connsiteY6" fmla="*/ 1009471 h 1987260"/>
                      <a:gd name="connsiteX7" fmla="*/ 1076830 w 1729087"/>
                      <a:gd name="connsiteY7" fmla="*/ 861384 h 1987260"/>
                      <a:gd name="connsiteX8" fmla="*/ 1074031 w 1729087"/>
                      <a:gd name="connsiteY8" fmla="*/ 777018 h 1987260"/>
                      <a:gd name="connsiteX9" fmla="*/ 1037638 w 1729087"/>
                      <a:gd name="connsiteY9" fmla="*/ 442111 h 1987260"/>
                      <a:gd name="connsiteX10" fmla="*/ 1205110 w 1729087"/>
                      <a:gd name="connsiteY10" fmla="*/ 555025 h 1987260"/>
                      <a:gd name="connsiteX11" fmla="*/ 1115607 w 1729087"/>
                      <a:gd name="connsiteY11" fmla="*/ 365415 h 1987260"/>
                      <a:gd name="connsiteX12" fmla="*/ 1029240 w 1729087"/>
                      <a:gd name="connsiteY12" fmla="*/ 314284 h 1987260"/>
                      <a:gd name="connsiteX13" fmla="*/ 1000686 w 1729087"/>
                      <a:gd name="connsiteY13" fmla="*/ 28974 h 1987260"/>
                      <a:gd name="connsiteX14" fmla="*/ 1052195 w 1729087"/>
                      <a:gd name="connsiteY14" fmla="*/ 5454 h 1987260"/>
                      <a:gd name="connsiteX15" fmla="*/ 1142615 w 1729087"/>
                      <a:gd name="connsiteY15" fmla="*/ 136801 h 1987260"/>
                      <a:gd name="connsiteX16" fmla="*/ 1276986 w 1729087"/>
                      <a:gd name="connsiteY16" fmla="*/ 212460 h 1987260"/>
                      <a:gd name="connsiteX17" fmla="*/ 1541528 w 1729087"/>
                      <a:gd name="connsiteY17" fmla="*/ 573773 h 1987260"/>
                      <a:gd name="connsiteX18" fmla="*/ 1570921 w 1729087"/>
                      <a:gd name="connsiteY18" fmla="*/ 1005829 h 1987260"/>
                      <a:gd name="connsiteX19" fmla="*/ 1600315 w 1729087"/>
                      <a:gd name="connsiteY19" fmla="*/ 1122151 h 1987260"/>
                      <a:gd name="connsiteX20" fmla="*/ 1729087 w 1729087"/>
                      <a:gd name="connsiteY20" fmla="*/ 1234640 h 1987260"/>
                      <a:gd name="connsiteX21" fmla="*/ 1667780 w 1729087"/>
                      <a:gd name="connsiteY21" fmla="*/ 1987260 h 1987260"/>
                      <a:gd name="connsiteX22" fmla="*/ 1303020 w 1729087"/>
                      <a:gd name="connsiteY22" fmla="*/ 1758092 h 1987260"/>
                      <a:gd name="connsiteX23" fmla="*/ 1135057 w 1729087"/>
                      <a:gd name="connsiteY23" fmla="*/ 1603805 h 1987260"/>
                      <a:gd name="connsiteX24" fmla="*/ 1014123 w 1729087"/>
                      <a:gd name="connsiteY24" fmla="*/ 1532221 h 1987260"/>
                      <a:gd name="connsiteX25" fmla="*/ 821488 w 1729087"/>
                      <a:gd name="connsiteY25" fmla="*/ 1407462 h 1987260"/>
                      <a:gd name="connsiteX26" fmla="*/ 466564 w 1729087"/>
                      <a:gd name="connsiteY26" fmla="*/ 1104256 h 1987260"/>
                      <a:gd name="connsiteX27" fmla="*/ 375864 w 1729087"/>
                      <a:gd name="connsiteY27" fmla="*/ 1068464 h 1987260"/>
                      <a:gd name="connsiteX28" fmla="*/ 273406 w 1729087"/>
                      <a:gd name="connsiteY28" fmla="*/ 1072397 h 1987260"/>
                      <a:gd name="connsiteX29" fmla="*/ 267808 w 1729087"/>
                      <a:gd name="connsiteY29" fmla="*/ 1025003 h 1987260"/>
                      <a:gd name="connsiteX30" fmla="*/ 221338 w 1729087"/>
                      <a:gd name="connsiteY30" fmla="*/ 1008641 h 1987260"/>
                      <a:gd name="connsiteX31" fmla="*/ 111602 w 1729087"/>
                      <a:gd name="connsiteY31" fmla="*/ 892063 h 1987260"/>
                      <a:gd name="connsiteX32" fmla="*/ 133997 w 1729087"/>
                      <a:gd name="connsiteY32" fmla="*/ 800027 h 1987260"/>
                      <a:gd name="connsiteX33" fmla="*/ 241493 w 1729087"/>
                      <a:gd name="connsiteY33" fmla="*/ 808208 h 1987260"/>
                      <a:gd name="connsiteX34" fmla="*/ 232535 w 1729087"/>
                      <a:gd name="connsiteY34" fmla="*/ 763213 h 1987260"/>
                      <a:gd name="connsiteX35" fmla="*/ 53374 w 1729087"/>
                      <a:gd name="connsiteY35" fmla="*/ 642544 h 1987260"/>
                      <a:gd name="connsiteX36" fmla="*/ 69051 w 1729087"/>
                      <a:gd name="connsiteY36" fmla="*/ 495287 h 1987260"/>
                      <a:gd name="connsiteX37" fmla="*/ 1866 w 1729087"/>
                      <a:gd name="connsiteY37" fmla="*/ 384845 h 1987260"/>
                      <a:gd name="connsiteX38" fmla="*/ 38258 w 1729087"/>
                      <a:gd name="connsiteY38" fmla="*/ 345061 h 1987260"/>
                      <a:gd name="connsiteX39" fmla="*/ 42457 w 1729087"/>
                      <a:gd name="connsiteY39" fmla="*/ 287538 h 1987260"/>
                      <a:gd name="connsiteX40" fmla="*/ 109642 w 1729087"/>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2235538"/>
                      <a:gd name="connsiteY0" fmla="*/ 213662 h 1758093"/>
                      <a:gd name="connsiteX1" fmla="*/ 177828 w 2235538"/>
                      <a:gd name="connsiteY1" fmla="*/ 205448 h 1758093"/>
                      <a:gd name="connsiteX2" fmla="*/ 251012 w 2235538"/>
                      <a:gd name="connsiteY2" fmla="*/ 798467 h 1758093"/>
                      <a:gd name="connsiteX3" fmla="*/ 279791 w 2235538"/>
                      <a:gd name="connsiteY3" fmla="*/ 876724 h 1758093"/>
                      <a:gd name="connsiteX4" fmla="*/ 272883 w 2235538"/>
                      <a:gd name="connsiteY4" fmla="*/ 971853 h 1758093"/>
                      <a:gd name="connsiteX5" fmla="*/ 284604 w 2235538"/>
                      <a:gd name="connsiteY5" fmla="*/ 1071218 h 1758093"/>
                      <a:gd name="connsiteX6" fmla="*/ 1057234 w 2235538"/>
                      <a:gd name="connsiteY6" fmla="*/ 1009471 h 1758093"/>
                      <a:gd name="connsiteX7" fmla="*/ 1088028 w 2235538"/>
                      <a:gd name="connsiteY7" fmla="*/ 861384 h 1758093"/>
                      <a:gd name="connsiteX8" fmla="*/ 1085229 w 2235538"/>
                      <a:gd name="connsiteY8" fmla="*/ 777018 h 1758093"/>
                      <a:gd name="connsiteX9" fmla="*/ 1048836 w 2235538"/>
                      <a:gd name="connsiteY9" fmla="*/ 442111 h 1758093"/>
                      <a:gd name="connsiteX10" fmla="*/ 1216308 w 2235538"/>
                      <a:gd name="connsiteY10" fmla="*/ 555025 h 1758093"/>
                      <a:gd name="connsiteX11" fmla="*/ 1126805 w 2235538"/>
                      <a:gd name="connsiteY11" fmla="*/ 365415 h 1758093"/>
                      <a:gd name="connsiteX12" fmla="*/ 1040438 w 2235538"/>
                      <a:gd name="connsiteY12" fmla="*/ 314284 h 1758093"/>
                      <a:gd name="connsiteX13" fmla="*/ 1011884 w 2235538"/>
                      <a:gd name="connsiteY13" fmla="*/ 28974 h 1758093"/>
                      <a:gd name="connsiteX14" fmla="*/ 1063393 w 2235538"/>
                      <a:gd name="connsiteY14" fmla="*/ 5454 h 1758093"/>
                      <a:gd name="connsiteX15" fmla="*/ 1153813 w 2235538"/>
                      <a:gd name="connsiteY15" fmla="*/ 136801 h 1758093"/>
                      <a:gd name="connsiteX16" fmla="*/ 1288184 w 2235538"/>
                      <a:gd name="connsiteY16" fmla="*/ 212460 h 1758093"/>
                      <a:gd name="connsiteX17" fmla="*/ 1552726 w 2235538"/>
                      <a:gd name="connsiteY17" fmla="*/ 573773 h 1758093"/>
                      <a:gd name="connsiteX18" fmla="*/ 1582119 w 2235538"/>
                      <a:gd name="connsiteY18" fmla="*/ 1005829 h 1758093"/>
                      <a:gd name="connsiteX19" fmla="*/ 1611513 w 2235538"/>
                      <a:gd name="connsiteY19" fmla="*/ 1122151 h 1758093"/>
                      <a:gd name="connsiteX20" fmla="*/ 1740285 w 2235538"/>
                      <a:gd name="connsiteY20" fmla="*/ 1234640 h 1758093"/>
                      <a:gd name="connsiteX21" fmla="*/ 2235538 w 2235538"/>
                      <a:gd name="connsiteY21" fmla="*/ 1741106 h 1758093"/>
                      <a:gd name="connsiteX22" fmla="*/ 1314218 w 2235538"/>
                      <a:gd name="connsiteY22" fmla="*/ 1758092 h 1758093"/>
                      <a:gd name="connsiteX23" fmla="*/ 1146255 w 2235538"/>
                      <a:gd name="connsiteY23" fmla="*/ 1603805 h 1758093"/>
                      <a:gd name="connsiteX24" fmla="*/ 1025321 w 2235538"/>
                      <a:gd name="connsiteY24" fmla="*/ 1532221 h 1758093"/>
                      <a:gd name="connsiteX25" fmla="*/ 832686 w 2235538"/>
                      <a:gd name="connsiteY25" fmla="*/ 1407462 h 1758093"/>
                      <a:gd name="connsiteX26" fmla="*/ 477762 w 2235538"/>
                      <a:gd name="connsiteY26" fmla="*/ 1104256 h 1758093"/>
                      <a:gd name="connsiteX27" fmla="*/ 387062 w 2235538"/>
                      <a:gd name="connsiteY27" fmla="*/ 1068464 h 1758093"/>
                      <a:gd name="connsiteX28" fmla="*/ 284604 w 2235538"/>
                      <a:gd name="connsiteY28" fmla="*/ 1072397 h 1758093"/>
                      <a:gd name="connsiteX29" fmla="*/ 279006 w 2235538"/>
                      <a:gd name="connsiteY29" fmla="*/ 1025003 h 1758093"/>
                      <a:gd name="connsiteX30" fmla="*/ 232536 w 2235538"/>
                      <a:gd name="connsiteY30" fmla="*/ 1008641 h 1758093"/>
                      <a:gd name="connsiteX31" fmla="*/ 122800 w 2235538"/>
                      <a:gd name="connsiteY31" fmla="*/ 892063 h 1758093"/>
                      <a:gd name="connsiteX32" fmla="*/ 145195 w 2235538"/>
                      <a:gd name="connsiteY32" fmla="*/ 800027 h 1758093"/>
                      <a:gd name="connsiteX33" fmla="*/ 252691 w 2235538"/>
                      <a:gd name="connsiteY33" fmla="*/ 808208 h 1758093"/>
                      <a:gd name="connsiteX34" fmla="*/ 243733 w 2235538"/>
                      <a:gd name="connsiteY34" fmla="*/ 763213 h 1758093"/>
                      <a:gd name="connsiteX35" fmla="*/ 64572 w 2235538"/>
                      <a:gd name="connsiteY35" fmla="*/ 642544 h 1758093"/>
                      <a:gd name="connsiteX36" fmla="*/ 80249 w 2235538"/>
                      <a:gd name="connsiteY36" fmla="*/ 495287 h 1758093"/>
                      <a:gd name="connsiteX37" fmla="*/ 13064 w 2235538"/>
                      <a:gd name="connsiteY37" fmla="*/ 384845 h 1758093"/>
                      <a:gd name="connsiteX38" fmla="*/ 49456 w 2235538"/>
                      <a:gd name="connsiteY38" fmla="*/ 345061 h 1758093"/>
                      <a:gd name="connsiteX39" fmla="*/ 53655 w 2235538"/>
                      <a:gd name="connsiteY39" fmla="*/ 287538 h 1758093"/>
                      <a:gd name="connsiteX40" fmla="*/ 120840 w 2235538"/>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4 w 1755703"/>
                      <a:gd name="connsiteY6" fmla="*/ 1009471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314218 w 1755703"/>
                      <a:gd name="connsiteY22" fmla="*/ 1758092 h 1758093"/>
                      <a:gd name="connsiteX23" fmla="*/ 1146255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4 w 1755703"/>
                      <a:gd name="connsiteY6" fmla="*/ 1009471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314218 w 1755703"/>
                      <a:gd name="connsiteY22" fmla="*/ 1758092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4 w 1755703"/>
                      <a:gd name="connsiteY6" fmla="*/ 1009471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3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919962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668091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989108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989108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149804 w 1755703"/>
                      <a:gd name="connsiteY33" fmla="*/ 803777 h 1758093"/>
                      <a:gd name="connsiteX34" fmla="*/ 252691 w 1755703"/>
                      <a:gd name="connsiteY34" fmla="*/ 808208 h 1758093"/>
                      <a:gd name="connsiteX35" fmla="*/ 243733 w 1755703"/>
                      <a:gd name="connsiteY35" fmla="*/ 763213 h 1758093"/>
                      <a:gd name="connsiteX36" fmla="*/ 64572 w 1755703"/>
                      <a:gd name="connsiteY36" fmla="*/ 642544 h 1758093"/>
                      <a:gd name="connsiteX37" fmla="*/ 80249 w 1755703"/>
                      <a:gd name="connsiteY37" fmla="*/ 495287 h 1758093"/>
                      <a:gd name="connsiteX38" fmla="*/ 13064 w 1755703"/>
                      <a:gd name="connsiteY38" fmla="*/ 384845 h 1758093"/>
                      <a:gd name="connsiteX39" fmla="*/ 49456 w 1755703"/>
                      <a:gd name="connsiteY39" fmla="*/ 345061 h 1758093"/>
                      <a:gd name="connsiteX40" fmla="*/ 53655 w 1755703"/>
                      <a:gd name="connsiteY40" fmla="*/ 287538 h 1758093"/>
                      <a:gd name="connsiteX41" fmla="*/ 120840 w 1755703"/>
                      <a:gd name="connsiteY41" fmla="*/ 213662 h 175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55703" h="1758093">
                        <a:moveTo>
                          <a:pt x="120840" y="213662"/>
                        </a:moveTo>
                        <a:lnTo>
                          <a:pt x="177828" y="205448"/>
                        </a:lnTo>
                        <a:lnTo>
                          <a:pt x="251012" y="798467"/>
                        </a:lnTo>
                        <a:cubicBezTo>
                          <a:pt x="260605" y="824553"/>
                          <a:pt x="283262" y="843821"/>
                          <a:pt x="279791" y="876724"/>
                        </a:cubicBezTo>
                        <a:lnTo>
                          <a:pt x="272883" y="971853"/>
                        </a:lnTo>
                        <a:lnTo>
                          <a:pt x="284604" y="1071218"/>
                        </a:lnTo>
                        <a:lnTo>
                          <a:pt x="989108" y="1009470"/>
                        </a:lnTo>
                        <a:cubicBezTo>
                          <a:pt x="1042297" y="1004422"/>
                          <a:pt x="1085228" y="894554"/>
                          <a:pt x="1088028" y="861384"/>
                        </a:cubicBezTo>
                        <a:lnTo>
                          <a:pt x="1085229" y="777018"/>
                        </a:lnTo>
                        <a:lnTo>
                          <a:pt x="1048836" y="442111"/>
                        </a:lnTo>
                        <a:lnTo>
                          <a:pt x="1216308" y="555025"/>
                        </a:lnTo>
                        <a:cubicBezTo>
                          <a:pt x="1186474" y="491822"/>
                          <a:pt x="1131444" y="443957"/>
                          <a:pt x="1126805" y="365415"/>
                        </a:cubicBezTo>
                        <a:cubicBezTo>
                          <a:pt x="1092417" y="381606"/>
                          <a:pt x="1041233" y="344111"/>
                          <a:pt x="1040438" y="314284"/>
                        </a:cubicBezTo>
                        <a:lnTo>
                          <a:pt x="1011884" y="28974"/>
                        </a:lnTo>
                        <a:cubicBezTo>
                          <a:pt x="1029054" y="21134"/>
                          <a:pt x="1023828" y="0"/>
                          <a:pt x="1063393" y="5454"/>
                        </a:cubicBezTo>
                        <a:cubicBezTo>
                          <a:pt x="1101931" y="23671"/>
                          <a:pt x="1123673" y="93019"/>
                          <a:pt x="1153813" y="136801"/>
                        </a:cubicBezTo>
                        <a:cubicBezTo>
                          <a:pt x="1193004" y="182473"/>
                          <a:pt x="1251792" y="164231"/>
                          <a:pt x="1288184" y="212460"/>
                        </a:cubicBezTo>
                        <a:cubicBezTo>
                          <a:pt x="1376365" y="332898"/>
                          <a:pt x="1489739" y="450779"/>
                          <a:pt x="1552726" y="573773"/>
                        </a:cubicBezTo>
                        <a:cubicBezTo>
                          <a:pt x="1582400" y="623200"/>
                          <a:pt x="1572321" y="861810"/>
                          <a:pt x="1582119" y="1005829"/>
                        </a:cubicBezTo>
                        <a:cubicBezTo>
                          <a:pt x="1586598" y="1062499"/>
                          <a:pt x="1571202" y="1088490"/>
                          <a:pt x="1611513" y="1122151"/>
                        </a:cubicBezTo>
                        <a:lnTo>
                          <a:pt x="1740285" y="1234640"/>
                        </a:lnTo>
                        <a:lnTo>
                          <a:pt x="1755703" y="1741107"/>
                        </a:lnTo>
                        <a:lnTo>
                          <a:pt x="1424282" y="1758093"/>
                        </a:lnTo>
                        <a:cubicBezTo>
                          <a:pt x="1351498" y="1710073"/>
                          <a:pt x="1323122" y="1667165"/>
                          <a:pt x="1272733" y="1603805"/>
                        </a:cubicBezTo>
                        <a:cubicBezTo>
                          <a:pt x="1226823" y="1591874"/>
                          <a:pt x="1065632" y="1556082"/>
                          <a:pt x="1025321" y="1532221"/>
                        </a:cubicBezTo>
                        <a:cubicBezTo>
                          <a:pt x="942446" y="1502566"/>
                          <a:pt x="896898" y="1449048"/>
                          <a:pt x="832686" y="1407462"/>
                        </a:cubicBezTo>
                        <a:cubicBezTo>
                          <a:pt x="667774" y="1320028"/>
                          <a:pt x="596070" y="1205325"/>
                          <a:pt x="477762" y="1104256"/>
                        </a:cubicBezTo>
                        <a:cubicBezTo>
                          <a:pt x="458727" y="1080395"/>
                          <a:pt x="417295" y="1080395"/>
                          <a:pt x="387062" y="1068464"/>
                        </a:cubicBezTo>
                        <a:lnTo>
                          <a:pt x="284604" y="1072397"/>
                        </a:lnTo>
                        <a:lnTo>
                          <a:pt x="279006" y="1025003"/>
                        </a:lnTo>
                        <a:lnTo>
                          <a:pt x="232536" y="1008641"/>
                        </a:lnTo>
                        <a:cubicBezTo>
                          <a:pt x="151167" y="971486"/>
                          <a:pt x="144449" y="937739"/>
                          <a:pt x="122800" y="892063"/>
                        </a:cubicBezTo>
                        <a:cubicBezTo>
                          <a:pt x="101151" y="846387"/>
                          <a:pt x="140694" y="814741"/>
                          <a:pt x="145195" y="800027"/>
                        </a:cubicBezTo>
                        <a:lnTo>
                          <a:pt x="149804" y="803777"/>
                        </a:lnTo>
                        <a:lnTo>
                          <a:pt x="252691" y="808208"/>
                        </a:lnTo>
                        <a:lnTo>
                          <a:pt x="243733" y="763213"/>
                        </a:lnTo>
                        <a:lnTo>
                          <a:pt x="64572" y="642544"/>
                        </a:lnTo>
                        <a:cubicBezTo>
                          <a:pt x="23142" y="615615"/>
                          <a:pt x="37698" y="520512"/>
                          <a:pt x="80249" y="495287"/>
                        </a:cubicBezTo>
                        <a:cubicBezTo>
                          <a:pt x="11198" y="485743"/>
                          <a:pt x="0" y="426772"/>
                          <a:pt x="13064" y="384845"/>
                        </a:cubicBezTo>
                        <a:lnTo>
                          <a:pt x="49456" y="345061"/>
                        </a:lnTo>
                        <a:cubicBezTo>
                          <a:pt x="35926" y="320774"/>
                          <a:pt x="39191" y="301599"/>
                          <a:pt x="53655" y="287538"/>
                        </a:cubicBezTo>
                        <a:cubicBezTo>
                          <a:pt x="68585" y="256096"/>
                          <a:pt x="85381" y="221243"/>
                          <a:pt x="120840" y="213662"/>
                        </a:cubicBezTo>
                        <a:close/>
                      </a:path>
                    </a:pathLst>
                  </a:custGeom>
                  <a:solidFill>
                    <a:srgbClr val="FFFFFF"/>
                  </a:soli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113" name="同侧圆角矩形 112"/>
                  <p:cNvSpPr/>
                  <p:nvPr/>
                </p:nvSpPr>
                <p:spPr>
                  <a:xfrm rot="5034749">
                    <a:off x="4752934" y="1513345"/>
                    <a:ext cx="3059860" cy="1616801"/>
                  </a:xfrm>
                  <a:prstGeom prst="round2SameRect">
                    <a:avLst>
                      <a:gd name="adj1" fmla="val 15114"/>
                      <a:gd name="adj2" fmla="val 0"/>
                    </a:avLst>
                  </a:prstGeom>
                  <a:solidFill>
                    <a:schemeClr val="tx1">
                      <a:lumMod val="85000"/>
                      <a:lumOff val="15000"/>
                      <a:alpha val="89804"/>
                    </a:schemeClr>
                  </a:solidFill>
                  <a:ln w="3175">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grpSp>
            <p:sp>
              <p:nvSpPr>
                <p:cNvPr id="111" name="弧形 110"/>
                <p:cNvSpPr/>
                <p:nvPr/>
              </p:nvSpPr>
              <p:spPr>
                <a:xfrm rot="13752361">
                  <a:off x="5192248" y="1127772"/>
                  <a:ext cx="197386" cy="197386"/>
                </a:xfrm>
                <a:prstGeom prst="arc">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wrap="none"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latin typeface="HelveticaNeueLT Pro 45 Lt" pitchFamily="34" charset="0"/>
                  </a:endParaRPr>
                </a:p>
              </p:txBody>
            </p:sp>
          </p:grpSp>
        </p:grpSp>
        <p:sp>
          <p:nvSpPr>
            <p:cNvPr id="104" name="同侧圆角矩形 103"/>
            <p:cNvSpPr/>
            <p:nvPr/>
          </p:nvSpPr>
          <p:spPr>
            <a:xfrm rot="15855837">
              <a:off x="3681865" y="4426793"/>
              <a:ext cx="387990" cy="208368"/>
            </a:xfrm>
            <a:prstGeom prst="round2SameRect">
              <a:avLst>
                <a:gd name="adj1" fmla="val 15114"/>
                <a:gd name="adj2" fmla="val 0"/>
              </a:avLst>
            </a:prstGeom>
            <a:solidFill>
              <a:schemeClr val="tx1">
                <a:lumMod val="85000"/>
                <a:lumOff val="15000"/>
                <a:alpha val="89804"/>
              </a:schemeClr>
            </a:solidFill>
            <a:ln w="3175">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n>
                  <a:solidFill>
                    <a:schemeClr val="tx1"/>
                  </a:solidFill>
                </a:ln>
                <a:latin typeface="HelveticaNeueLT Pro 45 Lt" pitchFamily="34" charset="0"/>
              </a:endParaRPr>
            </a:p>
          </p:txBody>
        </p:sp>
        <p:sp>
          <p:nvSpPr>
            <p:cNvPr id="105" name="矩形 104"/>
            <p:cNvSpPr/>
            <p:nvPr/>
          </p:nvSpPr>
          <p:spPr>
            <a:xfrm rot="21207298">
              <a:off x="3846035" y="4447142"/>
              <a:ext cx="82182" cy="45719"/>
            </a:xfrm>
            <a:prstGeom prst="rect">
              <a:avLst/>
            </a:prstGeom>
            <a:ln w="31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grpSp>
        <p:nvGrpSpPr>
          <p:cNvPr id="114" name="组合 113"/>
          <p:cNvGrpSpPr/>
          <p:nvPr/>
        </p:nvGrpSpPr>
        <p:grpSpPr>
          <a:xfrm>
            <a:off x="857327" y="3462159"/>
            <a:ext cx="1133475" cy="1133475"/>
            <a:chOff x="614363" y="5322888"/>
            <a:chExt cx="1133475" cy="1133475"/>
          </a:xfrm>
        </p:grpSpPr>
        <p:grpSp>
          <p:nvGrpSpPr>
            <p:cNvPr id="115" name="Group 4"/>
            <p:cNvGrpSpPr>
              <a:grpSpLocks noChangeAspect="1"/>
            </p:cNvGrpSpPr>
            <p:nvPr/>
          </p:nvGrpSpPr>
          <p:grpSpPr bwMode="auto">
            <a:xfrm>
              <a:off x="614363" y="5322888"/>
              <a:ext cx="1133475" cy="1133475"/>
              <a:chOff x="387" y="3353"/>
              <a:chExt cx="714" cy="714"/>
            </a:xfrm>
          </p:grpSpPr>
          <p:sp>
            <p:nvSpPr>
              <p:cNvPr id="117" name="AutoShape 3"/>
              <p:cNvSpPr>
                <a:spLocks noChangeAspect="1" noChangeArrowheads="1" noTextEdit="1"/>
              </p:cNvSpPr>
              <p:nvPr/>
            </p:nvSpPr>
            <p:spPr bwMode="auto">
              <a:xfrm>
                <a:off x="387" y="3353"/>
                <a:ext cx="714"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5"/>
              <p:cNvSpPr>
                <a:spLocks/>
              </p:cNvSpPr>
              <p:nvPr/>
            </p:nvSpPr>
            <p:spPr bwMode="auto">
              <a:xfrm>
                <a:off x="389" y="3353"/>
                <a:ext cx="712" cy="712"/>
              </a:xfrm>
              <a:custGeom>
                <a:avLst/>
                <a:gdLst>
                  <a:gd name="T0" fmla="*/ 0 w 353"/>
                  <a:gd name="T1" fmla="*/ 58 h 353"/>
                  <a:gd name="T2" fmla="*/ 59 w 353"/>
                  <a:gd name="T3" fmla="*/ 0 h 353"/>
                  <a:gd name="T4" fmla="*/ 294 w 353"/>
                  <a:gd name="T5" fmla="*/ 0 h 353"/>
                  <a:gd name="T6" fmla="*/ 353 w 353"/>
                  <a:gd name="T7" fmla="*/ 58 h 353"/>
                  <a:gd name="T8" fmla="*/ 353 w 353"/>
                  <a:gd name="T9" fmla="*/ 294 h 353"/>
                  <a:gd name="T10" fmla="*/ 294 w 353"/>
                  <a:gd name="T11" fmla="*/ 353 h 353"/>
                  <a:gd name="T12" fmla="*/ 59 w 353"/>
                  <a:gd name="T13" fmla="*/ 353 h 353"/>
                  <a:gd name="T14" fmla="*/ 0 w 353"/>
                  <a:gd name="T15" fmla="*/ 294 h 353"/>
                  <a:gd name="T16" fmla="*/ 0 w 353"/>
                  <a:gd name="T17" fmla="*/ 5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353">
                    <a:moveTo>
                      <a:pt x="0" y="58"/>
                    </a:moveTo>
                    <a:cubicBezTo>
                      <a:pt x="0" y="26"/>
                      <a:pt x="26" y="0"/>
                      <a:pt x="59" y="0"/>
                    </a:cubicBezTo>
                    <a:cubicBezTo>
                      <a:pt x="294" y="0"/>
                      <a:pt x="294" y="0"/>
                      <a:pt x="294" y="0"/>
                    </a:cubicBezTo>
                    <a:cubicBezTo>
                      <a:pt x="326" y="0"/>
                      <a:pt x="353" y="26"/>
                      <a:pt x="353" y="58"/>
                    </a:cubicBezTo>
                    <a:cubicBezTo>
                      <a:pt x="353" y="294"/>
                      <a:pt x="353" y="294"/>
                      <a:pt x="353" y="294"/>
                    </a:cubicBezTo>
                    <a:cubicBezTo>
                      <a:pt x="353" y="326"/>
                      <a:pt x="326" y="353"/>
                      <a:pt x="294" y="353"/>
                    </a:cubicBezTo>
                    <a:cubicBezTo>
                      <a:pt x="59" y="353"/>
                      <a:pt x="59" y="353"/>
                      <a:pt x="59" y="353"/>
                    </a:cubicBezTo>
                    <a:cubicBezTo>
                      <a:pt x="26" y="353"/>
                      <a:pt x="0" y="326"/>
                      <a:pt x="0" y="294"/>
                    </a:cubicBezTo>
                    <a:lnTo>
                      <a:pt x="0" y="58"/>
                    </a:lnTo>
                    <a:close/>
                  </a:path>
                </a:pathLst>
              </a:custGeom>
              <a:solidFill>
                <a:srgbClr val="4CB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6"/>
              <p:cNvSpPr>
                <a:spLocks/>
              </p:cNvSpPr>
              <p:nvPr/>
            </p:nvSpPr>
            <p:spPr bwMode="auto">
              <a:xfrm>
                <a:off x="456" y="3616"/>
                <a:ext cx="68" cy="129"/>
              </a:xfrm>
              <a:custGeom>
                <a:avLst/>
                <a:gdLst>
                  <a:gd name="T0" fmla="*/ 0 w 34"/>
                  <a:gd name="T1" fmla="*/ 6 h 64"/>
                  <a:gd name="T2" fmla="*/ 6 w 34"/>
                  <a:gd name="T3" fmla="*/ 0 h 64"/>
                  <a:gd name="T4" fmla="*/ 28 w 34"/>
                  <a:gd name="T5" fmla="*/ 0 h 64"/>
                  <a:gd name="T6" fmla="*/ 34 w 34"/>
                  <a:gd name="T7" fmla="*/ 6 h 64"/>
                  <a:gd name="T8" fmla="*/ 34 w 34"/>
                  <a:gd name="T9" fmla="*/ 59 h 64"/>
                  <a:gd name="T10" fmla="*/ 28 w 34"/>
                  <a:gd name="T11" fmla="*/ 64 h 64"/>
                  <a:gd name="T12" fmla="*/ 6 w 34"/>
                  <a:gd name="T13" fmla="*/ 64 h 64"/>
                  <a:gd name="T14" fmla="*/ 0 w 34"/>
                  <a:gd name="T15" fmla="*/ 59 h 64"/>
                  <a:gd name="T16" fmla="*/ 0 w 34"/>
                  <a:gd name="T17" fmla="*/ 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4">
                    <a:moveTo>
                      <a:pt x="0" y="6"/>
                    </a:moveTo>
                    <a:cubicBezTo>
                      <a:pt x="0" y="2"/>
                      <a:pt x="3" y="0"/>
                      <a:pt x="6" y="0"/>
                    </a:cubicBezTo>
                    <a:cubicBezTo>
                      <a:pt x="28" y="0"/>
                      <a:pt x="28" y="0"/>
                      <a:pt x="28" y="0"/>
                    </a:cubicBezTo>
                    <a:cubicBezTo>
                      <a:pt x="31" y="0"/>
                      <a:pt x="34" y="2"/>
                      <a:pt x="34" y="6"/>
                    </a:cubicBezTo>
                    <a:cubicBezTo>
                      <a:pt x="34" y="59"/>
                      <a:pt x="34" y="59"/>
                      <a:pt x="34" y="59"/>
                    </a:cubicBezTo>
                    <a:cubicBezTo>
                      <a:pt x="34" y="62"/>
                      <a:pt x="31" y="64"/>
                      <a:pt x="28" y="64"/>
                    </a:cubicBezTo>
                    <a:cubicBezTo>
                      <a:pt x="6" y="64"/>
                      <a:pt x="6" y="64"/>
                      <a:pt x="6" y="64"/>
                    </a:cubicBezTo>
                    <a:cubicBezTo>
                      <a:pt x="3" y="64"/>
                      <a:pt x="0" y="62"/>
                      <a:pt x="0" y="59"/>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7"/>
              <p:cNvSpPr>
                <a:spLocks/>
              </p:cNvSpPr>
              <p:nvPr/>
            </p:nvSpPr>
            <p:spPr bwMode="auto">
              <a:xfrm>
                <a:off x="456" y="3552"/>
                <a:ext cx="169" cy="252"/>
              </a:xfrm>
              <a:custGeom>
                <a:avLst/>
                <a:gdLst>
                  <a:gd name="T0" fmla="*/ 169 w 169"/>
                  <a:gd name="T1" fmla="*/ 252 h 252"/>
                  <a:gd name="T2" fmla="*/ 0 w 169"/>
                  <a:gd name="T3" fmla="*/ 127 h 252"/>
                  <a:gd name="T4" fmla="*/ 169 w 169"/>
                  <a:gd name="T5" fmla="*/ 0 h 252"/>
                  <a:gd name="T6" fmla="*/ 169 w 169"/>
                  <a:gd name="T7" fmla="*/ 252 h 252"/>
                  <a:gd name="T8" fmla="*/ 169 w 169"/>
                  <a:gd name="T9" fmla="*/ 252 h 252"/>
                </a:gdLst>
                <a:ahLst/>
                <a:cxnLst>
                  <a:cxn ang="0">
                    <a:pos x="T0" y="T1"/>
                  </a:cxn>
                  <a:cxn ang="0">
                    <a:pos x="T2" y="T3"/>
                  </a:cxn>
                  <a:cxn ang="0">
                    <a:pos x="T4" y="T5"/>
                  </a:cxn>
                  <a:cxn ang="0">
                    <a:pos x="T6" y="T7"/>
                  </a:cxn>
                  <a:cxn ang="0">
                    <a:pos x="T8" y="T9"/>
                  </a:cxn>
                </a:cxnLst>
                <a:rect l="0" t="0" r="r" b="b"/>
                <a:pathLst>
                  <a:path w="169" h="252">
                    <a:moveTo>
                      <a:pt x="169" y="252"/>
                    </a:moveTo>
                    <a:lnTo>
                      <a:pt x="0" y="127"/>
                    </a:lnTo>
                    <a:lnTo>
                      <a:pt x="169" y="0"/>
                    </a:lnTo>
                    <a:lnTo>
                      <a:pt x="169" y="252"/>
                    </a:lnTo>
                    <a:lnTo>
                      <a:pt x="169"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9"/>
              <p:cNvSpPr>
                <a:spLocks/>
              </p:cNvSpPr>
              <p:nvPr/>
            </p:nvSpPr>
            <p:spPr bwMode="auto">
              <a:xfrm>
                <a:off x="647" y="3594"/>
                <a:ext cx="57" cy="160"/>
              </a:xfrm>
              <a:custGeom>
                <a:avLst/>
                <a:gdLst>
                  <a:gd name="T0" fmla="*/ 2 w 28"/>
                  <a:gd name="T1" fmla="*/ 0 h 79"/>
                  <a:gd name="T2" fmla="*/ 0 w 28"/>
                  <a:gd name="T3" fmla="*/ 79 h 79"/>
                </a:gdLst>
                <a:ahLst/>
                <a:cxnLst>
                  <a:cxn ang="0">
                    <a:pos x="T0" y="T1"/>
                  </a:cxn>
                  <a:cxn ang="0">
                    <a:pos x="T2" y="T3"/>
                  </a:cxn>
                </a:cxnLst>
                <a:rect l="0" t="0" r="r" b="b"/>
                <a:pathLst>
                  <a:path w="28" h="79">
                    <a:moveTo>
                      <a:pt x="2" y="0"/>
                    </a:moveTo>
                    <a:cubicBezTo>
                      <a:pt x="28" y="20"/>
                      <a:pt x="27" y="56"/>
                      <a:pt x="0" y="79"/>
                    </a:cubicBez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10"/>
              <p:cNvSpPr>
                <a:spLocks noChangeArrowheads="1"/>
              </p:cNvSpPr>
              <p:nvPr/>
            </p:nvSpPr>
            <p:spPr bwMode="auto">
              <a:xfrm>
                <a:off x="592" y="3385"/>
                <a:ext cx="48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bg1"/>
                    </a:solidFill>
                    <a:effectLst/>
                    <a:latin typeface="HelveticaNeueLT Pro 45 Lt" panose="020B0403020202020204" pitchFamily="34" charset="0"/>
                    <a:ea typeface="宋体" panose="02010600030101010101" pitchFamily="2" charset="-122"/>
                  </a:rPr>
                  <a:t>＜</a:t>
                </a:r>
                <a:r>
                  <a:rPr kumimoji="0" lang="zh-CN" altLang="zh-CN" sz="1800" b="0" i="0" u="none" strike="noStrike" cap="none" normalizeH="0" baseline="0" dirty="0" smtClean="0">
                    <a:ln>
                      <a:noFill/>
                    </a:ln>
                    <a:solidFill>
                      <a:schemeClr val="bg1"/>
                    </a:solidFill>
                    <a:effectLst/>
                    <a:latin typeface="HelveticaNeueLT Pro 45 Lt" panose="020B0403020202020204" pitchFamily="34" charset="0"/>
                    <a:ea typeface="宋体" panose="02010600030101010101" pitchFamily="2" charset="-122"/>
                  </a:rPr>
                  <a:t>45dB</a:t>
                </a:r>
                <a:endParaRPr kumimoji="0" lang="zh-CN" altLang="zh-CN" sz="1800" b="0" i="0" u="none" strike="noStrike" cap="none" normalizeH="0" baseline="0" dirty="0" smtClean="0">
                  <a:ln>
                    <a:noFill/>
                  </a:ln>
                  <a:solidFill>
                    <a:schemeClr val="bg1"/>
                  </a:solidFill>
                  <a:effectLst/>
                  <a:latin typeface="HelveticaNeueLT Pro 45 Lt" panose="020B0403020202020204" pitchFamily="34" charset="0"/>
                </a:endParaRPr>
              </a:p>
            </p:txBody>
          </p:sp>
        </p:grpSp>
        <p:sp>
          <p:nvSpPr>
            <p:cNvPr id="116" name="Rectangle 10"/>
            <p:cNvSpPr>
              <a:spLocks noChangeArrowheads="1"/>
            </p:cNvSpPr>
            <p:nvPr/>
          </p:nvSpPr>
          <p:spPr bwMode="auto">
            <a:xfrm>
              <a:off x="731223" y="6132043"/>
              <a:ext cx="8912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HelveticaNeueLT Pro 45 Lt" panose="020B0403020202020204" pitchFamily="34" charset="0"/>
                </a:rPr>
                <a:t>Low </a:t>
              </a:r>
              <a:r>
                <a:rPr kumimoji="0" lang="en-US" altLang="zh-CN" sz="1400" b="0" i="0" u="none" strike="noStrike" cap="none" normalizeH="0" baseline="0" dirty="0" smtClean="0">
                  <a:ln>
                    <a:noFill/>
                  </a:ln>
                  <a:solidFill>
                    <a:schemeClr val="bg1"/>
                  </a:solidFill>
                  <a:effectLst/>
                  <a:latin typeface="HelveticaNeueLT Pro 43 LtEx" panose="020B0503020202020204" pitchFamily="34" charset="0"/>
                </a:rPr>
                <a:t>Noise</a:t>
              </a:r>
              <a:endParaRPr kumimoji="0" lang="zh-CN" altLang="zh-CN" sz="1400" b="0" i="0" u="none" strike="noStrike" cap="none" normalizeH="0" baseline="0" dirty="0" smtClean="0">
                <a:ln>
                  <a:noFill/>
                </a:ln>
                <a:solidFill>
                  <a:schemeClr val="bg1"/>
                </a:solidFill>
                <a:effectLst/>
                <a:latin typeface="HelveticaNeueLT Pro 43 LtEx" panose="020B0503020202020204" pitchFamily="34" charset="0"/>
              </a:endParaRPr>
            </a:p>
          </p:txBody>
        </p:sp>
      </p:grpSp>
      <p:grpSp>
        <p:nvGrpSpPr>
          <p:cNvPr id="123" name="组合 122"/>
          <p:cNvGrpSpPr/>
          <p:nvPr/>
        </p:nvGrpSpPr>
        <p:grpSpPr>
          <a:xfrm>
            <a:off x="854254" y="5059026"/>
            <a:ext cx="1120588" cy="1120588"/>
            <a:chOff x="3320654" y="2985373"/>
            <a:chExt cx="1120588" cy="1120588"/>
          </a:xfrm>
        </p:grpSpPr>
        <p:sp>
          <p:nvSpPr>
            <p:cNvPr id="124" name="圆角矩形 123"/>
            <p:cNvSpPr/>
            <p:nvPr/>
          </p:nvSpPr>
          <p:spPr bwMode="auto">
            <a:xfrm>
              <a:off x="3320654" y="2985373"/>
              <a:ext cx="1120588" cy="1120588"/>
            </a:xfrm>
            <a:prstGeom prst="roundRect">
              <a:avLst/>
            </a:prstGeom>
            <a:solidFill>
              <a:srgbClr val="4CB675"/>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en-US" sz="2800" b="1" dirty="0" smtClean="0">
                  <a:solidFill>
                    <a:schemeClr val="bg1"/>
                  </a:solidFill>
                  <a:latin typeface="HelveticaNeueLT Pro 45 Lt" pitchFamily="34" charset="0"/>
                  <a:cs typeface="Calibri" pitchFamily="34" charset="0"/>
                </a:rPr>
                <a:t>IP22</a:t>
              </a:r>
            </a:p>
            <a:p>
              <a:pPr algn="ctr" defTabSz="914400" fontAlgn="base">
                <a:spcBef>
                  <a:spcPct val="0"/>
                </a:spcBef>
                <a:spcAft>
                  <a:spcPct val="0"/>
                </a:spcAft>
              </a:pPr>
              <a:endParaRPr lang="zh-CN" altLang="en-US" sz="1200" i="1" dirty="0" smtClean="0">
                <a:latin typeface="HelveticaNeueLT Pro 45 Lt" pitchFamily="34" charset="0"/>
                <a:ea typeface="宋体" pitchFamily="2" charset="-122"/>
              </a:endParaRPr>
            </a:p>
          </p:txBody>
        </p:sp>
        <p:sp>
          <p:nvSpPr>
            <p:cNvPr id="125" name="泪滴形 124"/>
            <p:cNvSpPr/>
            <p:nvPr/>
          </p:nvSpPr>
          <p:spPr>
            <a:xfrm>
              <a:off x="4254152" y="3305939"/>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126" name="泪滴形 125"/>
            <p:cNvSpPr/>
            <p:nvPr/>
          </p:nvSpPr>
          <p:spPr>
            <a:xfrm>
              <a:off x="4254152" y="3203547"/>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127" name="泪滴形 126"/>
            <p:cNvSpPr/>
            <p:nvPr/>
          </p:nvSpPr>
          <p:spPr>
            <a:xfrm>
              <a:off x="4152624" y="3205134"/>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128" name="泪滴形 127"/>
            <p:cNvSpPr/>
            <p:nvPr/>
          </p:nvSpPr>
          <p:spPr>
            <a:xfrm>
              <a:off x="4152624" y="3103509"/>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129" name="TextBox 125"/>
            <p:cNvSpPr txBox="1"/>
            <p:nvPr/>
          </p:nvSpPr>
          <p:spPr bwMode="auto">
            <a:xfrm>
              <a:off x="3320654" y="3672344"/>
              <a:ext cx="1120588" cy="430887"/>
            </a:xfrm>
            <a:prstGeom prst="rect">
              <a:avLst/>
            </a:prstGeom>
            <a:noFill/>
            <a:ln>
              <a:noFill/>
            </a:ln>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3 LtEx" panose="020B0503020202020204" pitchFamily="34" charset="0"/>
                  <a:ea typeface="Segoe UI" pitchFamily="34" charset="0"/>
                  <a:cs typeface="Calibri" pitchFamily="34" charset="0"/>
                </a:rPr>
                <a:t>Water &amp; Dust Proof</a:t>
              </a:r>
              <a:endParaRPr lang="zh-CN" altLang="en-US" sz="1400" dirty="0">
                <a:solidFill>
                  <a:schemeClr val="bg1"/>
                </a:solidFill>
                <a:latin typeface="HelveticaNeueLT Pro 43 LtEx" panose="020B0503020202020204" pitchFamily="34" charset="0"/>
                <a:ea typeface="Segoe UI" pitchFamily="34" charset="0"/>
                <a:cs typeface="Calibri" pitchFamily="34" charset="0"/>
              </a:endParaRPr>
            </a:p>
          </p:txBody>
        </p:sp>
        <p:sp>
          <p:nvSpPr>
            <p:cNvPr id="130" name="泪滴形 129"/>
            <p:cNvSpPr/>
            <p:nvPr/>
          </p:nvSpPr>
          <p:spPr>
            <a:xfrm>
              <a:off x="4045463" y="3103493"/>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grpSp>
      <p:grpSp>
        <p:nvGrpSpPr>
          <p:cNvPr id="131" name="组合 130"/>
          <p:cNvGrpSpPr/>
          <p:nvPr/>
        </p:nvGrpSpPr>
        <p:grpSpPr>
          <a:xfrm>
            <a:off x="2279317" y="1926925"/>
            <a:ext cx="1120588" cy="1119600"/>
            <a:chOff x="341854" y="1547888"/>
            <a:chExt cx="1120588" cy="1126543"/>
          </a:xfrm>
        </p:grpSpPr>
        <p:grpSp>
          <p:nvGrpSpPr>
            <p:cNvPr id="132" name="组合 131"/>
            <p:cNvGrpSpPr/>
            <p:nvPr/>
          </p:nvGrpSpPr>
          <p:grpSpPr>
            <a:xfrm rot="10800000">
              <a:off x="341854" y="1547888"/>
              <a:ext cx="1120588" cy="1126543"/>
              <a:chOff x="1247222" y="2646481"/>
              <a:chExt cx="1120588" cy="1126543"/>
            </a:xfrm>
          </p:grpSpPr>
          <p:sp>
            <p:nvSpPr>
              <p:cNvPr id="136" name="圆角矩形 135"/>
              <p:cNvSpPr/>
              <p:nvPr/>
            </p:nvSpPr>
            <p:spPr bwMode="auto">
              <a:xfrm>
                <a:off x="1247222" y="2652436"/>
                <a:ext cx="1120588" cy="1120588"/>
              </a:xfrm>
              <a:prstGeom prst="roundRect">
                <a:avLst/>
              </a:prstGeom>
              <a:solidFill>
                <a:srgbClr val="262626"/>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endParaRPr lang="zh-CN" altLang="en-US" sz="1600" dirty="0" smtClean="0">
                  <a:solidFill>
                    <a:schemeClr val="bg1"/>
                  </a:solidFill>
                  <a:latin typeface="HelveticaNeueLT Pro 45 Lt" pitchFamily="34" charset="0"/>
                  <a:ea typeface="宋体" pitchFamily="2" charset="-122"/>
                  <a:cs typeface="Calibri" pitchFamily="34" charset="0"/>
                </a:endParaRPr>
              </a:p>
            </p:txBody>
          </p:sp>
          <p:sp>
            <p:nvSpPr>
              <p:cNvPr id="137" name="矩形 136"/>
              <p:cNvSpPr/>
              <p:nvPr/>
            </p:nvSpPr>
            <p:spPr bwMode="auto">
              <a:xfrm rot="5400000">
                <a:off x="1521945" y="2960712"/>
                <a:ext cx="528482" cy="856355"/>
              </a:xfrm>
              <a:prstGeom prst="rect">
                <a:avLst/>
              </a:prstGeom>
              <a:solidFill>
                <a:schemeClr val="bg1">
                  <a:lumMod val="75000"/>
                </a:schemeClr>
              </a:solidFill>
              <a:ln w="31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sp>
            <p:nvSpPr>
              <p:cNvPr id="138" name="矩形 137"/>
              <p:cNvSpPr/>
              <p:nvPr/>
            </p:nvSpPr>
            <p:spPr bwMode="auto">
              <a:xfrm rot="5400000">
                <a:off x="1484531" y="3022255"/>
                <a:ext cx="502920" cy="731520"/>
              </a:xfrm>
              <a:prstGeom prst="rect">
                <a:avLst/>
              </a:prstGeom>
              <a:solidFill>
                <a:srgbClr val="26D07C"/>
              </a:solidFill>
              <a:ln w="31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eaLnBrk="1" latinLnBrk="0" hangingPunct="1">
                  <a:lnSpc>
                    <a:spcPct val="100000"/>
                  </a:lnSpc>
                  <a:buClrTx/>
                  <a:buSzTx/>
                  <a:buFontTx/>
                  <a:buNone/>
                  <a:tabLst/>
                </a:pPr>
                <a:endParaRPr lang="en-US" altLang="en-US" dirty="0" smtClean="0">
                  <a:latin typeface="HelveticaNeueLT Pro 45 Lt" pitchFamily="34" charset="0"/>
                </a:endParaRPr>
              </a:p>
            </p:txBody>
          </p:sp>
          <p:sp>
            <p:nvSpPr>
              <p:cNvPr id="139" name="TextBox 197"/>
              <p:cNvSpPr txBox="1"/>
              <p:nvPr/>
            </p:nvSpPr>
            <p:spPr bwMode="auto">
              <a:xfrm rot="10800000">
                <a:off x="1381389" y="2646481"/>
                <a:ext cx="806952" cy="523220"/>
              </a:xfrm>
              <a:prstGeom prst="rect">
                <a:avLst/>
              </a:prstGeom>
              <a:noFill/>
              <a:ln w="3175">
                <a:noFill/>
              </a:ln>
            </p:spPr>
            <p:txBody>
              <a:bodyPr wrap="none" l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CN" sz="1400" b="1" i="0" dirty="0" smtClean="0">
                    <a:solidFill>
                      <a:schemeClr val="bg1"/>
                    </a:solidFill>
                    <a:latin typeface="HelveticaNeueLT Pro 43 LtEx" panose="020B0503020202020204" pitchFamily="34" charset="0"/>
                    <a:ea typeface="Segoe UI" pitchFamily="34" charset="0"/>
                    <a:cs typeface="Segoe UI" pitchFamily="34" charset="0"/>
                  </a:rPr>
                  <a:t>Powe</a:t>
                </a:r>
                <a:r>
                  <a:rPr lang="en-US" altLang="zh-CN" sz="1400" b="1" dirty="0" smtClean="0">
                    <a:solidFill>
                      <a:schemeClr val="bg1"/>
                    </a:solidFill>
                    <a:latin typeface="HelveticaNeueLT Pro 43 LtEx" panose="020B0503020202020204" pitchFamily="34" charset="0"/>
                    <a:ea typeface="Segoe UI" pitchFamily="34" charset="0"/>
                    <a:cs typeface="Segoe UI" pitchFamily="34" charset="0"/>
                  </a:rPr>
                  <a:t>r </a:t>
                </a:r>
              </a:p>
              <a:p>
                <a:pPr>
                  <a:defRPr/>
                </a:pPr>
                <a:r>
                  <a:rPr lang="en-US" altLang="zh-CN" sz="1400" b="1" dirty="0">
                    <a:solidFill>
                      <a:schemeClr val="bg1"/>
                    </a:solidFill>
                    <a:latin typeface="HelveticaNeueLT Pro 43 LtEx" panose="020B0503020202020204" pitchFamily="34" charset="0"/>
                    <a:ea typeface="Segoe UI" pitchFamily="34" charset="0"/>
                    <a:cs typeface="Segoe UI" pitchFamily="34" charset="0"/>
                  </a:rPr>
                  <a:t>S</a:t>
                </a:r>
                <a:r>
                  <a:rPr lang="en-US" altLang="zh-CN" sz="1400" b="1" dirty="0" smtClean="0">
                    <a:solidFill>
                      <a:schemeClr val="bg1"/>
                    </a:solidFill>
                    <a:latin typeface="HelveticaNeueLT Pro 43 LtEx" panose="020B0503020202020204" pitchFamily="34" charset="0"/>
                    <a:ea typeface="Segoe UI" pitchFamily="34" charset="0"/>
                    <a:cs typeface="Segoe UI" pitchFamily="34" charset="0"/>
                  </a:rPr>
                  <a:t>aving</a:t>
                </a:r>
                <a:endParaRPr lang="en-US" altLang="zh-CN" sz="1400" b="1" i="0" dirty="0" smtClean="0">
                  <a:solidFill>
                    <a:schemeClr val="bg1"/>
                  </a:solidFill>
                  <a:latin typeface="HelveticaNeueLT Pro 43 LtEx" panose="020B0503020202020204" pitchFamily="34" charset="0"/>
                  <a:ea typeface="Segoe UI" pitchFamily="34" charset="0"/>
                  <a:cs typeface="Segoe UI" pitchFamily="34" charset="0"/>
                </a:endParaRPr>
              </a:p>
            </p:txBody>
          </p:sp>
          <p:sp>
            <p:nvSpPr>
              <p:cNvPr id="140" name="矩形 139"/>
              <p:cNvSpPr/>
              <p:nvPr/>
            </p:nvSpPr>
            <p:spPr bwMode="auto">
              <a:xfrm rot="5400000">
                <a:off x="2077607" y="3344851"/>
                <a:ext cx="352321" cy="88080"/>
              </a:xfrm>
              <a:prstGeom prst="rect">
                <a:avLst/>
              </a:prstGeom>
              <a:solidFill>
                <a:schemeClr val="bg1">
                  <a:lumMod val="75000"/>
                </a:schemeClr>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grpSp>
        <p:sp>
          <p:nvSpPr>
            <p:cNvPr id="133" name="矩形 132"/>
            <p:cNvSpPr/>
            <p:nvPr/>
          </p:nvSpPr>
          <p:spPr bwMode="auto">
            <a:xfrm rot="16200000">
              <a:off x="302698" y="1889828"/>
              <a:ext cx="500977" cy="88080"/>
            </a:xfrm>
            <a:prstGeom prst="rect">
              <a:avLst/>
            </a:prstGeom>
            <a:solidFill>
              <a:schemeClr val="bg1"/>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sp>
          <p:nvSpPr>
            <p:cNvPr id="134" name="矩形 133"/>
            <p:cNvSpPr/>
            <p:nvPr/>
          </p:nvSpPr>
          <p:spPr bwMode="auto">
            <a:xfrm rot="16200000">
              <a:off x="310317" y="1888247"/>
              <a:ext cx="320040" cy="88080"/>
            </a:xfrm>
            <a:prstGeom prst="rect">
              <a:avLst/>
            </a:prstGeom>
            <a:solidFill>
              <a:schemeClr val="bg1"/>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sp>
          <p:nvSpPr>
            <p:cNvPr id="135" name="闪电形 67"/>
            <p:cNvSpPr/>
            <p:nvPr/>
          </p:nvSpPr>
          <p:spPr bwMode="auto">
            <a:xfrm rot="3940787">
              <a:off x="851126" y="1745045"/>
              <a:ext cx="181405" cy="373618"/>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1" fmla="*/ 11549 w 24677"/>
                <a:gd name="connsiteY0-2" fmla="*/ 10663 h 32263"/>
                <a:gd name="connsiteX1-3" fmla="*/ 15937 w 24677"/>
                <a:gd name="connsiteY1-4" fmla="*/ 16743 h 32263"/>
                <a:gd name="connsiteX2-5" fmla="*/ 14127 w 24677"/>
                <a:gd name="connsiteY2-6" fmla="*/ 17460 h 32263"/>
                <a:gd name="connsiteX3-7" fmla="*/ 19654 w 24677"/>
                <a:gd name="connsiteY3-8" fmla="*/ 22670 h 32263"/>
                <a:gd name="connsiteX4-9" fmla="*/ 17844 w 24677"/>
                <a:gd name="connsiteY4-10" fmla="*/ 23540 h 32263"/>
                <a:gd name="connsiteX5-11" fmla="*/ 24677 w 24677"/>
                <a:gd name="connsiteY5-12" fmla="*/ 32263 h 32263"/>
                <a:gd name="connsiteX6-13" fmla="*/ 13089 w 24677"/>
                <a:gd name="connsiteY6-14" fmla="*/ 25578 h 32263"/>
                <a:gd name="connsiteX7-15" fmla="*/ 15299 w 24677"/>
                <a:gd name="connsiteY7-16" fmla="*/ 24650 h 32263"/>
                <a:gd name="connsiteX8-17" fmla="*/ 8099 w 24677"/>
                <a:gd name="connsiteY8-18" fmla="*/ 20368 h 32263"/>
                <a:gd name="connsiteX9-19" fmla="*/ 10679 w 24677"/>
                <a:gd name="connsiteY9-20" fmla="*/ 19045 h 32263"/>
                <a:gd name="connsiteX10-21" fmla="*/ 0 w 24677"/>
                <a:gd name="connsiteY10-22" fmla="*/ 0 h 32263"/>
                <a:gd name="connsiteX11-23" fmla="*/ 11549 w 24677"/>
                <a:gd name="connsiteY11-24" fmla="*/ 10663 h 32263"/>
                <a:gd name="connsiteX0-25" fmla="*/ 4938 w 18066"/>
                <a:gd name="connsiteY0-26" fmla="*/ 0 h 21600"/>
                <a:gd name="connsiteX1-27" fmla="*/ 9326 w 18066"/>
                <a:gd name="connsiteY1-28" fmla="*/ 6080 h 21600"/>
                <a:gd name="connsiteX2-29" fmla="*/ 7516 w 18066"/>
                <a:gd name="connsiteY2-30" fmla="*/ 6797 h 21600"/>
                <a:gd name="connsiteX3-31" fmla="*/ 13043 w 18066"/>
                <a:gd name="connsiteY3-32" fmla="*/ 12007 h 21600"/>
                <a:gd name="connsiteX4-33" fmla="*/ 11233 w 18066"/>
                <a:gd name="connsiteY4-34" fmla="*/ 12877 h 21600"/>
                <a:gd name="connsiteX5-35" fmla="*/ 18066 w 18066"/>
                <a:gd name="connsiteY5-36" fmla="*/ 21600 h 21600"/>
                <a:gd name="connsiteX6-37" fmla="*/ 6478 w 18066"/>
                <a:gd name="connsiteY6-38" fmla="*/ 14915 h 21600"/>
                <a:gd name="connsiteX7-39" fmla="*/ 8688 w 18066"/>
                <a:gd name="connsiteY7-40" fmla="*/ 13987 h 21600"/>
                <a:gd name="connsiteX8-41" fmla="*/ 1488 w 18066"/>
                <a:gd name="connsiteY8-42" fmla="*/ 9705 h 21600"/>
                <a:gd name="connsiteX9-43" fmla="*/ 4068 w 18066"/>
                <a:gd name="connsiteY9-44" fmla="*/ 8382 h 21600"/>
                <a:gd name="connsiteX10-45" fmla="*/ 0 w 18066"/>
                <a:gd name="connsiteY10-46" fmla="*/ 4889 h 21600"/>
                <a:gd name="connsiteX11-47" fmla="*/ 4938 w 18066"/>
                <a:gd name="connsiteY11-48" fmla="*/ 0 h 21600"/>
                <a:gd name="connsiteX0-49" fmla="*/ 5931 w 18066"/>
                <a:gd name="connsiteY0-50" fmla="*/ 2329 h 16711"/>
                <a:gd name="connsiteX1-51" fmla="*/ 9326 w 18066"/>
                <a:gd name="connsiteY1-52" fmla="*/ 1191 h 16711"/>
                <a:gd name="connsiteX2-53" fmla="*/ 7516 w 18066"/>
                <a:gd name="connsiteY2-54" fmla="*/ 1908 h 16711"/>
                <a:gd name="connsiteX3-55" fmla="*/ 13043 w 18066"/>
                <a:gd name="connsiteY3-56" fmla="*/ 7118 h 16711"/>
                <a:gd name="connsiteX4-57" fmla="*/ 11233 w 18066"/>
                <a:gd name="connsiteY4-58" fmla="*/ 7988 h 16711"/>
                <a:gd name="connsiteX5-59" fmla="*/ 18066 w 18066"/>
                <a:gd name="connsiteY5-60" fmla="*/ 16711 h 16711"/>
                <a:gd name="connsiteX6-61" fmla="*/ 6478 w 18066"/>
                <a:gd name="connsiteY6-62" fmla="*/ 10026 h 16711"/>
                <a:gd name="connsiteX7-63" fmla="*/ 8688 w 18066"/>
                <a:gd name="connsiteY7-64" fmla="*/ 9098 h 16711"/>
                <a:gd name="connsiteX8-65" fmla="*/ 1488 w 18066"/>
                <a:gd name="connsiteY8-66" fmla="*/ 4816 h 16711"/>
                <a:gd name="connsiteX9-67" fmla="*/ 4068 w 18066"/>
                <a:gd name="connsiteY9-68" fmla="*/ 3493 h 16711"/>
                <a:gd name="connsiteX10-69" fmla="*/ 0 w 18066"/>
                <a:gd name="connsiteY10-70" fmla="*/ 0 h 16711"/>
                <a:gd name="connsiteX11-71" fmla="*/ 5931 w 18066"/>
                <a:gd name="connsiteY11-72" fmla="*/ 2329 h 16711"/>
                <a:gd name="connsiteX0-73" fmla="*/ 5931 w 18066"/>
                <a:gd name="connsiteY0-74" fmla="*/ 4908 h 19290"/>
                <a:gd name="connsiteX1-75" fmla="*/ 9326 w 18066"/>
                <a:gd name="connsiteY1-76" fmla="*/ 3770 h 19290"/>
                <a:gd name="connsiteX2-77" fmla="*/ 13008 w 18066"/>
                <a:gd name="connsiteY2-78" fmla="*/ 0 h 19290"/>
                <a:gd name="connsiteX3-79" fmla="*/ 13043 w 18066"/>
                <a:gd name="connsiteY3-80" fmla="*/ 9697 h 19290"/>
                <a:gd name="connsiteX4-81" fmla="*/ 11233 w 18066"/>
                <a:gd name="connsiteY4-82" fmla="*/ 10567 h 19290"/>
                <a:gd name="connsiteX5-83" fmla="*/ 18066 w 18066"/>
                <a:gd name="connsiteY5-84" fmla="*/ 19290 h 19290"/>
                <a:gd name="connsiteX6-85" fmla="*/ 6478 w 18066"/>
                <a:gd name="connsiteY6-86" fmla="*/ 12605 h 19290"/>
                <a:gd name="connsiteX7-87" fmla="*/ 8688 w 18066"/>
                <a:gd name="connsiteY7-88" fmla="*/ 11677 h 19290"/>
                <a:gd name="connsiteX8-89" fmla="*/ 1488 w 18066"/>
                <a:gd name="connsiteY8-90" fmla="*/ 7395 h 19290"/>
                <a:gd name="connsiteX9-91" fmla="*/ 4068 w 18066"/>
                <a:gd name="connsiteY9-92" fmla="*/ 6072 h 19290"/>
                <a:gd name="connsiteX10-93" fmla="*/ 0 w 18066"/>
                <a:gd name="connsiteY10-94" fmla="*/ 2579 h 19290"/>
                <a:gd name="connsiteX11-95" fmla="*/ 5931 w 18066"/>
                <a:gd name="connsiteY11-96" fmla="*/ 4908 h 19290"/>
                <a:gd name="connsiteX0-97" fmla="*/ 5931 w 18066"/>
                <a:gd name="connsiteY0-98" fmla="*/ 6868 h 21250"/>
                <a:gd name="connsiteX1-99" fmla="*/ 9326 w 18066"/>
                <a:gd name="connsiteY1-100" fmla="*/ 5730 h 21250"/>
                <a:gd name="connsiteX2-101" fmla="*/ 13008 w 18066"/>
                <a:gd name="connsiteY2-102" fmla="*/ 1960 h 21250"/>
                <a:gd name="connsiteX3-103" fmla="*/ 13043 w 18066"/>
                <a:gd name="connsiteY3-104" fmla="*/ 11657 h 21250"/>
                <a:gd name="connsiteX4-105" fmla="*/ 11233 w 18066"/>
                <a:gd name="connsiteY4-106" fmla="*/ 12527 h 21250"/>
                <a:gd name="connsiteX5-107" fmla="*/ 18066 w 18066"/>
                <a:gd name="connsiteY5-108" fmla="*/ 21250 h 21250"/>
                <a:gd name="connsiteX6-109" fmla="*/ 6478 w 18066"/>
                <a:gd name="connsiteY6-110" fmla="*/ 14565 h 21250"/>
                <a:gd name="connsiteX7-111" fmla="*/ 8688 w 18066"/>
                <a:gd name="connsiteY7-112" fmla="*/ 13637 h 21250"/>
                <a:gd name="connsiteX8-113" fmla="*/ 1488 w 18066"/>
                <a:gd name="connsiteY8-114" fmla="*/ 9355 h 21250"/>
                <a:gd name="connsiteX9-115" fmla="*/ 4068 w 18066"/>
                <a:gd name="connsiteY9-116" fmla="*/ 8032 h 21250"/>
                <a:gd name="connsiteX10-117" fmla="*/ 0 w 18066"/>
                <a:gd name="connsiteY10-118" fmla="*/ 4539 h 21250"/>
                <a:gd name="connsiteX11-119" fmla="*/ 5931 w 18066"/>
                <a:gd name="connsiteY11-120" fmla="*/ 6868 h 21250"/>
                <a:gd name="connsiteX0-121" fmla="*/ 5931 w 18066"/>
                <a:gd name="connsiteY0-122" fmla="*/ 4908 h 19290"/>
                <a:gd name="connsiteX1-123" fmla="*/ 9326 w 18066"/>
                <a:gd name="connsiteY1-124" fmla="*/ 3770 h 19290"/>
                <a:gd name="connsiteX2-125" fmla="*/ 13008 w 18066"/>
                <a:gd name="connsiteY2-126" fmla="*/ 0 h 19290"/>
                <a:gd name="connsiteX3-127" fmla="*/ 13043 w 18066"/>
                <a:gd name="connsiteY3-128" fmla="*/ 9697 h 19290"/>
                <a:gd name="connsiteX4-129" fmla="*/ 11233 w 18066"/>
                <a:gd name="connsiteY4-130" fmla="*/ 10567 h 19290"/>
                <a:gd name="connsiteX5-131" fmla="*/ 18066 w 18066"/>
                <a:gd name="connsiteY5-132" fmla="*/ 19290 h 19290"/>
                <a:gd name="connsiteX6-133" fmla="*/ 6478 w 18066"/>
                <a:gd name="connsiteY6-134" fmla="*/ 12605 h 19290"/>
                <a:gd name="connsiteX7-135" fmla="*/ 8688 w 18066"/>
                <a:gd name="connsiteY7-136" fmla="*/ 11677 h 19290"/>
                <a:gd name="connsiteX8-137" fmla="*/ 1488 w 18066"/>
                <a:gd name="connsiteY8-138" fmla="*/ 7395 h 19290"/>
                <a:gd name="connsiteX9-139" fmla="*/ 4068 w 18066"/>
                <a:gd name="connsiteY9-140" fmla="*/ 6072 h 19290"/>
                <a:gd name="connsiteX10-141" fmla="*/ 0 w 18066"/>
                <a:gd name="connsiteY10-142" fmla="*/ 2579 h 19290"/>
                <a:gd name="connsiteX11-143" fmla="*/ 5931 w 18066"/>
                <a:gd name="connsiteY11-144" fmla="*/ 4908 h 19290"/>
                <a:gd name="connsiteX0-145" fmla="*/ 13043 w 18066"/>
                <a:gd name="connsiteY0-146" fmla="*/ 7118 h 16711"/>
                <a:gd name="connsiteX1-147" fmla="*/ 11233 w 18066"/>
                <a:gd name="connsiteY1-148" fmla="*/ 7988 h 16711"/>
                <a:gd name="connsiteX2-149" fmla="*/ 18066 w 18066"/>
                <a:gd name="connsiteY2-150" fmla="*/ 16711 h 16711"/>
                <a:gd name="connsiteX3-151" fmla="*/ 6478 w 18066"/>
                <a:gd name="connsiteY3-152" fmla="*/ 10026 h 16711"/>
                <a:gd name="connsiteX4-153" fmla="*/ 8688 w 18066"/>
                <a:gd name="connsiteY4-154" fmla="*/ 9098 h 16711"/>
                <a:gd name="connsiteX5-155" fmla="*/ 1488 w 18066"/>
                <a:gd name="connsiteY5-156" fmla="*/ 4816 h 16711"/>
                <a:gd name="connsiteX6-157" fmla="*/ 4068 w 18066"/>
                <a:gd name="connsiteY6-158" fmla="*/ 3493 h 16711"/>
                <a:gd name="connsiteX7-159" fmla="*/ 0 w 18066"/>
                <a:gd name="connsiteY7-160" fmla="*/ 0 h 16711"/>
                <a:gd name="connsiteX8-161" fmla="*/ 5931 w 18066"/>
                <a:gd name="connsiteY8-162" fmla="*/ 2329 h 16711"/>
                <a:gd name="connsiteX9-163" fmla="*/ 9326 w 18066"/>
                <a:gd name="connsiteY9-164" fmla="*/ 1191 h 16711"/>
                <a:gd name="connsiteX10-165" fmla="*/ 16286 w 18066"/>
                <a:gd name="connsiteY10-166" fmla="*/ 3526 h 16711"/>
                <a:gd name="connsiteX0-167" fmla="*/ 13043 w 18066"/>
                <a:gd name="connsiteY0-168" fmla="*/ 7118 h 16711"/>
                <a:gd name="connsiteX1-169" fmla="*/ 11233 w 18066"/>
                <a:gd name="connsiteY1-170" fmla="*/ 7988 h 16711"/>
                <a:gd name="connsiteX2-171" fmla="*/ 18066 w 18066"/>
                <a:gd name="connsiteY2-172" fmla="*/ 16711 h 16711"/>
                <a:gd name="connsiteX3-173" fmla="*/ 6478 w 18066"/>
                <a:gd name="connsiteY3-174" fmla="*/ 10026 h 16711"/>
                <a:gd name="connsiteX4-175" fmla="*/ 8688 w 18066"/>
                <a:gd name="connsiteY4-176" fmla="*/ 9098 h 16711"/>
                <a:gd name="connsiteX5-177" fmla="*/ 1488 w 18066"/>
                <a:gd name="connsiteY5-178" fmla="*/ 4816 h 16711"/>
                <a:gd name="connsiteX6-179" fmla="*/ 4068 w 18066"/>
                <a:gd name="connsiteY6-180" fmla="*/ 3493 h 16711"/>
                <a:gd name="connsiteX7-181" fmla="*/ 0 w 18066"/>
                <a:gd name="connsiteY7-182" fmla="*/ 0 h 16711"/>
                <a:gd name="connsiteX8-183" fmla="*/ 5931 w 18066"/>
                <a:gd name="connsiteY8-184" fmla="*/ 2329 h 16711"/>
                <a:gd name="connsiteX9-185" fmla="*/ 13897 w 18066"/>
                <a:gd name="connsiteY9-186" fmla="*/ 940 h 16711"/>
                <a:gd name="connsiteX10-187" fmla="*/ 16286 w 18066"/>
                <a:gd name="connsiteY10-188" fmla="*/ 3526 h 16711"/>
                <a:gd name="connsiteX0-189" fmla="*/ 13043 w 18066"/>
                <a:gd name="connsiteY0-190" fmla="*/ 7118 h 16711"/>
                <a:gd name="connsiteX1-191" fmla="*/ 11233 w 18066"/>
                <a:gd name="connsiteY1-192" fmla="*/ 7988 h 16711"/>
                <a:gd name="connsiteX2-193" fmla="*/ 18066 w 18066"/>
                <a:gd name="connsiteY2-194" fmla="*/ 16711 h 16711"/>
                <a:gd name="connsiteX3-195" fmla="*/ 6478 w 18066"/>
                <a:gd name="connsiteY3-196" fmla="*/ 10026 h 16711"/>
                <a:gd name="connsiteX4-197" fmla="*/ 8688 w 18066"/>
                <a:gd name="connsiteY4-198" fmla="*/ 9098 h 16711"/>
                <a:gd name="connsiteX5-199" fmla="*/ 1488 w 18066"/>
                <a:gd name="connsiteY5-200" fmla="*/ 4816 h 16711"/>
                <a:gd name="connsiteX6-201" fmla="*/ 4068 w 18066"/>
                <a:gd name="connsiteY6-202" fmla="*/ 3493 h 16711"/>
                <a:gd name="connsiteX7-203" fmla="*/ 0 w 18066"/>
                <a:gd name="connsiteY7-204" fmla="*/ 0 h 16711"/>
                <a:gd name="connsiteX8-205" fmla="*/ 5931 w 18066"/>
                <a:gd name="connsiteY8-206" fmla="*/ 2329 h 16711"/>
                <a:gd name="connsiteX9-207" fmla="*/ 16286 w 18066"/>
                <a:gd name="connsiteY9-208" fmla="*/ 3526 h 16711"/>
                <a:gd name="connsiteX0-209" fmla="*/ 13043 w 18066"/>
                <a:gd name="connsiteY0-210" fmla="*/ 7118 h 16711"/>
                <a:gd name="connsiteX1-211" fmla="*/ 11233 w 18066"/>
                <a:gd name="connsiteY1-212" fmla="*/ 7988 h 16711"/>
                <a:gd name="connsiteX2-213" fmla="*/ 18066 w 18066"/>
                <a:gd name="connsiteY2-214" fmla="*/ 16711 h 16711"/>
                <a:gd name="connsiteX3-215" fmla="*/ 6478 w 18066"/>
                <a:gd name="connsiteY3-216" fmla="*/ 10026 h 16711"/>
                <a:gd name="connsiteX4-217" fmla="*/ 8688 w 18066"/>
                <a:gd name="connsiteY4-218" fmla="*/ 9098 h 16711"/>
                <a:gd name="connsiteX5-219" fmla="*/ 1488 w 18066"/>
                <a:gd name="connsiteY5-220" fmla="*/ 4816 h 16711"/>
                <a:gd name="connsiteX6-221" fmla="*/ 4068 w 18066"/>
                <a:gd name="connsiteY6-222" fmla="*/ 3493 h 16711"/>
                <a:gd name="connsiteX7-223" fmla="*/ 0 w 18066"/>
                <a:gd name="connsiteY7-224" fmla="*/ 0 h 16711"/>
                <a:gd name="connsiteX8-225" fmla="*/ 16286 w 18066"/>
                <a:gd name="connsiteY8-226" fmla="*/ 3526 h 16711"/>
                <a:gd name="connsiteX0-227" fmla="*/ 13043 w 18066"/>
                <a:gd name="connsiteY0-228" fmla="*/ 7118 h 16711"/>
                <a:gd name="connsiteX1-229" fmla="*/ 11233 w 18066"/>
                <a:gd name="connsiteY1-230" fmla="*/ 7988 h 16711"/>
                <a:gd name="connsiteX2-231" fmla="*/ 18066 w 18066"/>
                <a:gd name="connsiteY2-232" fmla="*/ 16711 h 16711"/>
                <a:gd name="connsiteX3-233" fmla="*/ 6478 w 18066"/>
                <a:gd name="connsiteY3-234" fmla="*/ 10026 h 16711"/>
                <a:gd name="connsiteX4-235" fmla="*/ 8688 w 18066"/>
                <a:gd name="connsiteY4-236" fmla="*/ 9098 h 16711"/>
                <a:gd name="connsiteX5-237" fmla="*/ 1488 w 18066"/>
                <a:gd name="connsiteY5-238" fmla="*/ 4816 h 16711"/>
                <a:gd name="connsiteX6-239" fmla="*/ 4068 w 18066"/>
                <a:gd name="connsiteY6-240" fmla="*/ 3493 h 16711"/>
                <a:gd name="connsiteX7-241" fmla="*/ 0 w 18066"/>
                <a:gd name="connsiteY7-242" fmla="*/ 0 h 16711"/>
                <a:gd name="connsiteX0-243" fmla="*/ 11555 w 16578"/>
                <a:gd name="connsiteY0-244" fmla="*/ 3625 h 13218"/>
                <a:gd name="connsiteX1-245" fmla="*/ 9745 w 16578"/>
                <a:gd name="connsiteY1-246" fmla="*/ 4495 h 13218"/>
                <a:gd name="connsiteX2-247" fmla="*/ 16578 w 16578"/>
                <a:gd name="connsiteY2-248" fmla="*/ 13218 h 13218"/>
                <a:gd name="connsiteX3-249" fmla="*/ 4990 w 16578"/>
                <a:gd name="connsiteY3-250" fmla="*/ 6533 h 13218"/>
                <a:gd name="connsiteX4-251" fmla="*/ 7200 w 16578"/>
                <a:gd name="connsiteY4-252" fmla="*/ 5605 h 13218"/>
                <a:gd name="connsiteX5-253" fmla="*/ 0 w 16578"/>
                <a:gd name="connsiteY5-254" fmla="*/ 1323 h 13218"/>
                <a:gd name="connsiteX6-255" fmla="*/ 2580 w 16578"/>
                <a:gd name="connsiteY6-256" fmla="*/ 0 h 13218"/>
                <a:gd name="connsiteX0-257" fmla="*/ 11555 w 16578"/>
                <a:gd name="connsiteY0-258" fmla="*/ 2302 h 11895"/>
                <a:gd name="connsiteX1-259" fmla="*/ 9745 w 16578"/>
                <a:gd name="connsiteY1-260" fmla="*/ 3172 h 11895"/>
                <a:gd name="connsiteX2-261" fmla="*/ 16578 w 16578"/>
                <a:gd name="connsiteY2-262" fmla="*/ 11895 h 11895"/>
                <a:gd name="connsiteX3-263" fmla="*/ 4990 w 16578"/>
                <a:gd name="connsiteY3-264" fmla="*/ 5210 h 11895"/>
                <a:gd name="connsiteX4-265" fmla="*/ 7200 w 16578"/>
                <a:gd name="connsiteY4-266" fmla="*/ 4282 h 11895"/>
                <a:gd name="connsiteX5-267" fmla="*/ 0 w 16578"/>
                <a:gd name="connsiteY5-268" fmla="*/ 0 h 11895"/>
                <a:gd name="connsiteX0-269" fmla="*/ 11008 w 16031"/>
                <a:gd name="connsiteY0-270" fmla="*/ 2286 h 11879"/>
                <a:gd name="connsiteX1-271" fmla="*/ 9198 w 16031"/>
                <a:gd name="connsiteY1-272" fmla="*/ 3156 h 11879"/>
                <a:gd name="connsiteX2-273" fmla="*/ 16031 w 16031"/>
                <a:gd name="connsiteY2-274" fmla="*/ 11879 h 11879"/>
                <a:gd name="connsiteX3-275" fmla="*/ 4443 w 16031"/>
                <a:gd name="connsiteY3-276" fmla="*/ 5194 h 11879"/>
                <a:gd name="connsiteX4-277" fmla="*/ 6653 w 16031"/>
                <a:gd name="connsiteY4-278" fmla="*/ 4266 h 11879"/>
                <a:gd name="connsiteX5-279" fmla="*/ 0 w 16031"/>
                <a:gd name="connsiteY5-280" fmla="*/ 0 h 11879"/>
                <a:gd name="connsiteX0-281" fmla="*/ 11008 w 16031"/>
                <a:gd name="connsiteY0-282" fmla="*/ 2286 h 11879"/>
                <a:gd name="connsiteX1-283" fmla="*/ 9044 w 16031"/>
                <a:gd name="connsiteY1-284" fmla="*/ 4468 h 11879"/>
                <a:gd name="connsiteX2-285" fmla="*/ 16031 w 16031"/>
                <a:gd name="connsiteY2-286" fmla="*/ 11879 h 11879"/>
                <a:gd name="connsiteX3-287" fmla="*/ 4443 w 16031"/>
                <a:gd name="connsiteY3-288" fmla="*/ 5194 h 11879"/>
                <a:gd name="connsiteX4-289" fmla="*/ 6653 w 16031"/>
                <a:gd name="connsiteY4-290" fmla="*/ 4266 h 11879"/>
                <a:gd name="connsiteX5-291" fmla="*/ 0 w 16031"/>
                <a:gd name="connsiteY5-292" fmla="*/ 0 h 11879"/>
                <a:gd name="connsiteX0-293" fmla="*/ 11008 w 16031"/>
                <a:gd name="connsiteY0-294" fmla="*/ 2286 h 11879"/>
                <a:gd name="connsiteX1-295" fmla="*/ 9044 w 16031"/>
                <a:gd name="connsiteY1-296" fmla="*/ 4468 h 11879"/>
                <a:gd name="connsiteX2-297" fmla="*/ 16031 w 16031"/>
                <a:gd name="connsiteY2-298" fmla="*/ 11879 h 11879"/>
                <a:gd name="connsiteX3-299" fmla="*/ 4443 w 16031"/>
                <a:gd name="connsiteY3-300" fmla="*/ 5194 h 11879"/>
                <a:gd name="connsiteX4-301" fmla="*/ 7192 w 16031"/>
                <a:gd name="connsiteY4-302" fmla="*/ 5064 h 11879"/>
                <a:gd name="connsiteX5-303" fmla="*/ 0 w 16031"/>
                <a:gd name="connsiteY5-304" fmla="*/ 0 h 11879"/>
                <a:gd name="connsiteX0-305" fmla="*/ 11455 w 16031"/>
                <a:gd name="connsiteY0-306" fmla="*/ 3871 h 11879"/>
                <a:gd name="connsiteX1-307" fmla="*/ 9044 w 16031"/>
                <a:gd name="connsiteY1-308" fmla="*/ 4468 h 11879"/>
                <a:gd name="connsiteX2-309" fmla="*/ 16031 w 16031"/>
                <a:gd name="connsiteY2-310" fmla="*/ 11879 h 11879"/>
                <a:gd name="connsiteX3-311" fmla="*/ 4443 w 16031"/>
                <a:gd name="connsiteY3-312" fmla="*/ 5194 h 11879"/>
                <a:gd name="connsiteX4-313" fmla="*/ 7192 w 16031"/>
                <a:gd name="connsiteY4-314" fmla="*/ 5064 h 11879"/>
                <a:gd name="connsiteX5-315" fmla="*/ 0 w 16031"/>
                <a:gd name="connsiteY5-316" fmla="*/ 0 h 11879"/>
                <a:gd name="connsiteX0-317" fmla="*/ 11328 w 15904"/>
                <a:gd name="connsiteY0-318" fmla="*/ 4817 h 12825"/>
                <a:gd name="connsiteX1-319" fmla="*/ 8917 w 15904"/>
                <a:gd name="connsiteY1-320" fmla="*/ 5414 h 12825"/>
                <a:gd name="connsiteX2-321" fmla="*/ 15904 w 15904"/>
                <a:gd name="connsiteY2-322" fmla="*/ 12825 h 12825"/>
                <a:gd name="connsiteX3-323" fmla="*/ 4316 w 15904"/>
                <a:gd name="connsiteY3-324" fmla="*/ 6140 h 12825"/>
                <a:gd name="connsiteX4-325" fmla="*/ 7065 w 15904"/>
                <a:gd name="connsiteY4-326" fmla="*/ 6010 h 12825"/>
                <a:gd name="connsiteX5-327" fmla="*/ 0 w 15904"/>
                <a:gd name="connsiteY5-328" fmla="*/ 0 h 12825"/>
                <a:gd name="connsiteX0-329" fmla="*/ 10366 w 14942"/>
                <a:gd name="connsiteY0-330" fmla="*/ 4933 h 12941"/>
                <a:gd name="connsiteX1-331" fmla="*/ 7955 w 14942"/>
                <a:gd name="connsiteY1-332" fmla="*/ 5530 h 12941"/>
                <a:gd name="connsiteX2-333" fmla="*/ 14942 w 14942"/>
                <a:gd name="connsiteY2-334" fmla="*/ 12941 h 12941"/>
                <a:gd name="connsiteX3-335" fmla="*/ 3354 w 14942"/>
                <a:gd name="connsiteY3-336" fmla="*/ 6256 h 12941"/>
                <a:gd name="connsiteX4-337" fmla="*/ 6103 w 14942"/>
                <a:gd name="connsiteY4-338" fmla="*/ 6126 h 12941"/>
                <a:gd name="connsiteX5-339" fmla="*/ 0 w 14942"/>
                <a:gd name="connsiteY5-340" fmla="*/ 0 h 12941"/>
                <a:gd name="connsiteX0-341" fmla="*/ 10366 w 12814"/>
                <a:gd name="connsiteY0-342" fmla="*/ 4933 h 11363"/>
                <a:gd name="connsiteX1-343" fmla="*/ 7955 w 12814"/>
                <a:gd name="connsiteY1-344" fmla="*/ 5530 h 11363"/>
                <a:gd name="connsiteX2-345" fmla="*/ 12814 w 12814"/>
                <a:gd name="connsiteY2-346" fmla="*/ 11363 h 11363"/>
                <a:gd name="connsiteX3-347" fmla="*/ 3354 w 12814"/>
                <a:gd name="connsiteY3-348" fmla="*/ 6256 h 11363"/>
                <a:gd name="connsiteX4-349" fmla="*/ 6103 w 12814"/>
                <a:gd name="connsiteY4-350" fmla="*/ 6126 h 11363"/>
                <a:gd name="connsiteX5-351" fmla="*/ 0 w 12814"/>
                <a:gd name="connsiteY5-352" fmla="*/ 0 h 11363"/>
                <a:gd name="connsiteX0-353" fmla="*/ 10366 w 12814"/>
                <a:gd name="connsiteY0-354" fmla="*/ 4933 h 11363"/>
                <a:gd name="connsiteX1-355" fmla="*/ 7735 w 12814"/>
                <a:gd name="connsiteY1-356" fmla="*/ 6274 h 11363"/>
                <a:gd name="connsiteX2-357" fmla="*/ 12814 w 12814"/>
                <a:gd name="connsiteY2-358" fmla="*/ 11363 h 11363"/>
                <a:gd name="connsiteX3-359" fmla="*/ 3354 w 12814"/>
                <a:gd name="connsiteY3-360" fmla="*/ 6256 h 11363"/>
                <a:gd name="connsiteX4-361" fmla="*/ 6103 w 12814"/>
                <a:gd name="connsiteY4-362" fmla="*/ 6126 h 11363"/>
                <a:gd name="connsiteX5-363" fmla="*/ 0 w 12814"/>
                <a:gd name="connsiteY5-364" fmla="*/ 0 h 11363"/>
                <a:gd name="connsiteX0-365" fmla="*/ 10366 w 12814"/>
                <a:gd name="connsiteY0-366" fmla="*/ 4933 h 11363"/>
                <a:gd name="connsiteX1-367" fmla="*/ 7889 w 12814"/>
                <a:gd name="connsiteY1-368" fmla="*/ 5951 h 11363"/>
                <a:gd name="connsiteX2-369" fmla="*/ 12814 w 12814"/>
                <a:gd name="connsiteY2-370" fmla="*/ 11363 h 11363"/>
                <a:gd name="connsiteX3-371" fmla="*/ 3354 w 12814"/>
                <a:gd name="connsiteY3-372" fmla="*/ 6256 h 11363"/>
                <a:gd name="connsiteX4-373" fmla="*/ 6103 w 12814"/>
                <a:gd name="connsiteY4-374" fmla="*/ 6126 h 11363"/>
                <a:gd name="connsiteX5-375" fmla="*/ 0 w 12814"/>
                <a:gd name="connsiteY5-376" fmla="*/ 0 h 11363"/>
                <a:gd name="connsiteX0-377" fmla="*/ 8353 w 10801"/>
                <a:gd name="connsiteY0-378" fmla="*/ 3087 h 9517"/>
                <a:gd name="connsiteX1-379" fmla="*/ 5876 w 10801"/>
                <a:gd name="connsiteY1-380" fmla="*/ 4105 h 9517"/>
                <a:gd name="connsiteX2-381" fmla="*/ 10801 w 10801"/>
                <a:gd name="connsiteY2-382" fmla="*/ 9517 h 9517"/>
                <a:gd name="connsiteX3-383" fmla="*/ 1341 w 10801"/>
                <a:gd name="connsiteY3-384" fmla="*/ 4410 h 9517"/>
                <a:gd name="connsiteX4-385" fmla="*/ 4090 w 10801"/>
                <a:gd name="connsiteY4-386" fmla="*/ 4280 h 9517"/>
                <a:gd name="connsiteX5-387" fmla="*/ 0 w 10801"/>
                <a:gd name="connsiteY5-388" fmla="*/ 0 h 9517"/>
                <a:gd name="connsiteX0-389" fmla="*/ 7734 w 10000"/>
                <a:gd name="connsiteY0-390" fmla="*/ 3244 h 10000"/>
                <a:gd name="connsiteX1-391" fmla="*/ 5694 w 10000"/>
                <a:gd name="connsiteY1-392" fmla="*/ 4841 h 10000"/>
                <a:gd name="connsiteX2-393" fmla="*/ 10000 w 10000"/>
                <a:gd name="connsiteY2-394" fmla="*/ 10000 h 10000"/>
                <a:gd name="connsiteX3-395" fmla="*/ 1242 w 10000"/>
                <a:gd name="connsiteY3-396" fmla="*/ 4634 h 10000"/>
                <a:gd name="connsiteX4-397" fmla="*/ 3787 w 10000"/>
                <a:gd name="connsiteY4-398" fmla="*/ 4497 h 10000"/>
                <a:gd name="connsiteX5-399" fmla="*/ 0 w 10000"/>
                <a:gd name="connsiteY5-400" fmla="*/ 0 h 10000"/>
                <a:gd name="connsiteX0-401" fmla="*/ 8543 w 10000"/>
                <a:gd name="connsiteY0-402" fmla="*/ 4059 h 10000"/>
                <a:gd name="connsiteX1-403" fmla="*/ 5694 w 10000"/>
                <a:gd name="connsiteY1-404" fmla="*/ 4841 h 10000"/>
                <a:gd name="connsiteX2-405" fmla="*/ 10000 w 10000"/>
                <a:gd name="connsiteY2-406" fmla="*/ 10000 h 10000"/>
                <a:gd name="connsiteX3-407" fmla="*/ 1242 w 10000"/>
                <a:gd name="connsiteY3-408" fmla="*/ 4634 h 10000"/>
                <a:gd name="connsiteX4-409" fmla="*/ 3787 w 10000"/>
                <a:gd name="connsiteY4-410" fmla="*/ 4497 h 10000"/>
                <a:gd name="connsiteX5-411" fmla="*/ 0 w 10000"/>
                <a:gd name="connsiteY5-412" fmla="*/ 0 h 10000"/>
                <a:gd name="connsiteX0-413" fmla="*/ 8543 w 10000"/>
                <a:gd name="connsiteY0-414" fmla="*/ 4059 h 10000"/>
                <a:gd name="connsiteX1-415" fmla="*/ 5694 w 10000"/>
                <a:gd name="connsiteY1-416" fmla="*/ 4841 h 10000"/>
                <a:gd name="connsiteX2-417" fmla="*/ 10000 w 10000"/>
                <a:gd name="connsiteY2-418" fmla="*/ 10000 h 10000"/>
                <a:gd name="connsiteX3-419" fmla="*/ 4368 w 10000"/>
                <a:gd name="connsiteY3-420" fmla="*/ 7026 h 10000"/>
                <a:gd name="connsiteX4-421" fmla="*/ 3787 w 10000"/>
                <a:gd name="connsiteY4-422" fmla="*/ 4497 h 10000"/>
                <a:gd name="connsiteX5-423" fmla="*/ 0 w 10000"/>
                <a:gd name="connsiteY5-424" fmla="*/ 0 h 10000"/>
                <a:gd name="connsiteX0-425" fmla="*/ 8543 w 10000"/>
                <a:gd name="connsiteY0-426" fmla="*/ 4059 h 10000"/>
                <a:gd name="connsiteX1-427" fmla="*/ 5694 w 10000"/>
                <a:gd name="connsiteY1-428" fmla="*/ 4841 h 10000"/>
                <a:gd name="connsiteX2-429" fmla="*/ 10000 w 10000"/>
                <a:gd name="connsiteY2-430" fmla="*/ 10000 h 10000"/>
                <a:gd name="connsiteX3-431" fmla="*/ 3052 w 10000"/>
                <a:gd name="connsiteY3-432" fmla="*/ 6194 h 10000"/>
                <a:gd name="connsiteX4-433" fmla="*/ 3787 w 10000"/>
                <a:gd name="connsiteY4-434" fmla="*/ 4497 h 10000"/>
                <a:gd name="connsiteX5-435" fmla="*/ 0 w 10000"/>
                <a:gd name="connsiteY5-436" fmla="*/ 0 h 10000"/>
                <a:gd name="connsiteX0-437" fmla="*/ 8677 w 10134"/>
                <a:gd name="connsiteY0-438" fmla="*/ 2462 h 8403"/>
                <a:gd name="connsiteX1-439" fmla="*/ 5828 w 10134"/>
                <a:gd name="connsiteY1-440" fmla="*/ 3244 h 8403"/>
                <a:gd name="connsiteX2-441" fmla="*/ 10134 w 10134"/>
                <a:gd name="connsiteY2-442" fmla="*/ 8403 h 8403"/>
                <a:gd name="connsiteX3-443" fmla="*/ 3186 w 10134"/>
                <a:gd name="connsiteY3-444" fmla="*/ 4597 h 8403"/>
                <a:gd name="connsiteX4-445" fmla="*/ 3921 w 10134"/>
                <a:gd name="connsiteY4-446" fmla="*/ 2900 h 8403"/>
                <a:gd name="connsiteX5-447" fmla="*/ 0 w 10134"/>
                <a:gd name="connsiteY5-448" fmla="*/ 0 h 8403"/>
                <a:gd name="connsiteX0-449" fmla="*/ 8562 w 10000"/>
                <a:gd name="connsiteY0-450" fmla="*/ 2930 h 10000"/>
                <a:gd name="connsiteX1-451" fmla="*/ 5751 w 10000"/>
                <a:gd name="connsiteY1-452" fmla="*/ 4873 h 10000"/>
                <a:gd name="connsiteX2-453" fmla="*/ 10000 w 10000"/>
                <a:gd name="connsiteY2-454" fmla="*/ 10000 h 10000"/>
                <a:gd name="connsiteX3-455" fmla="*/ 3144 w 10000"/>
                <a:gd name="connsiteY3-456" fmla="*/ 5471 h 10000"/>
                <a:gd name="connsiteX4-457" fmla="*/ 3869 w 10000"/>
                <a:gd name="connsiteY4-458" fmla="*/ 3451 h 10000"/>
                <a:gd name="connsiteX5-459" fmla="*/ 0 w 10000"/>
                <a:gd name="connsiteY5-460" fmla="*/ 0 h 10000"/>
                <a:gd name="connsiteX0-461" fmla="*/ 8562 w 10000"/>
                <a:gd name="connsiteY0-462" fmla="*/ 2930 h 10000"/>
                <a:gd name="connsiteX1-463" fmla="*/ 5751 w 10000"/>
                <a:gd name="connsiteY1-464" fmla="*/ 4873 h 10000"/>
                <a:gd name="connsiteX2-465" fmla="*/ 10000 w 10000"/>
                <a:gd name="connsiteY2-466" fmla="*/ 10000 h 10000"/>
                <a:gd name="connsiteX3-467" fmla="*/ 3144 w 10000"/>
                <a:gd name="connsiteY3-468" fmla="*/ 5471 h 10000"/>
                <a:gd name="connsiteX4-469" fmla="*/ 4249 w 10000"/>
                <a:gd name="connsiteY4-470" fmla="*/ 3819 h 10000"/>
                <a:gd name="connsiteX5-471" fmla="*/ 0 w 10000"/>
                <a:gd name="connsiteY5-472" fmla="*/ 0 h 10000"/>
                <a:gd name="connsiteX0-473" fmla="*/ 8670 w 10000"/>
                <a:gd name="connsiteY0-474" fmla="*/ 3942 h 10000"/>
                <a:gd name="connsiteX1-475" fmla="*/ 5751 w 10000"/>
                <a:gd name="connsiteY1-476" fmla="*/ 4873 h 10000"/>
                <a:gd name="connsiteX2-477" fmla="*/ 10000 w 10000"/>
                <a:gd name="connsiteY2-478" fmla="*/ 10000 h 10000"/>
                <a:gd name="connsiteX3-479" fmla="*/ 3144 w 10000"/>
                <a:gd name="connsiteY3-480" fmla="*/ 5471 h 10000"/>
                <a:gd name="connsiteX4-481" fmla="*/ 4249 w 10000"/>
                <a:gd name="connsiteY4-482" fmla="*/ 3819 h 10000"/>
                <a:gd name="connsiteX5-483" fmla="*/ 0 w 10000"/>
                <a:gd name="connsiteY5-484" fmla="*/ 0 h 10000"/>
                <a:gd name="connsiteX0-485" fmla="*/ 8128 w 9458"/>
                <a:gd name="connsiteY0-486" fmla="*/ 4770 h 10828"/>
                <a:gd name="connsiteX1-487" fmla="*/ 5209 w 9458"/>
                <a:gd name="connsiteY1-488" fmla="*/ 5701 h 10828"/>
                <a:gd name="connsiteX2-489" fmla="*/ 9458 w 9458"/>
                <a:gd name="connsiteY2-490" fmla="*/ 10828 h 10828"/>
                <a:gd name="connsiteX3-491" fmla="*/ 2602 w 9458"/>
                <a:gd name="connsiteY3-492" fmla="*/ 6299 h 10828"/>
                <a:gd name="connsiteX4-493" fmla="*/ 3707 w 9458"/>
                <a:gd name="connsiteY4-494" fmla="*/ 4647 h 10828"/>
                <a:gd name="connsiteX5-495" fmla="*/ 0 w 9458"/>
                <a:gd name="connsiteY5-496" fmla="*/ 0 h 10828"/>
                <a:gd name="connsiteX0-497" fmla="*/ 8594 w 10000"/>
                <a:gd name="connsiteY0-498" fmla="*/ 5170 h 10000"/>
                <a:gd name="connsiteX1-499" fmla="*/ 5508 w 10000"/>
                <a:gd name="connsiteY1-500" fmla="*/ 5265 h 10000"/>
                <a:gd name="connsiteX2-501" fmla="*/ 10000 w 10000"/>
                <a:gd name="connsiteY2-502" fmla="*/ 10000 h 10000"/>
                <a:gd name="connsiteX3-503" fmla="*/ 2751 w 10000"/>
                <a:gd name="connsiteY3-504" fmla="*/ 5817 h 10000"/>
                <a:gd name="connsiteX4-505" fmla="*/ 3919 w 10000"/>
                <a:gd name="connsiteY4-506" fmla="*/ 4292 h 10000"/>
                <a:gd name="connsiteX5-507" fmla="*/ 0 w 10000"/>
                <a:gd name="connsiteY5-508" fmla="*/ 0 h 10000"/>
                <a:gd name="connsiteX0-509" fmla="*/ 7333 w 8739"/>
                <a:gd name="connsiteY0-510" fmla="*/ 4575 h 9405"/>
                <a:gd name="connsiteX1-511" fmla="*/ 4247 w 8739"/>
                <a:gd name="connsiteY1-512" fmla="*/ 4670 h 9405"/>
                <a:gd name="connsiteX2-513" fmla="*/ 8739 w 8739"/>
                <a:gd name="connsiteY2-514" fmla="*/ 9405 h 9405"/>
                <a:gd name="connsiteX3-515" fmla="*/ 1490 w 8739"/>
                <a:gd name="connsiteY3-516" fmla="*/ 5222 h 9405"/>
                <a:gd name="connsiteX4-517" fmla="*/ 2658 w 8739"/>
                <a:gd name="connsiteY4-518" fmla="*/ 3697 h 9405"/>
                <a:gd name="connsiteX5-519" fmla="*/ 0 w 8739"/>
                <a:gd name="connsiteY5-520" fmla="*/ 0 h 9405"/>
                <a:gd name="connsiteX0-521" fmla="*/ 8391 w 8753"/>
                <a:gd name="connsiteY0-522" fmla="*/ 4864 h 10181"/>
                <a:gd name="connsiteX1-523" fmla="*/ 4860 w 8753"/>
                <a:gd name="connsiteY1-524" fmla="*/ 4965 h 10181"/>
                <a:gd name="connsiteX2-525" fmla="*/ 8753 w 8753"/>
                <a:gd name="connsiteY2-526" fmla="*/ 10181 h 10181"/>
                <a:gd name="connsiteX3-527" fmla="*/ 1705 w 8753"/>
                <a:gd name="connsiteY3-528" fmla="*/ 5552 h 10181"/>
                <a:gd name="connsiteX4-529" fmla="*/ 3042 w 8753"/>
                <a:gd name="connsiteY4-530" fmla="*/ 3931 h 10181"/>
                <a:gd name="connsiteX5-531" fmla="*/ 0 w 8753"/>
                <a:gd name="connsiteY5-532" fmla="*/ 0 h 10181"/>
                <a:gd name="connsiteX0-533" fmla="*/ 9586 w 10000"/>
                <a:gd name="connsiteY0-534" fmla="*/ 4778 h 10000"/>
                <a:gd name="connsiteX1-535" fmla="*/ 6751 w 10000"/>
                <a:gd name="connsiteY1-536" fmla="*/ 5321 h 10000"/>
                <a:gd name="connsiteX2-537" fmla="*/ 10000 w 10000"/>
                <a:gd name="connsiteY2-538" fmla="*/ 10000 h 10000"/>
                <a:gd name="connsiteX3-539" fmla="*/ 1948 w 10000"/>
                <a:gd name="connsiteY3-540" fmla="*/ 5453 h 10000"/>
                <a:gd name="connsiteX4-541" fmla="*/ 3475 w 10000"/>
                <a:gd name="connsiteY4-542" fmla="*/ 3861 h 10000"/>
                <a:gd name="connsiteX5-543" fmla="*/ 0 w 10000"/>
                <a:gd name="connsiteY5-544" fmla="*/ 0 h 10000"/>
                <a:gd name="connsiteX0-545" fmla="*/ 10111 w 10111"/>
                <a:gd name="connsiteY0-546" fmla="*/ 6286 h 10000"/>
                <a:gd name="connsiteX1-547" fmla="*/ 6751 w 10111"/>
                <a:gd name="connsiteY1-548" fmla="*/ 5321 h 10000"/>
                <a:gd name="connsiteX2-549" fmla="*/ 10000 w 10111"/>
                <a:gd name="connsiteY2-550" fmla="*/ 10000 h 10000"/>
                <a:gd name="connsiteX3-551" fmla="*/ 1948 w 10111"/>
                <a:gd name="connsiteY3-552" fmla="*/ 5453 h 10000"/>
                <a:gd name="connsiteX4-553" fmla="*/ 3475 w 10111"/>
                <a:gd name="connsiteY4-554" fmla="*/ 3861 h 10000"/>
                <a:gd name="connsiteX5-555" fmla="*/ 0 w 10111"/>
                <a:gd name="connsiteY5-556" fmla="*/ 0 h 10000"/>
                <a:gd name="connsiteX0-557" fmla="*/ 10336 w 10336"/>
                <a:gd name="connsiteY0-558" fmla="*/ 4512 h 10000"/>
                <a:gd name="connsiteX1-559" fmla="*/ 6751 w 10336"/>
                <a:gd name="connsiteY1-560" fmla="*/ 5321 h 10000"/>
                <a:gd name="connsiteX2-561" fmla="*/ 10000 w 10336"/>
                <a:gd name="connsiteY2-562" fmla="*/ 10000 h 10000"/>
                <a:gd name="connsiteX3-563" fmla="*/ 1948 w 10336"/>
                <a:gd name="connsiteY3-564" fmla="*/ 5453 h 10000"/>
                <a:gd name="connsiteX4-565" fmla="*/ 3475 w 10336"/>
                <a:gd name="connsiteY4-566" fmla="*/ 3861 h 10000"/>
                <a:gd name="connsiteX5-567" fmla="*/ 0 w 10336"/>
                <a:gd name="connsiteY5-568" fmla="*/ 0 h 10000"/>
                <a:gd name="connsiteX0-569" fmla="*/ 10636 w 10636"/>
                <a:gd name="connsiteY0-570" fmla="*/ 5133 h 10000"/>
                <a:gd name="connsiteX1-571" fmla="*/ 6751 w 10636"/>
                <a:gd name="connsiteY1-572" fmla="*/ 5321 h 10000"/>
                <a:gd name="connsiteX2-573" fmla="*/ 10000 w 10636"/>
                <a:gd name="connsiteY2-574" fmla="*/ 10000 h 10000"/>
                <a:gd name="connsiteX3-575" fmla="*/ 1948 w 10636"/>
                <a:gd name="connsiteY3-576" fmla="*/ 5453 h 10000"/>
                <a:gd name="connsiteX4-577" fmla="*/ 3475 w 10636"/>
                <a:gd name="connsiteY4-578" fmla="*/ 3861 h 10000"/>
                <a:gd name="connsiteX5-579" fmla="*/ 0 w 10636"/>
                <a:gd name="connsiteY5-580" fmla="*/ 0 h 10000"/>
                <a:gd name="connsiteX0-581" fmla="*/ 10336 w 10336"/>
                <a:gd name="connsiteY0-582" fmla="*/ 5931 h 10798"/>
                <a:gd name="connsiteX1-583" fmla="*/ 6451 w 10336"/>
                <a:gd name="connsiteY1-584" fmla="*/ 6119 h 10798"/>
                <a:gd name="connsiteX2-585" fmla="*/ 9700 w 10336"/>
                <a:gd name="connsiteY2-586" fmla="*/ 10798 h 10798"/>
                <a:gd name="connsiteX3-587" fmla="*/ 1648 w 10336"/>
                <a:gd name="connsiteY3-588" fmla="*/ 6251 h 10798"/>
                <a:gd name="connsiteX4-589" fmla="*/ 3175 w 10336"/>
                <a:gd name="connsiteY4-590" fmla="*/ 4659 h 10798"/>
                <a:gd name="connsiteX5-591" fmla="*/ 0 w 10336"/>
                <a:gd name="connsiteY5-592" fmla="*/ 0 h 10798"/>
                <a:gd name="connsiteX0-593" fmla="*/ 10336 w 10336"/>
                <a:gd name="connsiteY0-594" fmla="*/ 5931 h 10798"/>
                <a:gd name="connsiteX1-595" fmla="*/ 6451 w 10336"/>
                <a:gd name="connsiteY1-596" fmla="*/ 6119 h 10798"/>
                <a:gd name="connsiteX2-597" fmla="*/ 9700 w 10336"/>
                <a:gd name="connsiteY2-598" fmla="*/ 10798 h 10798"/>
                <a:gd name="connsiteX3-599" fmla="*/ 838 w 10336"/>
                <a:gd name="connsiteY3-600" fmla="*/ 5788 h 10798"/>
                <a:gd name="connsiteX4-601" fmla="*/ 3175 w 10336"/>
                <a:gd name="connsiteY4-602" fmla="*/ 4659 h 10798"/>
                <a:gd name="connsiteX5-603" fmla="*/ 0 w 10336"/>
                <a:gd name="connsiteY5-604" fmla="*/ 0 h 10798"/>
                <a:gd name="connsiteX0-605" fmla="*/ 10336 w 10336"/>
                <a:gd name="connsiteY0-606" fmla="*/ 5931 h 10798"/>
                <a:gd name="connsiteX1-607" fmla="*/ 5920 w 10336"/>
                <a:gd name="connsiteY1-608" fmla="*/ 6604 h 10798"/>
                <a:gd name="connsiteX2-609" fmla="*/ 9700 w 10336"/>
                <a:gd name="connsiteY2-610" fmla="*/ 10798 h 10798"/>
                <a:gd name="connsiteX3-611" fmla="*/ 838 w 10336"/>
                <a:gd name="connsiteY3-612" fmla="*/ 5788 h 10798"/>
                <a:gd name="connsiteX4-613" fmla="*/ 3175 w 10336"/>
                <a:gd name="connsiteY4-614" fmla="*/ 4659 h 10798"/>
                <a:gd name="connsiteX5-615" fmla="*/ 0 w 10336"/>
                <a:gd name="connsiteY5-616" fmla="*/ 0 h 10798"/>
                <a:gd name="connsiteX0-617" fmla="*/ 10336 w 10336"/>
                <a:gd name="connsiteY0-618" fmla="*/ 5931 h 10798"/>
                <a:gd name="connsiteX1-619" fmla="*/ 5920 w 10336"/>
                <a:gd name="connsiteY1-620" fmla="*/ 6604 h 10798"/>
                <a:gd name="connsiteX2-621" fmla="*/ 9700 w 10336"/>
                <a:gd name="connsiteY2-622" fmla="*/ 10798 h 10798"/>
                <a:gd name="connsiteX3-623" fmla="*/ 838 w 10336"/>
                <a:gd name="connsiteY3-624" fmla="*/ 5788 h 10798"/>
                <a:gd name="connsiteX4-625" fmla="*/ 4390 w 10336"/>
                <a:gd name="connsiteY4-626" fmla="*/ 5354 h 10798"/>
                <a:gd name="connsiteX5-627" fmla="*/ 0 w 10336"/>
                <a:gd name="connsiteY5-628" fmla="*/ 0 h 10798"/>
                <a:gd name="connsiteX0-629" fmla="*/ 10336 w 10336"/>
                <a:gd name="connsiteY0-630" fmla="*/ 5931 h 10798"/>
                <a:gd name="connsiteX1-631" fmla="*/ 6381 w 10336"/>
                <a:gd name="connsiteY1-632" fmla="*/ 5882 h 10798"/>
                <a:gd name="connsiteX2-633" fmla="*/ 9700 w 10336"/>
                <a:gd name="connsiteY2-634" fmla="*/ 10798 h 10798"/>
                <a:gd name="connsiteX3-635" fmla="*/ 838 w 10336"/>
                <a:gd name="connsiteY3-636" fmla="*/ 5788 h 10798"/>
                <a:gd name="connsiteX4-637" fmla="*/ 4390 w 10336"/>
                <a:gd name="connsiteY4-638" fmla="*/ 5354 h 10798"/>
                <a:gd name="connsiteX5-639" fmla="*/ 0 w 10336"/>
                <a:gd name="connsiteY5-640" fmla="*/ 0 h 10798"/>
                <a:gd name="connsiteX0-641" fmla="*/ 10336 w 10336"/>
                <a:gd name="connsiteY0-642" fmla="*/ 5931 h 10798"/>
                <a:gd name="connsiteX1-643" fmla="*/ 6381 w 10336"/>
                <a:gd name="connsiteY1-644" fmla="*/ 5882 h 10798"/>
                <a:gd name="connsiteX2-645" fmla="*/ 9700 w 10336"/>
                <a:gd name="connsiteY2-646" fmla="*/ 10798 h 10798"/>
                <a:gd name="connsiteX3-647" fmla="*/ 838 w 10336"/>
                <a:gd name="connsiteY3-648" fmla="*/ 5788 h 10798"/>
                <a:gd name="connsiteX4-649" fmla="*/ 4432 w 10336"/>
                <a:gd name="connsiteY4-650" fmla="*/ 6068 h 10798"/>
                <a:gd name="connsiteX5-651" fmla="*/ 0 w 10336"/>
                <a:gd name="connsiteY5-652" fmla="*/ 0 h 10798"/>
                <a:gd name="connsiteX0-653" fmla="*/ 10535 w 10535"/>
                <a:gd name="connsiteY0-654" fmla="*/ 5931 h 10798"/>
                <a:gd name="connsiteX1-655" fmla="*/ 6580 w 10535"/>
                <a:gd name="connsiteY1-656" fmla="*/ 5882 h 10798"/>
                <a:gd name="connsiteX2-657" fmla="*/ 9899 w 10535"/>
                <a:gd name="connsiteY2-658" fmla="*/ 10798 h 10798"/>
                <a:gd name="connsiteX3-659" fmla="*/ 0 w 10535"/>
                <a:gd name="connsiteY3-660" fmla="*/ 5267 h 10798"/>
                <a:gd name="connsiteX4-661" fmla="*/ 4631 w 10535"/>
                <a:gd name="connsiteY4-662" fmla="*/ 6068 h 10798"/>
                <a:gd name="connsiteX5-663" fmla="*/ 199 w 10535"/>
                <a:gd name="connsiteY5-664" fmla="*/ 0 h 10798"/>
                <a:gd name="connsiteX0-665" fmla="*/ 10535 w 10535"/>
                <a:gd name="connsiteY0-666" fmla="*/ 5931 h 10798"/>
                <a:gd name="connsiteX1-667" fmla="*/ 6580 w 10535"/>
                <a:gd name="connsiteY1-668" fmla="*/ 5882 h 10798"/>
                <a:gd name="connsiteX2-669" fmla="*/ 9899 w 10535"/>
                <a:gd name="connsiteY2-670" fmla="*/ 10798 h 10798"/>
                <a:gd name="connsiteX3-671" fmla="*/ 0 w 10535"/>
                <a:gd name="connsiteY3-672" fmla="*/ 5267 h 10798"/>
                <a:gd name="connsiteX4-673" fmla="*/ 3965 w 10535"/>
                <a:gd name="connsiteY4-674" fmla="*/ 4676 h 10798"/>
                <a:gd name="connsiteX5-675" fmla="*/ 199 w 10535"/>
                <a:gd name="connsiteY5-676" fmla="*/ 0 h 10798"/>
                <a:gd name="connsiteX0-677" fmla="*/ 10535 w 10535"/>
                <a:gd name="connsiteY0-678" fmla="*/ 5931 h 10798"/>
                <a:gd name="connsiteX1-679" fmla="*/ 6408 w 10535"/>
                <a:gd name="connsiteY1-680" fmla="*/ 7071 h 10798"/>
                <a:gd name="connsiteX2-681" fmla="*/ 9899 w 10535"/>
                <a:gd name="connsiteY2-682" fmla="*/ 10798 h 10798"/>
                <a:gd name="connsiteX3-683" fmla="*/ 0 w 10535"/>
                <a:gd name="connsiteY3-684" fmla="*/ 5267 h 10798"/>
                <a:gd name="connsiteX4-685" fmla="*/ 3965 w 10535"/>
                <a:gd name="connsiteY4-686" fmla="*/ 4676 h 10798"/>
                <a:gd name="connsiteX5-687" fmla="*/ 199 w 10535"/>
                <a:gd name="connsiteY5-688" fmla="*/ 0 h 10798"/>
                <a:gd name="connsiteX0-689" fmla="*/ 10535 w 10535"/>
                <a:gd name="connsiteY0-690" fmla="*/ 5931 h 10798"/>
                <a:gd name="connsiteX1-691" fmla="*/ 6408 w 10535"/>
                <a:gd name="connsiteY1-692" fmla="*/ 7071 h 10798"/>
                <a:gd name="connsiteX2-693" fmla="*/ 9899 w 10535"/>
                <a:gd name="connsiteY2-694" fmla="*/ 10798 h 10798"/>
                <a:gd name="connsiteX3-695" fmla="*/ 0 w 10535"/>
                <a:gd name="connsiteY3-696" fmla="*/ 5267 h 10798"/>
                <a:gd name="connsiteX4-697" fmla="*/ 4134 w 10535"/>
                <a:gd name="connsiteY4-698" fmla="*/ 4280 h 10798"/>
                <a:gd name="connsiteX5-699" fmla="*/ 199 w 10535"/>
                <a:gd name="connsiteY5-700" fmla="*/ 0 h 10798"/>
                <a:gd name="connsiteX0-701" fmla="*/ 10467 w 10467"/>
                <a:gd name="connsiteY0-702" fmla="*/ 5931 h 10798"/>
                <a:gd name="connsiteX1-703" fmla="*/ 6340 w 10467"/>
                <a:gd name="connsiteY1-704" fmla="*/ 7071 h 10798"/>
                <a:gd name="connsiteX2-705" fmla="*/ 9831 w 10467"/>
                <a:gd name="connsiteY2-706" fmla="*/ 10798 h 10798"/>
                <a:gd name="connsiteX3-707" fmla="*/ 0 w 10467"/>
                <a:gd name="connsiteY3-708" fmla="*/ 5109 h 10798"/>
                <a:gd name="connsiteX4-709" fmla="*/ 4066 w 10467"/>
                <a:gd name="connsiteY4-710" fmla="*/ 4280 h 10798"/>
                <a:gd name="connsiteX5-711" fmla="*/ 131 w 10467"/>
                <a:gd name="connsiteY5-712" fmla="*/ 0 h 107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467" h="10798">
                  <a:moveTo>
                    <a:pt x="10467" y="5931"/>
                  </a:moveTo>
                  <a:lnTo>
                    <a:pt x="6340" y="7071"/>
                  </a:lnTo>
                  <a:lnTo>
                    <a:pt x="9831" y="10798"/>
                  </a:lnTo>
                  <a:lnTo>
                    <a:pt x="0" y="5109"/>
                  </a:lnTo>
                  <a:lnTo>
                    <a:pt x="4066" y="4280"/>
                  </a:lnTo>
                  <a:lnTo>
                    <a:pt x="131" y="0"/>
                  </a:lnTo>
                </a:path>
              </a:pathLst>
            </a:custGeom>
            <a:solidFill>
              <a:schemeClr val="bg1"/>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marL="0" marR="0" indent="0" algn="ctr" defTabSz="914400" eaLnBrk="1" latinLnBrk="0" hangingPunct="1">
                <a:lnSpc>
                  <a:spcPct val="100000"/>
                </a:lnSpc>
                <a:buClrTx/>
                <a:buSzTx/>
                <a:buFontTx/>
                <a:buNone/>
              </a:pPr>
              <a:endParaRPr lang="en-US" altLang="en-US" smtClean="0">
                <a:latin typeface="HelveticaNeueLT Pro 43 LtEx" panose="020B0503020202020204" pitchFamily="34" charset="0"/>
                <a:ea typeface="微软雅黑" panose="020B0503020204020204" pitchFamily="34" charset="-122"/>
              </a:endParaRPr>
            </a:p>
          </p:txBody>
        </p:sp>
      </p:grpSp>
      <p:grpSp>
        <p:nvGrpSpPr>
          <p:cNvPr id="141" name="组合 140"/>
          <p:cNvGrpSpPr/>
          <p:nvPr/>
        </p:nvGrpSpPr>
        <p:grpSpPr>
          <a:xfrm>
            <a:off x="3638270" y="3467015"/>
            <a:ext cx="1517888" cy="1120588"/>
            <a:chOff x="893872" y="5085184"/>
            <a:chExt cx="1517888" cy="1120588"/>
          </a:xfrm>
        </p:grpSpPr>
        <p:grpSp>
          <p:nvGrpSpPr>
            <p:cNvPr id="142" name="组合 141"/>
            <p:cNvGrpSpPr/>
            <p:nvPr/>
          </p:nvGrpSpPr>
          <p:grpSpPr>
            <a:xfrm>
              <a:off x="899592" y="5085184"/>
              <a:ext cx="1128106" cy="1120588"/>
              <a:chOff x="523946" y="1869384"/>
              <a:chExt cx="1128106" cy="1120588"/>
            </a:xfrm>
          </p:grpSpPr>
          <p:grpSp>
            <p:nvGrpSpPr>
              <p:cNvPr id="144" name="组合 143"/>
              <p:cNvGrpSpPr/>
              <p:nvPr/>
            </p:nvGrpSpPr>
            <p:grpSpPr>
              <a:xfrm>
                <a:off x="531464" y="1869384"/>
                <a:ext cx="1120588" cy="1120588"/>
                <a:chOff x="2042345" y="2172383"/>
                <a:chExt cx="1120588" cy="1120588"/>
              </a:xfrm>
            </p:grpSpPr>
            <p:sp>
              <p:nvSpPr>
                <p:cNvPr id="146" name="圆角矩形 145"/>
                <p:cNvSpPr/>
                <p:nvPr/>
              </p:nvSpPr>
              <p:spPr bwMode="auto">
                <a:xfrm>
                  <a:off x="2042345" y="2172383"/>
                  <a:ext cx="1120588" cy="1120588"/>
                </a:xfrm>
                <a:prstGeom prst="roundRect">
                  <a:avLst/>
                </a:prstGeom>
                <a:solidFill>
                  <a:srgbClr val="262626"/>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147" name="椭圆 146"/>
                <p:cNvSpPr/>
                <p:nvPr/>
              </p:nvSpPr>
              <p:spPr>
                <a:xfrm>
                  <a:off x="2749187" y="2244391"/>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26D07C"/>
                      </a:solidFill>
                    </a:rPr>
                    <a:t>M</a:t>
                  </a:r>
                  <a:endParaRPr lang="zh-CN" altLang="en-US" sz="1600" b="1" dirty="0">
                    <a:solidFill>
                      <a:srgbClr val="26D07C"/>
                    </a:solidFill>
                  </a:endParaRPr>
                </a:p>
              </p:txBody>
            </p:sp>
          </p:grpSp>
          <p:sp>
            <p:nvSpPr>
              <p:cNvPr id="145" name="TextBox 125"/>
              <p:cNvSpPr txBox="1"/>
              <p:nvPr/>
            </p:nvSpPr>
            <p:spPr bwMode="auto">
              <a:xfrm>
                <a:off x="523946" y="2652729"/>
                <a:ext cx="1120588" cy="184666"/>
              </a:xfrm>
              <a:prstGeom prst="rect">
                <a:avLst/>
              </a:prstGeom>
              <a:noFill/>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200" dirty="0" smtClean="0">
                    <a:solidFill>
                      <a:schemeClr val="bg1"/>
                    </a:solidFill>
                    <a:latin typeface="HelveticaNeueLT Pro 43 LtEx" pitchFamily="34" charset="0"/>
                    <a:ea typeface="Segoe UI" pitchFamily="34" charset="0"/>
                    <a:cs typeface="Calibri" pitchFamily="34" charset="0"/>
                  </a:rPr>
                  <a:t>Event Marker</a:t>
                </a:r>
                <a:endParaRPr lang="zh-CN" altLang="en-US" sz="1200" dirty="0">
                  <a:solidFill>
                    <a:schemeClr val="bg1"/>
                  </a:solidFill>
                  <a:latin typeface="HelveticaNeueLT Pro 43 LtEx" pitchFamily="34" charset="0"/>
                  <a:ea typeface="Segoe UI" pitchFamily="34" charset="0"/>
                  <a:cs typeface="Calibri" pitchFamily="34" charset="0"/>
                </a:endParaRPr>
              </a:p>
            </p:txBody>
          </p:sp>
        </p:grpSp>
        <p:sp>
          <p:nvSpPr>
            <p:cNvPr id="143" name="文本框 142"/>
            <p:cNvSpPr txBox="1"/>
            <p:nvPr/>
          </p:nvSpPr>
          <p:spPr>
            <a:xfrm>
              <a:off x="893872" y="5313322"/>
              <a:ext cx="1517888" cy="584775"/>
            </a:xfrm>
            <a:prstGeom prst="rect">
              <a:avLst/>
            </a:prstGeom>
            <a:noFill/>
          </p:spPr>
          <p:txBody>
            <a:bodyPr wrap="square" rtlCol="0">
              <a:spAutoFit/>
            </a:bodyPr>
            <a:lstStyle/>
            <a:p>
              <a:r>
                <a:rPr lang="en-US" altLang="zh-CN" sz="3200" dirty="0" smtClean="0">
                  <a:solidFill>
                    <a:srgbClr val="FF0000"/>
                  </a:solidFill>
                </a:rPr>
                <a:t>160</a:t>
              </a:r>
              <a:r>
                <a:rPr lang="en-US" altLang="zh-CN" sz="2000" dirty="0" smtClean="0">
                  <a:solidFill>
                    <a:schemeClr val="bg1"/>
                  </a:solidFill>
                </a:rPr>
                <a:t>/90</a:t>
              </a:r>
              <a:endParaRPr lang="zh-CN" altLang="en-US" sz="2000" dirty="0">
                <a:solidFill>
                  <a:schemeClr val="bg1"/>
                </a:solidFill>
              </a:endParaRPr>
            </a:p>
          </p:txBody>
        </p:sp>
      </p:grpSp>
      <p:grpSp>
        <p:nvGrpSpPr>
          <p:cNvPr id="149" name="Group 4"/>
          <p:cNvGrpSpPr>
            <a:grpSpLocks noChangeAspect="1"/>
          </p:cNvGrpSpPr>
          <p:nvPr/>
        </p:nvGrpSpPr>
        <p:grpSpPr bwMode="auto">
          <a:xfrm>
            <a:off x="2243890" y="3472859"/>
            <a:ext cx="1119600" cy="1119600"/>
            <a:chOff x="194" y="3169"/>
            <a:chExt cx="714" cy="714"/>
          </a:xfrm>
        </p:grpSpPr>
        <p:sp>
          <p:nvSpPr>
            <p:cNvPr id="151" name="AutoShape 3"/>
            <p:cNvSpPr>
              <a:spLocks noChangeAspect="1" noChangeArrowheads="1" noTextEdit="1"/>
            </p:cNvSpPr>
            <p:nvPr/>
          </p:nvSpPr>
          <p:spPr bwMode="auto">
            <a:xfrm>
              <a:off x="194" y="3169"/>
              <a:ext cx="714"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
            <p:cNvSpPr>
              <a:spLocks/>
            </p:cNvSpPr>
            <p:nvPr/>
          </p:nvSpPr>
          <p:spPr bwMode="auto">
            <a:xfrm>
              <a:off x="194" y="3169"/>
              <a:ext cx="712" cy="712"/>
            </a:xfrm>
            <a:custGeom>
              <a:avLst/>
              <a:gdLst>
                <a:gd name="T0" fmla="*/ 0 w 353"/>
                <a:gd name="T1" fmla="*/ 59 h 353"/>
                <a:gd name="T2" fmla="*/ 59 w 353"/>
                <a:gd name="T3" fmla="*/ 0 h 353"/>
                <a:gd name="T4" fmla="*/ 294 w 353"/>
                <a:gd name="T5" fmla="*/ 0 h 353"/>
                <a:gd name="T6" fmla="*/ 353 w 353"/>
                <a:gd name="T7" fmla="*/ 59 h 353"/>
                <a:gd name="T8" fmla="*/ 353 w 353"/>
                <a:gd name="T9" fmla="*/ 294 h 353"/>
                <a:gd name="T10" fmla="*/ 294 w 353"/>
                <a:gd name="T11" fmla="*/ 353 h 353"/>
                <a:gd name="T12" fmla="*/ 59 w 353"/>
                <a:gd name="T13" fmla="*/ 353 h 353"/>
                <a:gd name="T14" fmla="*/ 0 w 353"/>
                <a:gd name="T15" fmla="*/ 294 h 353"/>
                <a:gd name="T16" fmla="*/ 0 w 353"/>
                <a:gd name="T17" fmla="*/ 5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353">
                  <a:moveTo>
                    <a:pt x="0" y="59"/>
                  </a:moveTo>
                  <a:cubicBezTo>
                    <a:pt x="0" y="26"/>
                    <a:pt x="27" y="0"/>
                    <a:pt x="59" y="0"/>
                  </a:cubicBezTo>
                  <a:cubicBezTo>
                    <a:pt x="294" y="0"/>
                    <a:pt x="294" y="0"/>
                    <a:pt x="294" y="0"/>
                  </a:cubicBezTo>
                  <a:cubicBezTo>
                    <a:pt x="327" y="0"/>
                    <a:pt x="353" y="26"/>
                    <a:pt x="353" y="59"/>
                  </a:cubicBezTo>
                  <a:cubicBezTo>
                    <a:pt x="353" y="294"/>
                    <a:pt x="353" y="294"/>
                    <a:pt x="353" y="294"/>
                  </a:cubicBezTo>
                  <a:cubicBezTo>
                    <a:pt x="353" y="327"/>
                    <a:pt x="327" y="353"/>
                    <a:pt x="294" y="353"/>
                  </a:cubicBezTo>
                  <a:cubicBezTo>
                    <a:pt x="59" y="353"/>
                    <a:pt x="59" y="353"/>
                    <a:pt x="59" y="353"/>
                  </a:cubicBezTo>
                  <a:cubicBezTo>
                    <a:pt x="27" y="353"/>
                    <a:pt x="0" y="327"/>
                    <a:pt x="0" y="294"/>
                  </a:cubicBezTo>
                  <a:lnTo>
                    <a:pt x="0" y="59"/>
                  </a:lnTo>
                  <a:close/>
                </a:path>
              </a:pathLst>
            </a:custGeom>
            <a:solidFill>
              <a:srgbClr val="4CB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Rectangle 6"/>
            <p:cNvSpPr>
              <a:spLocks noChangeArrowheads="1"/>
            </p:cNvSpPr>
            <p:nvPr/>
          </p:nvSpPr>
          <p:spPr bwMode="auto">
            <a:xfrm>
              <a:off x="316" y="36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54" name="Freeform 8"/>
            <p:cNvSpPr>
              <a:spLocks/>
            </p:cNvSpPr>
            <p:nvPr/>
          </p:nvSpPr>
          <p:spPr bwMode="auto">
            <a:xfrm>
              <a:off x="345" y="3308"/>
              <a:ext cx="113" cy="272"/>
            </a:xfrm>
            <a:custGeom>
              <a:avLst/>
              <a:gdLst>
                <a:gd name="T0" fmla="*/ 3 w 56"/>
                <a:gd name="T1" fmla="*/ 135 h 135"/>
                <a:gd name="T2" fmla="*/ 2 w 56"/>
                <a:gd name="T3" fmla="*/ 135 h 135"/>
                <a:gd name="T4" fmla="*/ 1 w 56"/>
                <a:gd name="T5" fmla="*/ 133 h 135"/>
                <a:gd name="T6" fmla="*/ 52 w 56"/>
                <a:gd name="T7" fmla="*/ 2 h 135"/>
                <a:gd name="T8" fmla="*/ 55 w 56"/>
                <a:gd name="T9" fmla="*/ 1 h 135"/>
                <a:gd name="T10" fmla="*/ 56 w 56"/>
                <a:gd name="T11" fmla="*/ 3 h 135"/>
                <a:gd name="T12" fmla="*/ 4 w 56"/>
                <a:gd name="T13" fmla="*/ 134 h 135"/>
                <a:gd name="T14" fmla="*/ 3 w 56"/>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35">
                  <a:moveTo>
                    <a:pt x="3" y="135"/>
                  </a:moveTo>
                  <a:cubicBezTo>
                    <a:pt x="2" y="135"/>
                    <a:pt x="2" y="135"/>
                    <a:pt x="2" y="135"/>
                  </a:cubicBezTo>
                  <a:cubicBezTo>
                    <a:pt x="1" y="135"/>
                    <a:pt x="0" y="134"/>
                    <a:pt x="1" y="133"/>
                  </a:cubicBezTo>
                  <a:cubicBezTo>
                    <a:pt x="52" y="2"/>
                    <a:pt x="52" y="2"/>
                    <a:pt x="52" y="2"/>
                  </a:cubicBezTo>
                  <a:cubicBezTo>
                    <a:pt x="53" y="1"/>
                    <a:pt x="54" y="0"/>
                    <a:pt x="55" y="1"/>
                  </a:cubicBezTo>
                  <a:cubicBezTo>
                    <a:pt x="56" y="1"/>
                    <a:pt x="56" y="2"/>
                    <a:pt x="56" y="3"/>
                  </a:cubicBezTo>
                  <a:cubicBezTo>
                    <a:pt x="4" y="134"/>
                    <a:pt x="4" y="134"/>
                    <a:pt x="4" y="134"/>
                  </a:cubicBezTo>
                  <a:cubicBezTo>
                    <a:pt x="4" y="135"/>
                    <a:pt x="3" y="135"/>
                    <a:pt x="3" y="135"/>
                  </a:cubicBezTo>
                  <a:close/>
                </a:path>
              </a:pathLst>
            </a:custGeom>
            <a:solidFill>
              <a:srgbClr val="606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9"/>
            <p:cNvSpPr>
              <a:spLocks/>
            </p:cNvSpPr>
            <p:nvPr/>
          </p:nvSpPr>
          <p:spPr bwMode="auto">
            <a:xfrm>
              <a:off x="341" y="3304"/>
              <a:ext cx="121" cy="280"/>
            </a:xfrm>
            <a:custGeom>
              <a:avLst/>
              <a:gdLst>
                <a:gd name="T0" fmla="*/ 5 w 60"/>
                <a:gd name="T1" fmla="*/ 139 h 139"/>
                <a:gd name="T2" fmla="*/ 3 w 60"/>
                <a:gd name="T3" fmla="*/ 139 h 139"/>
                <a:gd name="T4" fmla="*/ 1 w 60"/>
                <a:gd name="T5" fmla="*/ 137 h 139"/>
                <a:gd name="T6" fmla="*/ 1 w 60"/>
                <a:gd name="T7" fmla="*/ 134 h 139"/>
                <a:gd name="T8" fmla="*/ 52 w 60"/>
                <a:gd name="T9" fmla="*/ 3 h 139"/>
                <a:gd name="T10" fmla="*/ 57 w 60"/>
                <a:gd name="T11" fmla="*/ 1 h 139"/>
                <a:gd name="T12" fmla="*/ 60 w 60"/>
                <a:gd name="T13" fmla="*/ 3 h 139"/>
                <a:gd name="T14" fmla="*/ 60 w 60"/>
                <a:gd name="T15" fmla="*/ 6 h 139"/>
                <a:gd name="T16" fmla="*/ 8 w 60"/>
                <a:gd name="T17" fmla="*/ 137 h 139"/>
                <a:gd name="T18" fmla="*/ 5 w 60"/>
                <a:gd name="T1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39">
                  <a:moveTo>
                    <a:pt x="5" y="139"/>
                  </a:moveTo>
                  <a:cubicBezTo>
                    <a:pt x="4" y="139"/>
                    <a:pt x="4" y="139"/>
                    <a:pt x="3" y="139"/>
                  </a:cubicBezTo>
                  <a:cubicBezTo>
                    <a:pt x="2" y="139"/>
                    <a:pt x="1" y="138"/>
                    <a:pt x="1" y="137"/>
                  </a:cubicBezTo>
                  <a:cubicBezTo>
                    <a:pt x="0" y="136"/>
                    <a:pt x="0" y="135"/>
                    <a:pt x="1" y="134"/>
                  </a:cubicBezTo>
                  <a:cubicBezTo>
                    <a:pt x="52" y="3"/>
                    <a:pt x="52" y="3"/>
                    <a:pt x="52" y="3"/>
                  </a:cubicBezTo>
                  <a:cubicBezTo>
                    <a:pt x="53" y="1"/>
                    <a:pt x="55" y="0"/>
                    <a:pt x="57" y="1"/>
                  </a:cubicBezTo>
                  <a:cubicBezTo>
                    <a:pt x="59" y="1"/>
                    <a:pt x="59" y="2"/>
                    <a:pt x="60" y="3"/>
                  </a:cubicBezTo>
                  <a:cubicBezTo>
                    <a:pt x="60" y="4"/>
                    <a:pt x="60" y="5"/>
                    <a:pt x="60" y="6"/>
                  </a:cubicBezTo>
                  <a:cubicBezTo>
                    <a:pt x="8" y="137"/>
                    <a:pt x="8" y="137"/>
                    <a:pt x="8" y="137"/>
                  </a:cubicBezTo>
                  <a:cubicBezTo>
                    <a:pt x="8" y="138"/>
                    <a:pt x="6" y="139"/>
                    <a:pt x="5"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0"/>
            <p:cNvSpPr>
              <a:spLocks/>
            </p:cNvSpPr>
            <p:nvPr/>
          </p:nvSpPr>
          <p:spPr bwMode="auto">
            <a:xfrm>
              <a:off x="452" y="3304"/>
              <a:ext cx="107" cy="6"/>
            </a:xfrm>
            <a:custGeom>
              <a:avLst/>
              <a:gdLst>
                <a:gd name="T0" fmla="*/ 51 w 53"/>
                <a:gd name="T1" fmla="*/ 3 h 3"/>
                <a:gd name="T2" fmla="*/ 2 w 53"/>
                <a:gd name="T3" fmla="*/ 3 h 3"/>
                <a:gd name="T4" fmla="*/ 0 w 53"/>
                <a:gd name="T5" fmla="*/ 2 h 3"/>
                <a:gd name="T6" fmla="*/ 2 w 53"/>
                <a:gd name="T7" fmla="*/ 0 h 3"/>
                <a:gd name="T8" fmla="*/ 51 w 53"/>
                <a:gd name="T9" fmla="*/ 0 h 3"/>
                <a:gd name="T10" fmla="*/ 53 w 53"/>
                <a:gd name="T11" fmla="*/ 2 h 3"/>
                <a:gd name="T12" fmla="*/ 51 w 5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3" h="3">
                  <a:moveTo>
                    <a:pt x="51" y="3"/>
                  </a:moveTo>
                  <a:cubicBezTo>
                    <a:pt x="2" y="3"/>
                    <a:pt x="2" y="3"/>
                    <a:pt x="2" y="3"/>
                  </a:cubicBezTo>
                  <a:cubicBezTo>
                    <a:pt x="1" y="3"/>
                    <a:pt x="0" y="3"/>
                    <a:pt x="0" y="2"/>
                  </a:cubicBezTo>
                  <a:cubicBezTo>
                    <a:pt x="0" y="1"/>
                    <a:pt x="1" y="0"/>
                    <a:pt x="2" y="0"/>
                  </a:cubicBezTo>
                  <a:cubicBezTo>
                    <a:pt x="51" y="0"/>
                    <a:pt x="51" y="0"/>
                    <a:pt x="51" y="0"/>
                  </a:cubicBezTo>
                  <a:cubicBezTo>
                    <a:pt x="52" y="0"/>
                    <a:pt x="53" y="1"/>
                    <a:pt x="53" y="2"/>
                  </a:cubicBezTo>
                  <a:cubicBezTo>
                    <a:pt x="53" y="3"/>
                    <a:pt x="52" y="3"/>
                    <a:pt x="51" y="3"/>
                  </a:cubicBezTo>
                  <a:close/>
                </a:path>
              </a:pathLst>
            </a:custGeom>
            <a:solidFill>
              <a:srgbClr val="606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1"/>
            <p:cNvSpPr>
              <a:spLocks/>
            </p:cNvSpPr>
            <p:nvPr/>
          </p:nvSpPr>
          <p:spPr bwMode="auto">
            <a:xfrm>
              <a:off x="448" y="3300"/>
              <a:ext cx="115" cy="14"/>
            </a:xfrm>
            <a:custGeom>
              <a:avLst/>
              <a:gdLst>
                <a:gd name="T0" fmla="*/ 53 w 57"/>
                <a:gd name="T1" fmla="*/ 7 h 7"/>
                <a:gd name="T2" fmla="*/ 4 w 57"/>
                <a:gd name="T3" fmla="*/ 7 h 7"/>
                <a:gd name="T4" fmla="*/ 0 w 57"/>
                <a:gd name="T5" fmla="*/ 4 h 7"/>
                <a:gd name="T6" fmla="*/ 4 w 57"/>
                <a:gd name="T7" fmla="*/ 0 h 7"/>
                <a:gd name="T8" fmla="*/ 53 w 57"/>
                <a:gd name="T9" fmla="*/ 0 h 7"/>
                <a:gd name="T10" fmla="*/ 57 w 57"/>
                <a:gd name="T11" fmla="*/ 4 h 7"/>
                <a:gd name="T12" fmla="*/ 53 w 5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7" h="7">
                  <a:moveTo>
                    <a:pt x="53" y="7"/>
                  </a:moveTo>
                  <a:cubicBezTo>
                    <a:pt x="4" y="7"/>
                    <a:pt x="4" y="7"/>
                    <a:pt x="4" y="7"/>
                  </a:cubicBezTo>
                  <a:cubicBezTo>
                    <a:pt x="1" y="7"/>
                    <a:pt x="0" y="6"/>
                    <a:pt x="0" y="4"/>
                  </a:cubicBezTo>
                  <a:cubicBezTo>
                    <a:pt x="0" y="1"/>
                    <a:pt x="1" y="0"/>
                    <a:pt x="4" y="0"/>
                  </a:cubicBezTo>
                  <a:cubicBezTo>
                    <a:pt x="53" y="0"/>
                    <a:pt x="53" y="0"/>
                    <a:pt x="53" y="0"/>
                  </a:cubicBezTo>
                  <a:cubicBezTo>
                    <a:pt x="55" y="0"/>
                    <a:pt x="57" y="1"/>
                    <a:pt x="57" y="4"/>
                  </a:cubicBezTo>
                  <a:cubicBezTo>
                    <a:pt x="57" y="6"/>
                    <a:pt x="55" y="7"/>
                    <a:pt x="5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2"/>
            <p:cNvSpPr>
              <a:spLocks/>
            </p:cNvSpPr>
            <p:nvPr/>
          </p:nvSpPr>
          <p:spPr bwMode="auto">
            <a:xfrm>
              <a:off x="551" y="3304"/>
              <a:ext cx="26" cy="81"/>
            </a:xfrm>
            <a:custGeom>
              <a:avLst/>
              <a:gdLst>
                <a:gd name="T0" fmla="*/ 10 w 13"/>
                <a:gd name="T1" fmla="*/ 40 h 40"/>
                <a:gd name="T2" fmla="*/ 9 w 13"/>
                <a:gd name="T3" fmla="*/ 39 h 40"/>
                <a:gd name="T4" fmla="*/ 0 w 13"/>
                <a:gd name="T5" fmla="*/ 2 h 40"/>
                <a:gd name="T6" fmla="*/ 1 w 13"/>
                <a:gd name="T7" fmla="*/ 0 h 40"/>
                <a:gd name="T8" fmla="*/ 4 w 13"/>
                <a:gd name="T9" fmla="*/ 1 h 40"/>
                <a:gd name="T10" fmla="*/ 12 w 13"/>
                <a:gd name="T11" fmla="*/ 38 h 40"/>
                <a:gd name="T12" fmla="*/ 11 w 13"/>
                <a:gd name="T13" fmla="*/ 40 h 40"/>
                <a:gd name="T14" fmla="*/ 10 w 13"/>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0">
                  <a:moveTo>
                    <a:pt x="10" y="40"/>
                  </a:moveTo>
                  <a:cubicBezTo>
                    <a:pt x="10" y="40"/>
                    <a:pt x="9" y="40"/>
                    <a:pt x="9" y="39"/>
                  </a:cubicBezTo>
                  <a:cubicBezTo>
                    <a:pt x="0" y="2"/>
                    <a:pt x="0" y="2"/>
                    <a:pt x="0" y="2"/>
                  </a:cubicBezTo>
                  <a:cubicBezTo>
                    <a:pt x="0" y="1"/>
                    <a:pt x="0" y="0"/>
                    <a:pt x="1" y="0"/>
                  </a:cubicBezTo>
                  <a:cubicBezTo>
                    <a:pt x="3" y="0"/>
                    <a:pt x="4" y="0"/>
                    <a:pt x="4" y="1"/>
                  </a:cubicBezTo>
                  <a:cubicBezTo>
                    <a:pt x="12" y="38"/>
                    <a:pt x="12" y="38"/>
                    <a:pt x="12" y="38"/>
                  </a:cubicBezTo>
                  <a:cubicBezTo>
                    <a:pt x="13" y="39"/>
                    <a:pt x="12" y="40"/>
                    <a:pt x="11" y="40"/>
                  </a:cubicBezTo>
                  <a:cubicBezTo>
                    <a:pt x="11" y="40"/>
                    <a:pt x="11" y="40"/>
                    <a:pt x="10" y="40"/>
                  </a:cubicBezTo>
                  <a:close/>
                </a:path>
              </a:pathLst>
            </a:custGeom>
            <a:solidFill>
              <a:srgbClr val="606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3"/>
            <p:cNvSpPr>
              <a:spLocks noEditPoints="1"/>
            </p:cNvSpPr>
            <p:nvPr/>
          </p:nvSpPr>
          <p:spPr bwMode="auto">
            <a:xfrm>
              <a:off x="547" y="3298"/>
              <a:ext cx="34" cy="91"/>
            </a:xfrm>
            <a:custGeom>
              <a:avLst/>
              <a:gdLst>
                <a:gd name="T0" fmla="*/ 12 w 17"/>
                <a:gd name="T1" fmla="*/ 45 h 45"/>
                <a:gd name="T2" fmla="*/ 9 w 17"/>
                <a:gd name="T3" fmla="*/ 42 h 45"/>
                <a:gd name="T4" fmla="*/ 0 w 17"/>
                <a:gd name="T5" fmla="*/ 5 h 45"/>
                <a:gd name="T6" fmla="*/ 0 w 17"/>
                <a:gd name="T7" fmla="*/ 3 h 45"/>
                <a:gd name="T8" fmla="*/ 3 w 17"/>
                <a:gd name="T9" fmla="*/ 1 h 45"/>
                <a:gd name="T10" fmla="*/ 8 w 17"/>
                <a:gd name="T11" fmla="*/ 4 h 45"/>
                <a:gd name="T12" fmla="*/ 16 w 17"/>
                <a:gd name="T13" fmla="*/ 41 h 45"/>
                <a:gd name="T14" fmla="*/ 16 w 17"/>
                <a:gd name="T15" fmla="*/ 44 h 45"/>
                <a:gd name="T16" fmla="*/ 13 w 17"/>
                <a:gd name="T17" fmla="*/ 45 h 45"/>
                <a:gd name="T18" fmla="*/ 12 w 17"/>
                <a:gd name="T19" fmla="*/ 45 h 45"/>
                <a:gd name="T20" fmla="*/ 4 w 17"/>
                <a:gd name="T21" fmla="*/ 5 h 45"/>
                <a:gd name="T22" fmla="*/ 12 w 17"/>
                <a:gd name="T23" fmla="*/ 41 h 45"/>
                <a:gd name="T24" fmla="*/ 13 w 17"/>
                <a:gd name="T25" fmla="*/ 41 h 45"/>
                <a:gd name="T26" fmla="*/ 4 w 17"/>
                <a:gd name="T27"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45">
                  <a:moveTo>
                    <a:pt x="12" y="45"/>
                  </a:moveTo>
                  <a:cubicBezTo>
                    <a:pt x="11" y="45"/>
                    <a:pt x="9" y="44"/>
                    <a:pt x="9" y="42"/>
                  </a:cubicBezTo>
                  <a:cubicBezTo>
                    <a:pt x="0" y="5"/>
                    <a:pt x="0" y="5"/>
                    <a:pt x="0" y="5"/>
                  </a:cubicBezTo>
                  <a:cubicBezTo>
                    <a:pt x="0" y="4"/>
                    <a:pt x="0" y="3"/>
                    <a:pt x="0" y="3"/>
                  </a:cubicBezTo>
                  <a:cubicBezTo>
                    <a:pt x="1" y="2"/>
                    <a:pt x="2" y="1"/>
                    <a:pt x="3" y="1"/>
                  </a:cubicBezTo>
                  <a:cubicBezTo>
                    <a:pt x="5" y="0"/>
                    <a:pt x="7" y="2"/>
                    <a:pt x="8" y="4"/>
                  </a:cubicBezTo>
                  <a:cubicBezTo>
                    <a:pt x="16" y="41"/>
                    <a:pt x="16" y="41"/>
                    <a:pt x="16" y="41"/>
                  </a:cubicBezTo>
                  <a:cubicBezTo>
                    <a:pt x="17" y="42"/>
                    <a:pt x="16" y="43"/>
                    <a:pt x="16" y="44"/>
                  </a:cubicBezTo>
                  <a:cubicBezTo>
                    <a:pt x="15" y="44"/>
                    <a:pt x="14" y="45"/>
                    <a:pt x="13" y="45"/>
                  </a:cubicBezTo>
                  <a:cubicBezTo>
                    <a:pt x="13" y="45"/>
                    <a:pt x="13" y="45"/>
                    <a:pt x="12" y="45"/>
                  </a:cubicBezTo>
                  <a:close/>
                  <a:moveTo>
                    <a:pt x="4" y="5"/>
                  </a:moveTo>
                  <a:cubicBezTo>
                    <a:pt x="12" y="41"/>
                    <a:pt x="12" y="41"/>
                    <a:pt x="12" y="41"/>
                  </a:cubicBezTo>
                  <a:cubicBezTo>
                    <a:pt x="13" y="41"/>
                    <a:pt x="13" y="41"/>
                    <a:pt x="13" y="41"/>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Rectangle 14"/>
            <p:cNvSpPr>
              <a:spLocks noChangeArrowheads="1"/>
            </p:cNvSpPr>
            <p:nvPr/>
          </p:nvSpPr>
          <p:spPr bwMode="auto">
            <a:xfrm>
              <a:off x="571" y="3379"/>
              <a:ext cx="83" cy="6"/>
            </a:xfrm>
            <a:prstGeom prst="rect">
              <a:avLst/>
            </a:prstGeom>
            <a:solidFill>
              <a:srgbClr val="606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Rectangle 15"/>
            <p:cNvSpPr>
              <a:spLocks noChangeArrowheads="1"/>
            </p:cNvSpPr>
            <p:nvPr/>
          </p:nvSpPr>
          <p:spPr bwMode="auto">
            <a:xfrm>
              <a:off x="567" y="3375"/>
              <a:ext cx="91"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6"/>
            <p:cNvSpPr>
              <a:spLocks/>
            </p:cNvSpPr>
            <p:nvPr/>
          </p:nvSpPr>
          <p:spPr bwMode="auto">
            <a:xfrm>
              <a:off x="652" y="3379"/>
              <a:ext cx="111" cy="201"/>
            </a:xfrm>
            <a:custGeom>
              <a:avLst/>
              <a:gdLst>
                <a:gd name="T0" fmla="*/ 53 w 55"/>
                <a:gd name="T1" fmla="*/ 100 h 100"/>
                <a:gd name="T2" fmla="*/ 51 w 55"/>
                <a:gd name="T3" fmla="*/ 99 h 100"/>
                <a:gd name="T4" fmla="*/ 0 w 55"/>
                <a:gd name="T5" fmla="*/ 2 h 100"/>
                <a:gd name="T6" fmla="*/ 1 w 55"/>
                <a:gd name="T7" fmla="*/ 0 h 100"/>
                <a:gd name="T8" fmla="*/ 4 w 55"/>
                <a:gd name="T9" fmla="*/ 1 h 100"/>
                <a:gd name="T10" fmla="*/ 54 w 55"/>
                <a:gd name="T11" fmla="*/ 98 h 100"/>
                <a:gd name="T12" fmla="*/ 53 w 55"/>
                <a:gd name="T13" fmla="*/ 100 h 100"/>
                <a:gd name="T14" fmla="*/ 53 w 55"/>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0">
                  <a:moveTo>
                    <a:pt x="53" y="100"/>
                  </a:moveTo>
                  <a:cubicBezTo>
                    <a:pt x="52" y="100"/>
                    <a:pt x="51" y="100"/>
                    <a:pt x="51" y="99"/>
                  </a:cubicBezTo>
                  <a:cubicBezTo>
                    <a:pt x="0" y="2"/>
                    <a:pt x="0" y="2"/>
                    <a:pt x="0" y="2"/>
                  </a:cubicBezTo>
                  <a:cubicBezTo>
                    <a:pt x="0" y="1"/>
                    <a:pt x="0" y="0"/>
                    <a:pt x="1" y="0"/>
                  </a:cubicBezTo>
                  <a:cubicBezTo>
                    <a:pt x="2" y="0"/>
                    <a:pt x="3" y="0"/>
                    <a:pt x="4" y="1"/>
                  </a:cubicBezTo>
                  <a:cubicBezTo>
                    <a:pt x="54" y="98"/>
                    <a:pt x="54" y="98"/>
                    <a:pt x="54" y="98"/>
                  </a:cubicBezTo>
                  <a:cubicBezTo>
                    <a:pt x="55" y="98"/>
                    <a:pt x="54" y="99"/>
                    <a:pt x="53" y="100"/>
                  </a:cubicBezTo>
                  <a:cubicBezTo>
                    <a:pt x="53" y="100"/>
                    <a:pt x="53" y="100"/>
                    <a:pt x="53" y="100"/>
                  </a:cubicBezTo>
                  <a:close/>
                </a:path>
              </a:pathLst>
            </a:custGeom>
            <a:solidFill>
              <a:srgbClr val="606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7"/>
            <p:cNvSpPr>
              <a:spLocks/>
            </p:cNvSpPr>
            <p:nvPr/>
          </p:nvSpPr>
          <p:spPr bwMode="auto">
            <a:xfrm>
              <a:off x="648" y="3373"/>
              <a:ext cx="119" cy="211"/>
            </a:xfrm>
            <a:custGeom>
              <a:avLst/>
              <a:gdLst>
                <a:gd name="T0" fmla="*/ 55 w 59"/>
                <a:gd name="T1" fmla="*/ 105 h 105"/>
                <a:gd name="T2" fmla="*/ 51 w 59"/>
                <a:gd name="T3" fmla="*/ 103 h 105"/>
                <a:gd name="T4" fmla="*/ 0 w 59"/>
                <a:gd name="T5" fmla="*/ 6 h 105"/>
                <a:gd name="T6" fmla="*/ 0 w 59"/>
                <a:gd name="T7" fmla="*/ 3 h 105"/>
                <a:gd name="T8" fmla="*/ 2 w 59"/>
                <a:gd name="T9" fmla="*/ 1 h 105"/>
                <a:gd name="T10" fmla="*/ 8 w 59"/>
                <a:gd name="T11" fmla="*/ 3 h 105"/>
                <a:gd name="T12" fmla="*/ 58 w 59"/>
                <a:gd name="T13" fmla="*/ 100 h 105"/>
                <a:gd name="T14" fmla="*/ 58 w 59"/>
                <a:gd name="T15" fmla="*/ 103 h 105"/>
                <a:gd name="T16" fmla="*/ 56 w 59"/>
                <a:gd name="T17" fmla="*/ 105 h 105"/>
                <a:gd name="T18" fmla="*/ 55 w 59"/>
                <a:gd name="T1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05">
                  <a:moveTo>
                    <a:pt x="55" y="105"/>
                  </a:moveTo>
                  <a:cubicBezTo>
                    <a:pt x="53" y="105"/>
                    <a:pt x="52" y="104"/>
                    <a:pt x="51" y="103"/>
                  </a:cubicBezTo>
                  <a:cubicBezTo>
                    <a:pt x="0" y="6"/>
                    <a:pt x="0" y="6"/>
                    <a:pt x="0" y="6"/>
                  </a:cubicBezTo>
                  <a:cubicBezTo>
                    <a:pt x="0" y="5"/>
                    <a:pt x="0" y="4"/>
                    <a:pt x="0" y="3"/>
                  </a:cubicBezTo>
                  <a:cubicBezTo>
                    <a:pt x="1" y="2"/>
                    <a:pt x="1" y="2"/>
                    <a:pt x="2" y="1"/>
                  </a:cubicBezTo>
                  <a:cubicBezTo>
                    <a:pt x="4" y="0"/>
                    <a:pt x="7" y="1"/>
                    <a:pt x="8" y="3"/>
                  </a:cubicBezTo>
                  <a:cubicBezTo>
                    <a:pt x="58" y="100"/>
                    <a:pt x="58" y="100"/>
                    <a:pt x="58" y="100"/>
                  </a:cubicBezTo>
                  <a:cubicBezTo>
                    <a:pt x="59" y="101"/>
                    <a:pt x="59" y="102"/>
                    <a:pt x="58" y="103"/>
                  </a:cubicBezTo>
                  <a:cubicBezTo>
                    <a:pt x="58" y="104"/>
                    <a:pt x="57" y="104"/>
                    <a:pt x="56" y="105"/>
                  </a:cubicBezTo>
                  <a:cubicBezTo>
                    <a:pt x="56" y="105"/>
                    <a:pt x="55" y="105"/>
                    <a:pt x="55"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8"/>
            <p:cNvSpPr>
              <a:spLocks/>
            </p:cNvSpPr>
            <p:nvPr/>
          </p:nvSpPr>
          <p:spPr bwMode="auto">
            <a:xfrm>
              <a:off x="311" y="3227"/>
              <a:ext cx="0" cy="547"/>
            </a:xfrm>
            <a:custGeom>
              <a:avLst/>
              <a:gdLst>
                <a:gd name="T0" fmla="*/ 0 h 271"/>
                <a:gd name="T1" fmla="*/ 80 h 271"/>
              </a:gdLst>
              <a:ahLst/>
              <a:cxnLst>
                <a:cxn ang="0">
                  <a:pos x="0" y="T0"/>
                </a:cxn>
                <a:cxn ang="0">
                  <a:pos x="0" y="T1"/>
                </a:cxn>
              </a:cxnLst>
              <a:rect l="0" t="0" r="r" b="b"/>
              <a:pathLst>
                <a:path h="271">
                  <a:moveTo>
                    <a:pt x="0" y="0"/>
                  </a:moveTo>
                  <a:cubicBezTo>
                    <a:pt x="0" y="201"/>
                    <a:pt x="0" y="271"/>
                    <a:pt x="0" y="80"/>
                  </a:cubicBezTo>
                </a:path>
              </a:pathLst>
            </a:custGeom>
            <a:solidFill>
              <a:srgbClr val="606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Rectangle 19"/>
            <p:cNvSpPr>
              <a:spLocks noChangeArrowheads="1"/>
            </p:cNvSpPr>
            <p:nvPr/>
          </p:nvSpPr>
          <p:spPr bwMode="auto">
            <a:xfrm>
              <a:off x="307" y="3227"/>
              <a:ext cx="8" cy="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20"/>
            <p:cNvSpPr>
              <a:spLocks noChangeArrowheads="1"/>
            </p:cNvSpPr>
            <p:nvPr/>
          </p:nvSpPr>
          <p:spPr bwMode="auto">
            <a:xfrm>
              <a:off x="307" y="3227"/>
              <a:ext cx="8" cy="388"/>
            </a:xfrm>
            <a:prstGeom prst="rect">
              <a:avLst/>
            </a:prstGeom>
            <a:solidFill>
              <a:srgbClr val="606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Rectangle 21"/>
            <p:cNvSpPr>
              <a:spLocks noChangeArrowheads="1"/>
            </p:cNvSpPr>
            <p:nvPr/>
          </p:nvSpPr>
          <p:spPr bwMode="auto">
            <a:xfrm>
              <a:off x="303" y="3223"/>
              <a:ext cx="16" cy="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22"/>
            <p:cNvSpPr>
              <a:spLocks/>
            </p:cNvSpPr>
            <p:nvPr/>
          </p:nvSpPr>
          <p:spPr bwMode="auto">
            <a:xfrm>
              <a:off x="311" y="3615"/>
              <a:ext cx="504" cy="0"/>
            </a:xfrm>
            <a:custGeom>
              <a:avLst/>
              <a:gdLst>
                <a:gd name="T0" fmla="*/ 504 w 504"/>
                <a:gd name="T1" fmla="*/ 0 w 504"/>
                <a:gd name="T2" fmla="*/ 504 w 504"/>
              </a:gdLst>
              <a:ahLst/>
              <a:cxnLst>
                <a:cxn ang="0">
                  <a:pos x="T0" y="0"/>
                </a:cxn>
                <a:cxn ang="0">
                  <a:pos x="T1" y="0"/>
                </a:cxn>
                <a:cxn ang="0">
                  <a:pos x="T2" y="0"/>
                </a:cxn>
              </a:cxnLst>
              <a:rect l="0" t="0" r="r" b="b"/>
              <a:pathLst>
                <a:path w="504">
                  <a:moveTo>
                    <a:pt x="504" y="0"/>
                  </a:moveTo>
                  <a:lnTo>
                    <a:pt x="0" y="0"/>
                  </a:lnTo>
                  <a:lnTo>
                    <a:pt x="504" y="0"/>
                  </a:lnTo>
                  <a:close/>
                </a:path>
              </a:pathLst>
            </a:custGeom>
            <a:solidFill>
              <a:srgbClr val="606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Line 23"/>
            <p:cNvSpPr>
              <a:spLocks noChangeShapeType="1"/>
            </p:cNvSpPr>
            <p:nvPr/>
          </p:nvSpPr>
          <p:spPr bwMode="auto">
            <a:xfrm flipH="1">
              <a:off x="311" y="3615"/>
              <a:ext cx="50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Rectangle 24"/>
            <p:cNvSpPr>
              <a:spLocks noChangeArrowheads="1"/>
            </p:cNvSpPr>
            <p:nvPr/>
          </p:nvSpPr>
          <p:spPr bwMode="auto">
            <a:xfrm>
              <a:off x="311" y="3611"/>
              <a:ext cx="50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Rectangle 25"/>
            <p:cNvSpPr>
              <a:spLocks noChangeArrowheads="1"/>
            </p:cNvSpPr>
            <p:nvPr/>
          </p:nvSpPr>
          <p:spPr bwMode="auto">
            <a:xfrm>
              <a:off x="311" y="3613"/>
              <a:ext cx="504" cy="6"/>
            </a:xfrm>
            <a:prstGeom prst="rect">
              <a:avLst/>
            </a:prstGeom>
            <a:solidFill>
              <a:srgbClr val="606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26"/>
            <p:cNvSpPr>
              <a:spLocks noChangeArrowheads="1"/>
            </p:cNvSpPr>
            <p:nvPr/>
          </p:nvSpPr>
          <p:spPr bwMode="auto">
            <a:xfrm>
              <a:off x="307" y="3609"/>
              <a:ext cx="512"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0" name="TextBox 25"/>
          <p:cNvSpPr txBox="1"/>
          <p:nvPr/>
        </p:nvSpPr>
        <p:spPr>
          <a:xfrm>
            <a:off x="2216399" y="4170413"/>
            <a:ext cx="1213857" cy="400110"/>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050" b="1" dirty="0" smtClean="0">
                <a:solidFill>
                  <a:schemeClr val="bg1"/>
                </a:solidFill>
                <a:latin typeface="HelveticaNeueLT Pro 43 LtEx" pitchFamily="34" charset="0"/>
              </a:rPr>
              <a:t>Intelligent</a:t>
            </a:r>
            <a:endParaRPr lang="en-US" altLang="zh-CN" sz="1050" b="1" dirty="0">
              <a:solidFill>
                <a:schemeClr val="bg1"/>
              </a:solidFill>
              <a:latin typeface="HelveticaNeueLT Pro 43 LtEx" pitchFamily="34" charset="0"/>
            </a:endParaRPr>
          </a:p>
          <a:p>
            <a:pPr algn="ctr">
              <a:lnSpc>
                <a:spcPts val="1200"/>
              </a:lnSpc>
            </a:pPr>
            <a:r>
              <a:rPr lang="en-US" altLang="zh-CN" sz="1050" b="1" dirty="0" smtClean="0">
                <a:solidFill>
                  <a:schemeClr val="bg1"/>
                </a:solidFill>
                <a:latin typeface="HelveticaNeueLT Pro 43 LtEx" pitchFamily="34" charset="0"/>
              </a:rPr>
              <a:t>Pressurization</a:t>
            </a:r>
            <a:endParaRPr lang="zh-CN" altLang="en-US" sz="1050" b="1" dirty="0">
              <a:solidFill>
                <a:schemeClr val="bg1"/>
              </a:solidFill>
              <a:latin typeface="HelveticaNeueLT Pro 43 LtEx" pitchFamily="34" charset="0"/>
            </a:endParaRPr>
          </a:p>
        </p:txBody>
      </p:sp>
      <p:grpSp>
        <p:nvGrpSpPr>
          <p:cNvPr id="17" name="组合 16"/>
          <p:cNvGrpSpPr/>
          <p:nvPr/>
        </p:nvGrpSpPr>
        <p:grpSpPr>
          <a:xfrm>
            <a:off x="2254012" y="5053916"/>
            <a:ext cx="1119679" cy="1119600"/>
            <a:chOff x="3778250" y="1590675"/>
            <a:chExt cx="1097178" cy="1097101"/>
          </a:xfrm>
        </p:grpSpPr>
        <p:grpSp>
          <p:nvGrpSpPr>
            <p:cNvPr id="2" name="Group 4"/>
            <p:cNvGrpSpPr>
              <a:grpSpLocks noChangeAspect="1"/>
            </p:cNvGrpSpPr>
            <p:nvPr/>
          </p:nvGrpSpPr>
          <p:grpSpPr bwMode="auto">
            <a:xfrm>
              <a:off x="3778250" y="1590675"/>
              <a:ext cx="1097101" cy="1097101"/>
              <a:chOff x="2380" y="1002"/>
              <a:chExt cx="704" cy="704"/>
            </a:xfrm>
          </p:grpSpPr>
          <p:sp>
            <p:nvSpPr>
              <p:cNvPr id="3" name="AutoShape 3"/>
              <p:cNvSpPr>
                <a:spLocks noChangeAspect="1" noChangeArrowheads="1" noTextEdit="1"/>
              </p:cNvSpPr>
              <p:nvPr/>
            </p:nvSpPr>
            <p:spPr bwMode="auto">
              <a:xfrm>
                <a:off x="2380" y="1002"/>
                <a:ext cx="704"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5"/>
              <p:cNvSpPr>
                <a:spLocks/>
              </p:cNvSpPr>
              <p:nvPr/>
            </p:nvSpPr>
            <p:spPr bwMode="auto">
              <a:xfrm>
                <a:off x="2382" y="1002"/>
                <a:ext cx="702" cy="702"/>
              </a:xfrm>
              <a:custGeom>
                <a:avLst/>
                <a:gdLst>
                  <a:gd name="T0" fmla="*/ 0 w 353"/>
                  <a:gd name="T1" fmla="*/ 59 h 353"/>
                  <a:gd name="T2" fmla="*/ 59 w 353"/>
                  <a:gd name="T3" fmla="*/ 0 h 353"/>
                  <a:gd name="T4" fmla="*/ 294 w 353"/>
                  <a:gd name="T5" fmla="*/ 0 h 353"/>
                  <a:gd name="T6" fmla="*/ 353 w 353"/>
                  <a:gd name="T7" fmla="*/ 59 h 353"/>
                  <a:gd name="T8" fmla="*/ 353 w 353"/>
                  <a:gd name="T9" fmla="*/ 294 h 353"/>
                  <a:gd name="T10" fmla="*/ 294 w 353"/>
                  <a:gd name="T11" fmla="*/ 353 h 353"/>
                  <a:gd name="T12" fmla="*/ 59 w 353"/>
                  <a:gd name="T13" fmla="*/ 353 h 353"/>
                  <a:gd name="T14" fmla="*/ 0 w 353"/>
                  <a:gd name="T15" fmla="*/ 294 h 353"/>
                  <a:gd name="T16" fmla="*/ 0 w 353"/>
                  <a:gd name="T17" fmla="*/ 5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353">
                    <a:moveTo>
                      <a:pt x="0" y="59"/>
                    </a:moveTo>
                    <a:cubicBezTo>
                      <a:pt x="0" y="27"/>
                      <a:pt x="26" y="0"/>
                      <a:pt x="59" y="0"/>
                    </a:cubicBezTo>
                    <a:cubicBezTo>
                      <a:pt x="294" y="0"/>
                      <a:pt x="294" y="0"/>
                      <a:pt x="294" y="0"/>
                    </a:cubicBezTo>
                    <a:cubicBezTo>
                      <a:pt x="327" y="0"/>
                      <a:pt x="353" y="27"/>
                      <a:pt x="353" y="59"/>
                    </a:cubicBezTo>
                    <a:cubicBezTo>
                      <a:pt x="353" y="294"/>
                      <a:pt x="353" y="294"/>
                      <a:pt x="353" y="294"/>
                    </a:cubicBezTo>
                    <a:cubicBezTo>
                      <a:pt x="353" y="327"/>
                      <a:pt x="327" y="353"/>
                      <a:pt x="294" y="353"/>
                    </a:cubicBezTo>
                    <a:cubicBezTo>
                      <a:pt x="59" y="353"/>
                      <a:pt x="59" y="353"/>
                      <a:pt x="59" y="353"/>
                    </a:cubicBezTo>
                    <a:cubicBezTo>
                      <a:pt x="26" y="353"/>
                      <a:pt x="0" y="327"/>
                      <a:pt x="0" y="294"/>
                    </a:cubicBezTo>
                    <a:lnTo>
                      <a:pt x="0" y="59"/>
                    </a:lnTo>
                    <a:close/>
                  </a:path>
                </a:pathLst>
              </a:custGeom>
              <a:solidFill>
                <a:srgbClr val="FFC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6"/>
              <p:cNvSpPr>
                <a:spLocks/>
              </p:cNvSpPr>
              <p:nvPr/>
            </p:nvSpPr>
            <p:spPr bwMode="auto">
              <a:xfrm>
                <a:off x="2436" y="1253"/>
                <a:ext cx="171" cy="143"/>
              </a:xfrm>
              <a:custGeom>
                <a:avLst/>
                <a:gdLst>
                  <a:gd name="T0" fmla="*/ 171 w 171"/>
                  <a:gd name="T1" fmla="*/ 143 h 143"/>
                  <a:gd name="T2" fmla="*/ 0 w 171"/>
                  <a:gd name="T3" fmla="*/ 143 h 143"/>
                  <a:gd name="T4" fmla="*/ 0 w 171"/>
                  <a:gd name="T5" fmla="*/ 143 h 143"/>
                  <a:gd name="T6" fmla="*/ 85 w 171"/>
                  <a:gd name="T7" fmla="*/ 0 h 143"/>
                  <a:gd name="T8" fmla="*/ 171 w 171"/>
                  <a:gd name="T9" fmla="*/ 143 h 143"/>
                </a:gdLst>
                <a:ahLst/>
                <a:cxnLst>
                  <a:cxn ang="0">
                    <a:pos x="T0" y="T1"/>
                  </a:cxn>
                  <a:cxn ang="0">
                    <a:pos x="T2" y="T3"/>
                  </a:cxn>
                  <a:cxn ang="0">
                    <a:pos x="T4" y="T5"/>
                  </a:cxn>
                  <a:cxn ang="0">
                    <a:pos x="T6" y="T7"/>
                  </a:cxn>
                  <a:cxn ang="0">
                    <a:pos x="T8" y="T9"/>
                  </a:cxn>
                </a:cxnLst>
                <a:rect l="0" t="0" r="r" b="b"/>
                <a:pathLst>
                  <a:path w="171" h="143">
                    <a:moveTo>
                      <a:pt x="171" y="143"/>
                    </a:moveTo>
                    <a:lnTo>
                      <a:pt x="0" y="143"/>
                    </a:lnTo>
                    <a:lnTo>
                      <a:pt x="0" y="143"/>
                    </a:lnTo>
                    <a:lnTo>
                      <a:pt x="85" y="0"/>
                    </a:lnTo>
                    <a:lnTo>
                      <a:pt x="171" y="143"/>
                    </a:lnTo>
                    <a:close/>
                  </a:path>
                </a:pathLst>
              </a:custGeom>
              <a:solidFill>
                <a:srgbClr val="E94B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7"/>
              <p:cNvSpPr>
                <a:spLocks/>
              </p:cNvSpPr>
              <p:nvPr/>
            </p:nvSpPr>
            <p:spPr bwMode="auto">
              <a:xfrm>
                <a:off x="2436" y="1253"/>
                <a:ext cx="171" cy="143"/>
              </a:xfrm>
              <a:custGeom>
                <a:avLst/>
                <a:gdLst>
                  <a:gd name="T0" fmla="*/ 171 w 171"/>
                  <a:gd name="T1" fmla="*/ 143 h 143"/>
                  <a:gd name="T2" fmla="*/ 0 w 171"/>
                  <a:gd name="T3" fmla="*/ 143 h 143"/>
                  <a:gd name="T4" fmla="*/ 0 w 171"/>
                  <a:gd name="T5" fmla="*/ 143 h 143"/>
                  <a:gd name="T6" fmla="*/ 85 w 171"/>
                  <a:gd name="T7" fmla="*/ 0 h 143"/>
                </a:gdLst>
                <a:ahLst/>
                <a:cxnLst>
                  <a:cxn ang="0">
                    <a:pos x="T0" y="T1"/>
                  </a:cxn>
                  <a:cxn ang="0">
                    <a:pos x="T2" y="T3"/>
                  </a:cxn>
                  <a:cxn ang="0">
                    <a:pos x="T4" y="T5"/>
                  </a:cxn>
                  <a:cxn ang="0">
                    <a:pos x="T6" y="T7"/>
                  </a:cxn>
                </a:cxnLst>
                <a:rect l="0" t="0" r="r" b="b"/>
                <a:pathLst>
                  <a:path w="171" h="143">
                    <a:moveTo>
                      <a:pt x="171" y="143"/>
                    </a:moveTo>
                    <a:lnTo>
                      <a:pt x="0" y="143"/>
                    </a:lnTo>
                    <a:lnTo>
                      <a:pt x="0" y="143"/>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8"/>
              <p:cNvSpPr>
                <a:spLocks noEditPoints="1"/>
              </p:cNvSpPr>
              <p:nvPr/>
            </p:nvSpPr>
            <p:spPr bwMode="auto">
              <a:xfrm>
                <a:off x="2511" y="1290"/>
                <a:ext cx="14" cy="92"/>
              </a:xfrm>
              <a:custGeom>
                <a:avLst/>
                <a:gdLst>
                  <a:gd name="T0" fmla="*/ 0 w 14"/>
                  <a:gd name="T1" fmla="*/ 14 h 92"/>
                  <a:gd name="T2" fmla="*/ 14 w 14"/>
                  <a:gd name="T3" fmla="*/ 14 h 92"/>
                  <a:gd name="T4" fmla="*/ 14 w 14"/>
                  <a:gd name="T5" fmla="*/ 0 h 92"/>
                  <a:gd name="T6" fmla="*/ 0 w 14"/>
                  <a:gd name="T7" fmla="*/ 0 h 92"/>
                  <a:gd name="T8" fmla="*/ 0 w 14"/>
                  <a:gd name="T9" fmla="*/ 14 h 92"/>
                  <a:gd name="T10" fmla="*/ 2 w 14"/>
                  <a:gd name="T11" fmla="*/ 92 h 92"/>
                  <a:gd name="T12" fmla="*/ 14 w 14"/>
                  <a:gd name="T13" fmla="*/ 92 h 92"/>
                  <a:gd name="T14" fmla="*/ 14 w 14"/>
                  <a:gd name="T15" fmla="*/ 26 h 92"/>
                  <a:gd name="T16" fmla="*/ 0 w 14"/>
                  <a:gd name="T17" fmla="*/ 26 h 92"/>
                  <a:gd name="T18" fmla="*/ 2 w 14"/>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2">
                    <a:moveTo>
                      <a:pt x="0" y="14"/>
                    </a:moveTo>
                    <a:lnTo>
                      <a:pt x="14" y="14"/>
                    </a:lnTo>
                    <a:lnTo>
                      <a:pt x="14" y="0"/>
                    </a:lnTo>
                    <a:lnTo>
                      <a:pt x="0" y="0"/>
                    </a:lnTo>
                    <a:lnTo>
                      <a:pt x="0" y="14"/>
                    </a:lnTo>
                    <a:close/>
                    <a:moveTo>
                      <a:pt x="2" y="92"/>
                    </a:moveTo>
                    <a:lnTo>
                      <a:pt x="14" y="92"/>
                    </a:lnTo>
                    <a:lnTo>
                      <a:pt x="14" y="26"/>
                    </a:lnTo>
                    <a:lnTo>
                      <a:pt x="0" y="26"/>
                    </a:lnTo>
                    <a:lnTo>
                      <a:pt x="2" y="92"/>
                    </a:lnTo>
                    <a:close/>
                  </a:path>
                </a:pathLst>
              </a:custGeom>
              <a:solidFill>
                <a:srgbClr val="FFFFFF"/>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Freeform 9"/>
              <p:cNvSpPr>
                <a:spLocks/>
              </p:cNvSpPr>
              <p:nvPr/>
            </p:nvSpPr>
            <p:spPr bwMode="auto">
              <a:xfrm>
                <a:off x="2740" y="1243"/>
                <a:ext cx="187" cy="268"/>
              </a:xfrm>
              <a:custGeom>
                <a:avLst/>
                <a:gdLst>
                  <a:gd name="T0" fmla="*/ 0 w 94"/>
                  <a:gd name="T1" fmla="*/ 15 h 135"/>
                  <a:gd name="T2" fmla="*/ 15 w 94"/>
                  <a:gd name="T3" fmla="*/ 0 h 135"/>
                  <a:gd name="T4" fmla="*/ 78 w 94"/>
                  <a:gd name="T5" fmla="*/ 0 h 135"/>
                  <a:gd name="T6" fmla="*/ 94 w 94"/>
                  <a:gd name="T7" fmla="*/ 15 h 135"/>
                  <a:gd name="T8" fmla="*/ 94 w 94"/>
                  <a:gd name="T9" fmla="*/ 119 h 135"/>
                  <a:gd name="T10" fmla="*/ 78 w 94"/>
                  <a:gd name="T11" fmla="*/ 135 h 135"/>
                  <a:gd name="T12" fmla="*/ 15 w 94"/>
                  <a:gd name="T13" fmla="*/ 135 h 135"/>
                  <a:gd name="T14" fmla="*/ 0 w 94"/>
                  <a:gd name="T15" fmla="*/ 119 h 135"/>
                  <a:gd name="T16" fmla="*/ 0 w 94"/>
                  <a:gd name="T17"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35">
                    <a:moveTo>
                      <a:pt x="0" y="15"/>
                    </a:moveTo>
                    <a:cubicBezTo>
                      <a:pt x="0" y="7"/>
                      <a:pt x="7" y="0"/>
                      <a:pt x="15" y="0"/>
                    </a:cubicBezTo>
                    <a:cubicBezTo>
                      <a:pt x="78" y="0"/>
                      <a:pt x="78" y="0"/>
                      <a:pt x="78" y="0"/>
                    </a:cubicBezTo>
                    <a:cubicBezTo>
                      <a:pt x="87" y="0"/>
                      <a:pt x="94" y="7"/>
                      <a:pt x="94" y="15"/>
                    </a:cubicBezTo>
                    <a:cubicBezTo>
                      <a:pt x="94" y="119"/>
                      <a:pt x="94" y="119"/>
                      <a:pt x="94" y="119"/>
                    </a:cubicBezTo>
                    <a:cubicBezTo>
                      <a:pt x="94" y="128"/>
                      <a:pt x="87" y="135"/>
                      <a:pt x="78" y="135"/>
                    </a:cubicBezTo>
                    <a:cubicBezTo>
                      <a:pt x="15" y="135"/>
                      <a:pt x="15" y="135"/>
                      <a:pt x="15" y="135"/>
                    </a:cubicBezTo>
                    <a:cubicBezTo>
                      <a:pt x="7" y="135"/>
                      <a:pt x="0" y="128"/>
                      <a:pt x="0" y="119"/>
                    </a:cubicBezTo>
                    <a:lnTo>
                      <a:pt x="0" y="15"/>
                    </a:lnTo>
                    <a:close/>
                  </a:path>
                </a:pathLst>
              </a:custGeom>
              <a:solidFill>
                <a:srgbClr val="B1D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0"/>
              <p:cNvSpPr>
                <a:spLocks/>
              </p:cNvSpPr>
              <p:nvPr/>
            </p:nvSpPr>
            <p:spPr bwMode="auto">
              <a:xfrm>
                <a:off x="2672" y="1253"/>
                <a:ext cx="52" cy="270"/>
              </a:xfrm>
              <a:custGeom>
                <a:avLst/>
                <a:gdLst>
                  <a:gd name="T0" fmla="*/ 0 w 26"/>
                  <a:gd name="T1" fmla="*/ 5 h 136"/>
                  <a:gd name="T2" fmla="*/ 5 w 26"/>
                  <a:gd name="T3" fmla="*/ 0 h 136"/>
                  <a:gd name="T4" fmla="*/ 22 w 26"/>
                  <a:gd name="T5" fmla="*/ 0 h 136"/>
                  <a:gd name="T6" fmla="*/ 26 w 26"/>
                  <a:gd name="T7" fmla="*/ 5 h 136"/>
                  <a:gd name="T8" fmla="*/ 26 w 26"/>
                  <a:gd name="T9" fmla="*/ 131 h 136"/>
                  <a:gd name="T10" fmla="*/ 22 w 26"/>
                  <a:gd name="T11" fmla="*/ 136 h 136"/>
                  <a:gd name="T12" fmla="*/ 5 w 26"/>
                  <a:gd name="T13" fmla="*/ 136 h 136"/>
                  <a:gd name="T14" fmla="*/ 0 w 26"/>
                  <a:gd name="T15" fmla="*/ 131 h 136"/>
                  <a:gd name="T16" fmla="*/ 0 w 26"/>
                  <a:gd name="T1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36">
                    <a:moveTo>
                      <a:pt x="0" y="5"/>
                    </a:moveTo>
                    <a:cubicBezTo>
                      <a:pt x="0" y="2"/>
                      <a:pt x="2" y="0"/>
                      <a:pt x="5" y="0"/>
                    </a:cubicBezTo>
                    <a:cubicBezTo>
                      <a:pt x="22" y="0"/>
                      <a:pt x="22" y="0"/>
                      <a:pt x="22" y="0"/>
                    </a:cubicBezTo>
                    <a:cubicBezTo>
                      <a:pt x="24" y="0"/>
                      <a:pt x="26" y="2"/>
                      <a:pt x="26" y="5"/>
                    </a:cubicBezTo>
                    <a:cubicBezTo>
                      <a:pt x="26" y="131"/>
                      <a:pt x="26" y="131"/>
                      <a:pt x="26" y="131"/>
                    </a:cubicBezTo>
                    <a:cubicBezTo>
                      <a:pt x="26" y="134"/>
                      <a:pt x="24" y="136"/>
                      <a:pt x="22" y="136"/>
                    </a:cubicBezTo>
                    <a:cubicBezTo>
                      <a:pt x="5" y="136"/>
                      <a:pt x="5" y="136"/>
                      <a:pt x="5" y="136"/>
                    </a:cubicBezTo>
                    <a:cubicBezTo>
                      <a:pt x="2" y="136"/>
                      <a:pt x="0" y="134"/>
                      <a:pt x="0" y="131"/>
                    </a:cubicBezTo>
                    <a:lnTo>
                      <a:pt x="0" y="5"/>
                    </a:lnTo>
                    <a:close/>
                  </a:path>
                </a:pathLst>
              </a:custGeom>
              <a:solidFill>
                <a:srgbClr val="B1D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Oval 11"/>
              <p:cNvSpPr>
                <a:spLocks noChangeArrowheads="1"/>
              </p:cNvSpPr>
              <p:nvPr/>
            </p:nvSpPr>
            <p:spPr bwMode="auto">
              <a:xfrm>
                <a:off x="2724" y="1040"/>
                <a:ext cx="217" cy="220"/>
              </a:xfrm>
              <a:prstGeom prst="ellipse">
                <a:avLst/>
              </a:prstGeom>
              <a:solidFill>
                <a:srgbClr val="B1D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Oval 12"/>
              <p:cNvSpPr>
                <a:spLocks noChangeArrowheads="1"/>
              </p:cNvSpPr>
              <p:nvPr/>
            </p:nvSpPr>
            <p:spPr bwMode="auto">
              <a:xfrm>
                <a:off x="2724" y="1040"/>
                <a:ext cx="217" cy="220"/>
              </a:xfrm>
              <a:prstGeom prst="ellipse">
                <a:avLst/>
              </a:pr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3"/>
              <p:cNvSpPr>
                <a:spLocks/>
              </p:cNvSpPr>
              <p:nvPr/>
            </p:nvSpPr>
            <p:spPr bwMode="auto">
              <a:xfrm>
                <a:off x="2867" y="1400"/>
                <a:ext cx="126" cy="127"/>
              </a:xfrm>
              <a:custGeom>
                <a:avLst/>
                <a:gdLst>
                  <a:gd name="T0" fmla="*/ 43 w 63"/>
                  <a:gd name="T1" fmla="*/ 2 h 64"/>
                  <a:gd name="T2" fmla="*/ 49 w 63"/>
                  <a:gd name="T3" fmla="*/ 2 h 64"/>
                  <a:gd name="T4" fmla="*/ 61 w 63"/>
                  <a:gd name="T5" fmla="*/ 14 h 64"/>
                  <a:gd name="T6" fmla="*/ 61 w 63"/>
                  <a:gd name="T7" fmla="*/ 20 h 64"/>
                  <a:gd name="T8" fmla="*/ 20 w 63"/>
                  <a:gd name="T9" fmla="*/ 63 h 64"/>
                  <a:gd name="T10" fmla="*/ 14 w 63"/>
                  <a:gd name="T11" fmla="*/ 63 h 64"/>
                  <a:gd name="T12" fmla="*/ 2 w 63"/>
                  <a:gd name="T13" fmla="*/ 50 h 64"/>
                  <a:gd name="T14" fmla="*/ 2 w 63"/>
                  <a:gd name="T15" fmla="*/ 44 h 64"/>
                  <a:gd name="T16" fmla="*/ 43 w 63"/>
                  <a:gd name="T1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4">
                    <a:moveTo>
                      <a:pt x="43" y="2"/>
                    </a:moveTo>
                    <a:cubicBezTo>
                      <a:pt x="45" y="0"/>
                      <a:pt x="48" y="0"/>
                      <a:pt x="49" y="2"/>
                    </a:cubicBezTo>
                    <a:cubicBezTo>
                      <a:pt x="61" y="14"/>
                      <a:pt x="61" y="14"/>
                      <a:pt x="61" y="14"/>
                    </a:cubicBezTo>
                    <a:cubicBezTo>
                      <a:pt x="63" y="16"/>
                      <a:pt x="63" y="19"/>
                      <a:pt x="61" y="20"/>
                    </a:cubicBezTo>
                    <a:cubicBezTo>
                      <a:pt x="20" y="63"/>
                      <a:pt x="20" y="63"/>
                      <a:pt x="20" y="63"/>
                    </a:cubicBezTo>
                    <a:cubicBezTo>
                      <a:pt x="18" y="64"/>
                      <a:pt x="15" y="64"/>
                      <a:pt x="14" y="63"/>
                    </a:cubicBezTo>
                    <a:cubicBezTo>
                      <a:pt x="2" y="50"/>
                      <a:pt x="2" y="50"/>
                      <a:pt x="2" y="50"/>
                    </a:cubicBezTo>
                    <a:cubicBezTo>
                      <a:pt x="0" y="49"/>
                      <a:pt x="0" y="46"/>
                      <a:pt x="2" y="44"/>
                    </a:cubicBezTo>
                    <a:lnTo>
                      <a:pt x="43" y="2"/>
                    </a:lnTo>
                    <a:close/>
                  </a:path>
                </a:pathLst>
              </a:custGeom>
              <a:solidFill>
                <a:srgbClr val="B1D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4"/>
              <p:cNvSpPr>
                <a:spLocks/>
              </p:cNvSpPr>
              <p:nvPr/>
            </p:nvSpPr>
            <p:spPr bwMode="auto">
              <a:xfrm>
                <a:off x="2867" y="1400"/>
                <a:ext cx="126" cy="127"/>
              </a:xfrm>
              <a:custGeom>
                <a:avLst/>
                <a:gdLst>
                  <a:gd name="T0" fmla="*/ 43 w 63"/>
                  <a:gd name="T1" fmla="*/ 2 h 64"/>
                  <a:gd name="T2" fmla="*/ 49 w 63"/>
                  <a:gd name="T3" fmla="*/ 2 h 64"/>
                  <a:gd name="T4" fmla="*/ 61 w 63"/>
                  <a:gd name="T5" fmla="*/ 14 h 64"/>
                  <a:gd name="T6" fmla="*/ 61 w 63"/>
                  <a:gd name="T7" fmla="*/ 20 h 64"/>
                  <a:gd name="T8" fmla="*/ 20 w 63"/>
                  <a:gd name="T9" fmla="*/ 63 h 64"/>
                  <a:gd name="T10" fmla="*/ 14 w 63"/>
                  <a:gd name="T11" fmla="*/ 63 h 64"/>
                  <a:gd name="T12" fmla="*/ 2 w 63"/>
                  <a:gd name="T13" fmla="*/ 50 h 64"/>
                  <a:gd name="T14" fmla="*/ 2 w 63"/>
                  <a:gd name="T15" fmla="*/ 44 h 64"/>
                  <a:gd name="T16" fmla="*/ 43 w 63"/>
                  <a:gd name="T1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4">
                    <a:moveTo>
                      <a:pt x="43" y="2"/>
                    </a:moveTo>
                    <a:cubicBezTo>
                      <a:pt x="45" y="0"/>
                      <a:pt x="48" y="0"/>
                      <a:pt x="49" y="2"/>
                    </a:cubicBezTo>
                    <a:cubicBezTo>
                      <a:pt x="61" y="14"/>
                      <a:pt x="61" y="14"/>
                      <a:pt x="61" y="14"/>
                    </a:cubicBezTo>
                    <a:cubicBezTo>
                      <a:pt x="63" y="16"/>
                      <a:pt x="63" y="19"/>
                      <a:pt x="61" y="20"/>
                    </a:cubicBezTo>
                    <a:cubicBezTo>
                      <a:pt x="20" y="63"/>
                      <a:pt x="20" y="63"/>
                      <a:pt x="20" y="63"/>
                    </a:cubicBezTo>
                    <a:cubicBezTo>
                      <a:pt x="18" y="64"/>
                      <a:pt x="15" y="64"/>
                      <a:pt x="14" y="63"/>
                    </a:cubicBezTo>
                    <a:cubicBezTo>
                      <a:pt x="2" y="50"/>
                      <a:pt x="2" y="50"/>
                      <a:pt x="2" y="50"/>
                    </a:cubicBezTo>
                    <a:cubicBezTo>
                      <a:pt x="0" y="49"/>
                      <a:pt x="0" y="46"/>
                      <a:pt x="2" y="44"/>
                    </a:cubicBezTo>
                    <a:lnTo>
                      <a:pt x="43" y="2"/>
                    </a:ln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5"/>
              <p:cNvSpPr>
                <a:spLocks/>
              </p:cNvSpPr>
              <p:nvPr/>
            </p:nvSpPr>
            <p:spPr bwMode="auto">
              <a:xfrm>
                <a:off x="2941" y="1253"/>
                <a:ext cx="52" cy="185"/>
              </a:xfrm>
              <a:custGeom>
                <a:avLst/>
                <a:gdLst>
                  <a:gd name="T0" fmla="*/ 0 w 26"/>
                  <a:gd name="T1" fmla="*/ 5 h 93"/>
                  <a:gd name="T2" fmla="*/ 5 w 26"/>
                  <a:gd name="T3" fmla="*/ 0 h 93"/>
                  <a:gd name="T4" fmla="*/ 22 w 26"/>
                  <a:gd name="T5" fmla="*/ 0 h 93"/>
                  <a:gd name="T6" fmla="*/ 26 w 26"/>
                  <a:gd name="T7" fmla="*/ 5 h 93"/>
                  <a:gd name="T8" fmla="*/ 26 w 26"/>
                  <a:gd name="T9" fmla="*/ 88 h 93"/>
                  <a:gd name="T10" fmla="*/ 22 w 26"/>
                  <a:gd name="T11" fmla="*/ 93 h 93"/>
                  <a:gd name="T12" fmla="*/ 5 w 26"/>
                  <a:gd name="T13" fmla="*/ 93 h 93"/>
                  <a:gd name="T14" fmla="*/ 0 w 26"/>
                  <a:gd name="T15" fmla="*/ 88 h 93"/>
                  <a:gd name="T16" fmla="*/ 0 w 26"/>
                  <a:gd name="T17" fmla="*/ 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93">
                    <a:moveTo>
                      <a:pt x="0" y="5"/>
                    </a:moveTo>
                    <a:cubicBezTo>
                      <a:pt x="0" y="2"/>
                      <a:pt x="2" y="0"/>
                      <a:pt x="5" y="0"/>
                    </a:cubicBezTo>
                    <a:cubicBezTo>
                      <a:pt x="22" y="0"/>
                      <a:pt x="22" y="0"/>
                      <a:pt x="22" y="0"/>
                    </a:cubicBezTo>
                    <a:cubicBezTo>
                      <a:pt x="24" y="0"/>
                      <a:pt x="26" y="2"/>
                      <a:pt x="26" y="5"/>
                    </a:cubicBezTo>
                    <a:cubicBezTo>
                      <a:pt x="26" y="88"/>
                      <a:pt x="26" y="88"/>
                      <a:pt x="26" y="88"/>
                    </a:cubicBezTo>
                    <a:cubicBezTo>
                      <a:pt x="26" y="91"/>
                      <a:pt x="24" y="93"/>
                      <a:pt x="22" y="93"/>
                    </a:cubicBezTo>
                    <a:cubicBezTo>
                      <a:pt x="5" y="93"/>
                      <a:pt x="5" y="93"/>
                      <a:pt x="5" y="93"/>
                    </a:cubicBezTo>
                    <a:cubicBezTo>
                      <a:pt x="2" y="93"/>
                      <a:pt x="0" y="91"/>
                      <a:pt x="0" y="88"/>
                    </a:cubicBezTo>
                    <a:lnTo>
                      <a:pt x="0" y="5"/>
                    </a:lnTo>
                    <a:close/>
                  </a:path>
                </a:pathLst>
              </a:custGeom>
              <a:solidFill>
                <a:srgbClr val="B1D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6"/>
              <p:cNvSpPr>
                <a:spLocks/>
              </p:cNvSpPr>
              <p:nvPr/>
            </p:nvSpPr>
            <p:spPr bwMode="auto">
              <a:xfrm>
                <a:off x="2931" y="1328"/>
                <a:ext cx="69" cy="72"/>
              </a:xfrm>
              <a:custGeom>
                <a:avLst/>
                <a:gdLst>
                  <a:gd name="T0" fmla="*/ 0 w 35"/>
                  <a:gd name="T1" fmla="*/ 6 h 36"/>
                  <a:gd name="T2" fmla="*/ 5 w 35"/>
                  <a:gd name="T3" fmla="*/ 0 h 36"/>
                  <a:gd name="T4" fmla="*/ 29 w 35"/>
                  <a:gd name="T5" fmla="*/ 0 h 36"/>
                  <a:gd name="T6" fmla="*/ 35 w 35"/>
                  <a:gd name="T7" fmla="*/ 6 h 36"/>
                  <a:gd name="T8" fmla="*/ 35 w 35"/>
                  <a:gd name="T9" fmla="*/ 30 h 36"/>
                  <a:gd name="T10" fmla="*/ 29 w 35"/>
                  <a:gd name="T11" fmla="*/ 36 h 36"/>
                  <a:gd name="T12" fmla="*/ 5 w 35"/>
                  <a:gd name="T13" fmla="*/ 36 h 36"/>
                  <a:gd name="T14" fmla="*/ 0 w 35"/>
                  <a:gd name="T15" fmla="*/ 30 h 36"/>
                  <a:gd name="T16" fmla="*/ 0 w 35"/>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0" y="6"/>
                    </a:moveTo>
                    <a:cubicBezTo>
                      <a:pt x="0" y="3"/>
                      <a:pt x="2" y="0"/>
                      <a:pt x="5" y="0"/>
                    </a:cubicBezTo>
                    <a:cubicBezTo>
                      <a:pt x="29" y="0"/>
                      <a:pt x="29" y="0"/>
                      <a:pt x="29" y="0"/>
                    </a:cubicBezTo>
                    <a:cubicBezTo>
                      <a:pt x="32" y="0"/>
                      <a:pt x="35" y="3"/>
                      <a:pt x="35" y="6"/>
                    </a:cubicBezTo>
                    <a:cubicBezTo>
                      <a:pt x="35" y="30"/>
                      <a:pt x="35" y="30"/>
                      <a:pt x="35" y="30"/>
                    </a:cubicBezTo>
                    <a:cubicBezTo>
                      <a:pt x="35" y="34"/>
                      <a:pt x="32" y="36"/>
                      <a:pt x="29" y="36"/>
                    </a:cubicBezTo>
                    <a:cubicBezTo>
                      <a:pt x="5" y="36"/>
                      <a:pt x="5" y="36"/>
                      <a:pt x="5" y="36"/>
                    </a:cubicBezTo>
                    <a:cubicBezTo>
                      <a:pt x="2" y="36"/>
                      <a:pt x="0" y="34"/>
                      <a:pt x="0" y="30"/>
                    </a:cubicBezTo>
                    <a:lnTo>
                      <a:pt x="0" y="6"/>
                    </a:lnTo>
                    <a:close/>
                  </a:path>
                </a:pathLst>
              </a:custGeom>
              <a:solidFill>
                <a:srgbClr val="606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7"/>
              <p:cNvSpPr>
                <a:spLocks/>
              </p:cNvSpPr>
              <p:nvPr/>
            </p:nvSpPr>
            <p:spPr bwMode="auto">
              <a:xfrm>
                <a:off x="2931" y="1328"/>
                <a:ext cx="69" cy="72"/>
              </a:xfrm>
              <a:custGeom>
                <a:avLst/>
                <a:gdLst>
                  <a:gd name="T0" fmla="*/ 0 w 35"/>
                  <a:gd name="T1" fmla="*/ 6 h 36"/>
                  <a:gd name="T2" fmla="*/ 5 w 35"/>
                  <a:gd name="T3" fmla="*/ 0 h 36"/>
                  <a:gd name="T4" fmla="*/ 29 w 35"/>
                  <a:gd name="T5" fmla="*/ 0 h 36"/>
                  <a:gd name="T6" fmla="*/ 35 w 35"/>
                  <a:gd name="T7" fmla="*/ 6 h 36"/>
                  <a:gd name="T8" fmla="*/ 35 w 35"/>
                  <a:gd name="T9" fmla="*/ 30 h 36"/>
                  <a:gd name="T10" fmla="*/ 29 w 35"/>
                  <a:gd name="T11" fmla="*/ 36 h 36"/>
                  <a:gd name="T12" fmla="*/ 5 w 35"/>
                  <a:gd name="T13" fmla="*/ 36 h 36"/>
                  <a:gd name="T14" fmla="*/ 0 w 35"/>
                  <a:gd name="T15" fmla="*/ 30 h 36"/>
                  <a:gd name="T16" fmla="*/ 0 w 35"/>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0" y="6"/>
                    </a:moveTo>
                    <a:cubicBezTo>
                      <a:pt x="0" y="3"/>
                      <a:pt x="2" y="0"/>
                      <a:pt x="5" y="0"/>
                    </a:cubicBezTo>
                    <a:cubicBezTo>
                      <a:pt x="29" y="0"/>
                      <a:pt x="29" y="0"/>
                      <a:pt x="29" y="0"/>
                    </a:cubicBezTo>
                    <a:cubicBezTo>
                      <a:pt x="32" y="0"/>
                      <a:pt x="35" y="3"/>
                      <a:pt x="35" y="6"/>
                    </a:cubicBezTo>
                    <a:cubicBezTo>
                      <a:pt x="35" y="30"/>
                      <a:pt x="35" y="30"/>
                      <a:pt x="35" y="30"/>
                    </a:cubicBezTo>
                    <a:cubicBezTo>
                      <a:pt x="35" y="34"/>
                      <a:pt x="32" y="36"/>
                      <a:pt x="29" y="36"/>
                    </a:cubicBezTo>
                    <a:cubicBezTo>
                      <a:pt x="5" y="36"/>
                      <a:pt x="5" y="36"/>
                      <a:pt x="5" y="36"/>
                    </a:cubicBezTo>
                    <a:cubicBezTo>
                      <a:pt x="2" y="36"/>
                      <a:pt x="0" y="34"/>
                      <a:pt x="0" y="30"/>
                    </a:cubicBezTo>
                    <a:lnTo>
                      <a:pt x="0" y="6"/>
                    </a:ln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9" name="TextBox 77"/>
            <p:cNvSpPr txBox="1"/>
            <p:nvPr/>
          </p:nvSpPr>
          <p:spPr bwMode="auto">
            <a:xfrm>
              <a:off x="3781845" y="2354778"/>
              <a:ext cx="1093583" cy="309409"/>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3 LtEx" panose="020B0503020202020204" pitchFamily="34" charset="0"/>
                  <a:ea typeface="Segoe UI" pitchFamily="34" charset="0"/>
                  <a:cs typeface="Calibri" pitchFamily="34" charset="0"/>
                </a:rPr>
                <a:t>Protection</a:t>
              </a:r>
              <a:endParaRPr lang="zh-CN" altLang="en-US" sz="1400" dirty="0">
                <a:solidFill>
                  <a:schemeClr val="bg1"/>
                </a:solidFill>
                <a:latin typeface="HelveticaNeueLT Pro 43 LtEx" panose="020B0503020202020204" pitchFamily="34" charset="0"/>
                <a:ea typeface="Segoe UI" pitchFamily="34" charset="0"/>
                <a:cs typeface="Calibri" pitchFamily="34" charset="0"/>
              </a:endParaRPr>
            </a:p>
          </p:txBody>
        </p:sp>
      </p:grpSp>
      <p:pic>
        <p:nvPicPr>
          <p:cNvPr id="18" name="图片 17"/>
          <p:cNvPicPr>
            <a:picLocks/>
          </p:cNvPicPr>
          <p:nvPr/>
        </p:nvPicPr>
        <p:blipFill>
          <a:blip r:embed="rId2"/>
          <a:stretch>
            <a:fillRect/>
          </a:stretch>
        </p:blipFill>
        <p:spPr>
          <a:xfrm>
            <a:off x="3674539" y="1916832"/>
            <a:ext cx="1119600" cy="1119600"/>
          </a:xfrm>
          <a:prstGeom prst="rect">
            <a:avLst/>
          </a:prstGeom>
        </p:spPr>
      </p:pic>
      <p:sp>
        <p:nvSpPr>
          <p:cNvPr id="92" name="TextBox 77"/>
          <p:cNvSpPr txBox="1"/>
          <p:nvPr/>
        </p:nvSpPr>
        <p:spPr bwMode="auto">
          <a:xfrm>
            <a:off x="3674202" y="2509195"/>
            <a:ext cx="1055097" cy="523220"/>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3 LtEx" panose="020B0503020202020204" pitchFamily="34" charset="0"/>
                <a:ea typeface="Segoe UI" pitchFamily="34" charset="0"/>
                <a:cs typeface="Calibri" pitchFamily="34" charset="0"/>
              </a:rPr>
              <a:t>AAMI</a:t>
            </a:r>
          </a:p>
          <a:p>
            <a:pPr algn="ctr" fontAlgn="base">
              <a:spcBef>
                <a:spcPct val="0"/>
              </a:spcBef>
              <a:spcAft>
                <a:spcPct val="0"/>
              </a:spcAft>
              <a:defRPr/>
            </a:pPr>
            <a:r>
              <a:rPr lang="en-US" altLang="zh-CN" sz="1400" dirty="0" smtClean="0">
                <a:solidFill>
                  <a:schemeClr val="bg1"/>
                </a:solidFill>
                <a:latin typeface="HelveticaNeueLT Pro 43 LtEx" panose="020B0503020202020204" pitchFamily="34" charset="0"/>
                <a:ea typeface="Segoe UI" pitchFamily="34" charset="0"/>
                <a:cs typeface="Calibri" pitchFamily="34" charset="0"/>
              </a:rPr>
              <a:t> Standard</a:t>
            </a:r>
            <a:endParaRPr lang="zh-CN" altLang="en-US" sz="1400" dirty="0">
              <a:solidFill>
                <a:schemeClr val="bg1"/>
              </a:solidFill>
              <a:latin typeface="HelveticaNeueLT Pro 43 LtEx" panose="020B0503020202020204" pitchFamily="34" charset="0"/>
              <a:ea typeface="Segoe UI" pitchFamily="34" charset="0"/>
              <a:cs typeface="Calibri" pitchFamily="34" charset="0"/>
            </a:endParaRPr>
          </a:p>
        </p:txBody>
      </p:sp>
      <p:pic>
        <p:nvPicPr>
          <p:cNvPr id="20" name="图片 19"/>
          <p:cNvPicPr>
            <a:picLocks noChangeAspect="1"/>
          </p:cNvPicPr>
          <p:nvPr/>
        </p:nvPicPr>
        <p:blipFill>
          <a:blip r:embed="rId3"/>
          <a:stretch>
            <a:fillRect/>
          </a:stretch>
        </p:blipFill>
        <p:spPr>
          <a:xfrm>
            <a:off x="5717852" y="3269618"/>
            <a:ext cx="3426148" cy="2684893"/>
          </a:xfrm>
          <a:prstGeom prst="rect">
            <a:avLst/>
          </a:prstGeom>
        </p:spPr>
      </p:pic>
    </p:spTree>
    <p:extLst>
      <p:ext uri="{BB962C8B-B14F-4D97-AF65-F5344CB8AC3E}">
        <p14:creationId xmlns:p14="http://schemas.microsoft.com/office/powerpoint/2010/main" val="1573822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14599" y="2852936"/>
            <a:ext cx="9144000" cy="516377"/>
          </a:xfrm>
          <a:prstGeom prst="rect">
            <a:avLst/>
          </a:prstGeom>
          <a:noFill/>
          <a:ln w="9525">
            <a:noFill/>
            <a:miter lim="800000"/>
            <a:headEnd/>
            <a:tailEnd/>
          </a:ln>
        </p:spPr>
        <p:txBody>
          <a:bodyPr wrap="square" lIns="0" tIns="0" rIns="108366" bIns="54183">
            <a:spAutoFit/>
          </a:bodyPr>
          <a:lstStyle/>
          <a:p>
            <a:pPr algn="ctr"/>
            <a:r>
              <a:rPr lang="en-US" altLang="zh-CN" sz="3000" b="1" dirty="0" smtClean="0">
                <a:solidFill>
                  <a:srgbClr val="F99B0C"/>
                </a:solidFill>
                <a:latin typeface="HelveticaNeueLT Pro 43 LtEx" pitchFamily="34" charset="0"/>
                <a:ea typeface="微软雅黑" pitchFamily="34" charset="-122"/>
                <a:cs typeface="Arial" pitchFamily="34" charset="0"/>
              </a:rPr>
              <a:t>Smart ABPM View</a:t>
            </a:r>
          </a:p>
        </p:txBody>
      </p:sp>
    </p:spTree>
    <p:extLst>
      <p:ext uri="{BB962C8B-B14F-4D97-AF65-F5344CB8AC3E}">
        <p14:creationId xmlns:p14="http://schemas.microsoft.com/office/powerpoint/2010/main" val="2824289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763688" y="2276872"/>
            <a:ext cx="6480721" cy="3888432"/>
          </a:xfrm>
          <a:prstGeom prst="rect">
            <a:avLst/>
          </a:prstGeom>
          <a:effectLst/>
        </p:spPr>
      </p:pic>
      <p:sp>
        <p:nvSpPr>
          <p:cNvPr id="15" name="矩形 14"/>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Flat UI</a:t>
            </a:r>
            <a:endParaRPr lang="en-US" altLang="zh-CN" sz="3000" b="1" kern="0" dirty="0">
              <a:solidFill>
                <a:srgbClr val="F99B0C"/>
              </a:solidFill>
              <a:latin typeface="HelveticaNeueLT Pro 43 LtEx" pitchFamily="34" charset="0"/>
            </a:endParaRPr>
          </a:p>
        </p:txBody>
      </p:sp>
      <p:sp>
        <p:nvSpPr>
          <p:cNvPr id="54" name="矩形 53"/>
          <p:cNvSpPr/>
          <p:nvPr/>
        </p:nvSpPr>
        <p:spPr>
          <a:xfrm>
            <a:off x="683568" y="1268760"/>
            <a:ext cx="8064896" cy="701731"/>
          </a:xfrm>
          <a:prstGeom prst="rect">
            <a:avLst/>
          </a:prstGeom>
          <a:solidFill>
            <a:schemeClr val="bg1">
              <a:alpha val="80000"/>
            </a:schemeClr>
          </a:solidFill>
        </p:spPr>
        <p:txBody>
          <a:bodyPr wrap="square">
            <a:spAutoFit/>
          </a:bodyPr>
          <a:lstStyle/>
          <a:p>
            <a:pPr marL="285750" indent="-285750" algn="just">
              <a:spcBef>
                <a:spcPct val="20000"/>
              </a:spcBef>
              <a:buClr>
                <a:srgbClr val="92D050"/>
              </a:buClr>
              <a:buFont typeface="Wingdings" pitchFamily="2" charset="2"/>
              <a:buChar char="n"/>
              <a:defRPr/>
            </a:pPr>
            <a:r>
              <a:rPr lang="en-US" altLang="zh-CN" b="1" dirty="0" smtClean="0">
                <a:latin typeface="HelveticaNeueLT Pro 43 LtEx" pitchFamily="34" charset="0"/>
              </a:rPr>
              <a:t>Intuitive User’s Interface</a:t>
            </a:r>
            <a:endParaRPr lang="en-US" altLang="zh-CN" b="1" dirty="0">
              <a:latin typeface="HelveticaNeueLT Pro 43 LtEx" pitchFamily="34" charset="0"/>
            </a:endParaRPr>
          </a:p>
          <a:p>
            <a:pPr algn="just">
              <a:spcBef>
                <a:spcPct val="20000"/>
              </a:spcBef>
              <a:defRPr/>
            </a:pPr>
            <a:r>
              <a:rPr lang="en-US" altLang="zh-CN" dirty="0" smtClean="0">
                <a:latin typeface="HelveticaNeueLT Pro 43 LtEx" pitchFamily="34" charset="0"/>
              </a:rPr>
              <a:t>Most of the functions can be get in </a:t>
            </a:r>
            <a:r>
              <a:rPr lang="en-US" altLang="zh-CN" b="1" dirty="0" smtClean="0">
                <a:solidFill>
                  <a:srgbClr val="FF0000"/>
                </a:solidFill>
                <a:latin typeface="HelveticaNeueLT Pro 43 LtEx" pitchFamily="34" charset="0"/>
              </a:rPr>
              <a:t>three steps</a:t>
            </a:r>
            <a:r>
              <a:rPr lang="en-US" altLang="zh-CN" dirty="0" smtClean="0">
                <a:latin typeface="HelveticaNeueLT Pro 43 LtEx" pitchFamily="34" charset="0"/>
              </a:rPr>
              <a:t>. Just learn and play! </a:t>
            </a:r>
            <a:endParaRPr lang="en-US" altLang="zh-CN" dirty="0">
              <a:latin typeface="HelveticaNeueLT Pro 43 LtEx" pitchFamily="34" charset="0"/>
            </a:endParaRPr>
          </a:p>
        </p:txBody>
      </p:sp>
      <p:pic>
        <p:nvPicPr>
          <p:cNvPr id="6" name="图片 5"/>
          <p:cNvPicPr>
            <a:picLocks noChangeAspect="1"/>
          </p:cNvPicPr>
          <p:nvPr/>
        </p:nvPicPr>
        <p:blipFill>
          <a:blip r:embed="rId3"/>
          <a:stretch>
            <a:fillRect/>
          </a:stretch>
        </p:blipFill>
        <p:spPr>
          <a:xfrm>
            <a:off x="1043608" y="2280890"/>
            <a:ext cx="6483207" cy="3884414"/>
          </a:xfrm>
          <a:prstGeom prst="rect">
            <a:avLst/>
          </a:prstGeom>
          <a:effectLst/>
        </p:spPr>
      </p:pic>
      <p:pic>
        <p:nvPicPr>
          <p:cNvPr id="7" name="图片 6"/>
          <p:cNvPicPr>
            <a:picLocks noChangeAspect="1"/>
          </p:cNvPicPr>
          <p:nvPr/>
        </p:nvPicPr>
        <p:blipFill>
          <a:blip r:embed="rId4"/>
          <a:stretch>
            <a:fillRect/>
          </a:stretch>
        </p:blipFill>
        <p:spPr>
          <a:xfrm>
            <a:off x="323528" y="2276872"/>
            <a:ext cx="6494558" cy="3888432"/>
          </a:xfrm>
          <a:prstGeom prst="rect">
            <a:avLst/>
          </a:prstGeom>
          <a:effectLst/>
        </p:spPr>
      </p:pic>
    </p:spTree>
    <p:extLst>
      <p:ext uri="{BB962C8B-B14F-4D97-AF65-F5344CB8AC3E}">
        <p14:creationId xmlns:p14="http://schemas.microsoft.com/office/powerpoint/2010/main" val="364142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rot="5400000">
            <a:off x="3657672" y="5739588"/>
            <a:ext cx="1828655" cy="16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descr="PPT模板12.png"/>
          <p:cNvPicPr>
            <a:picLocks noChangeAspect="1"/>
          </p:cNvPicPr>
          <p:nvPr/>
        </p:nvPicPr>
        <p:blipFill>
          <a:blip r:embed="rId2"/>
          <a:stretch>
            <a:fillRect/>
          </a:stretch>
        </p:blipFill>
        <p:spPr>
          <a:xfrm>
            <a:off x="3124200" y="5226677"/>
            <a:ext cx="1066791" cy="863023"/>
          </a:xfrm>
          <a:prstGeom prst="rect">
            <a:avLst/>
          </a:prstGeom>
        </p:spPr>
      </p:pic>
      <p:sp>
        <p:nvSpPr>
          <p:cNvPr id="12" name="Text Box 36"/>
          <p:cNvSpPr txBox="1">
            <a:spLocks noChangeArrowheads="1"/>
          </p:cNvSpPr>
          <p:nvPr/>
        </p:nvSpPr>
        <p:spPr bwMode="auto">
          <a:xfrm>
            <a:off x="840" y="1193977"/>
            <a:ext cx="9143999" cy="2024482"/>
          </a:xfrm>
          <a:prstGeom prst="rect">
            <a:avLst/>
          </a:prstGeom>
          <a:noFill/>
          <a:ln w="9525">
            <a:noFill/>
            <a:miter lim="800000"/>
            <a:headEnd/>
            <a:tailEnd/>
          </a:ln>
        </p:spPr>
        <p:txBody>
          <a:bodyPr wrap="square" lIns="0" tIns="0" rIns="108366" bIns="54183">
            <a:spAutoFit/>
          </a:bodyPr>
          <a:lstStyle>
            <a:defPPr>
              <a:defRPr lang="zh-CN"/>
            </a:defPPr>
            <a:lvl1pPr>
              <a:defRPr sz="3000" b="1">
                <a:solidFill>
                  <a:srgbClr val="F99B0C"/>
                </a:solidFill>
                <a:latin typeface="HelveticaNeueLT Pro 43 LtEx" pitchFamily="34" charset="0"/>
                <a:ea typeface="微软雅黑" pitchFamily="34" charset="-122"/>
                <a:cs typeface="Arial" pitchFamily="34" charset="0"/>
              </a:defRPr>
            </a:lvl1pPr>
          </a:lstStyle>
          <a:p>
            <a:pPr algn="ctr"/>
            <a:r>
              <a:rPr lang="en-US" altLang="zh-CN" sz="3600" dirty="0" smtClean="0"/>
              <a:t>Ambulatory </a:t>
            </a:r>
            <a:r>
              <a:rPr lang="en-US" altLang="zh-CN" sz="3600" dirty="0"/>
              <a:t>Blood </a:t>
            </a:r>
            <a:endParaRPr lang="en-US" altLang="zh-CN" sz="3600" dirty="0" smtClean="0"/>
          </a:p>
          <a:p>
            <a:pPr algn="ctr"/>
            <a:r>
              <a:rPr lang="en-US" altLang="zh-CN" sz="3600" dirty="0" smtClean="0"/>
              <a:t>Pressure Monitor</a:t>
            </a:r>
            <a:endParaRPr lang="en-US" altLang="zh-CN" sz="2800" dirty="0" smtClean="0"/>
          </a:p>
          <a:p>
            <a:pPr algn="ctr"/>
            <a:endParaRPr lang="en-US" altLang="zh-CN" sz="2800" dirty="0" smtClean="0"/>
          </a:p>
          <a:p>
            <a:pPr algn="ctr"/>
            <a:r>
              <a:rPr lang="en-US" altLang="zh-CN" sz="2800" dirty="0" smtClean="0"/>
              <a:t>SA-10</a:t>
            </a:r>
            <a:endParaRPr lang="zh-CN" altLang="en-US" sz="2800" dirty="0"/>
          </a:p>
        </p:txBody>
      </p:sp>
      <p:sp>
        <p:nvSpPr>
          <p:cNvPr id="17" name="Text Box 50"/>
          <p:cNvSpPr txBox="1">
            <a:spLocks noChangeArrowheads="1"/>
          </p:cNvSpPr>
          <p:nvPr/>
        </p:nvSpPr>
        <p:spPr bwMode="auto">
          <a:xfrm>
            <a:off x="4951696" y="5214950"/>
            <a:ext cx="2592172" cy="830985"/>
          </a:xfrm>
          <a:prstGeom prst="rect">
            <a:avLst/>
          </a:prstGeom>
          <a:noFill/>
          <a:ln w="9525">
            <a:noFill/>
            <a:miter lim="800000"/>
            <a:headEnd/>
            <a:tailEnd/>
          </a:ln>
        </p:spPr>
        <p:txBody>
          <a:bodyPr lIns="0" tIns="45714" rIns="0" bIns="45714">
            <a:spAutoFit/>
          </a:bodyPr>
          <a:lstStyle/>
          <a:p>
            <a:r>
              <a:rPr lang="en-US" altLang="zh-CN" sz="1200" b="1" dirty="0" smtClean="0">
                <a:solidFill>
                  <a:schemeClr val="bg1"/>
                </a:solidFill>
                <a:latin typeface="HelveticaNeueLT Pro 43 LtEx" pitchFamily="34" charset="0"/>
                <a:ea typeface="微软雅黑" pitchFamily="34" charset="-122"/>
                <a:cs typeface="Arial" pitchFamily="34" charset="0"/>
              </a:rPr>
              <a:t>Edan Instruments, Inc.</a:t>
            </a:r>
            <a:endParaRPr lang="en-US" altLang="zh-CN" sz="1200" b="1" dirty="0">
              <a:solidFill>
                <a:schemeClr val="bg1"/>
              </a:solidFill>
              <a:latin typeface="HelveticaNeueLT Pro 43 LtEx" pitchFamily="34" charset="0"/>
              <a:ea typeface="微软雅黑" pitchFamily="34" charset="-122"/>
              <a:cs typeface="Arial" pitchFamily="34" charset="0"/>
            </a:endParaRPr>
          </a:p>
          <a:p>
            <a:endParaRPr lang="zh-CN" altLang="en-US" sz="1200" dirty="0" smtClean="0">
              <a:solidFill>
                <a:schemeClr val="bg1"/>
              </a:solidFill>
              <a:latin typeface="HelveticaNeueLT Pro 43 LtEx" pitchFamily="34" charset="0"/>
              <a:ea typeface="微软雅黑" pitchFamily="34" charset="-122"/>
              <a:cs typeface="Arial" pitchFamily="34" charset="0"/>
            </a:endParaRPr>
          </a:p>
          <a:p>
            <a:r>
              <a:rPr lang="en-US" altLang="zh-CN" sz="1200" dirty="0" smtClean="0">
                <a:solidFill>
                  <a:schemeClr val="bg1"/>
                </a:solidFill>
                <a:latin typeface="HelveticaNeueLT Pro 43 LtEx" pitchFamily="34" charset="0"/>
                <a:ea typeface="微软雅黑" pitchFamily="34" charset="-122"/>
                <a:cs typeface="Arial" pitchFamily="34" charset="0"/>
              </a:rPr>
              <a:t>www.edan.com</a:t>
            </a:r>
          </a:p>
          <a:p>
            <a:r>
              <a:rPr lang="en-US" altLang="zh-CN" sz="1200" dirty="0" smtClean="0">
                <a:solidFill>
                  <a:schemeClr val="bg1"/>
                </a:solidFill>
                <a:latin typeface="HelveticaNeueLT Pro 43 LtEx" pitchFamily="34" charset="0"/>
                <a:ea typeface="微软雅黑" pitchFamily="34" charset="-122"/>
                <a:cs typeface="Arial" pitchFamily="34" charset="0"/>
              </a:rPr>
              <a:t>info@edan.com</a:t>
            </a:r>
          </a:p>
        </p:txBody>
      </p:sp>
    </p:spTree>
    <p:extLst>
      <p:ext uri="{BB962C8B-B14F-4D97-AF65-F5344CB8AC3E}">
        <p14:creationId xmlns:p14="http://schemas.microsoft.com/office/powerpoint/2010/main" val="42866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Comprehensive Tools</a:t>
            </a:r>
            <a:endParaRPr lang="en-US" altLang="zh-CN" sz="3000" b="1" kern="0" dirty="0">
              <a:solidFill>
                <a:srgbClr val="F99B0C"/>
              </a:solidFill>
              <a:latin typeface="HelveticaNeueLT Pro 43 LtEx" pitchFamily="34" charset="0"/>
            </a:endParaRPr>
          </a:p>
        </p:txBody>
      </p:sp>
      <p:sp>
        <p:nvSpPr>
          <p:cNvPr id="54" name="矩形 53"/>
          <p:cNvSpPr/>
          <p:nvPr/>
        </p:nvSpPr>
        <p:spPr>
          <a:xfrm>
            <a:off x="5868144" y="1556792"/>
            <a:ext cx="2952328" cy="1532727"/>
          </a:xfrm>
          <a:prstGeom prst="rect">
            <a:avLst/>
          </a:prstGeom>
          <a:noFill/>
        </p:spPr>
        <p:txBody>
          <a:bodyPr wrap="square">
            <a:spAutoFit/>
          </a:bodyPr>
          <a:lstStyle/>
          <a:p>
            <a:pPr marL="285750" indent="-285750" algn="just">
              <a:spcBef>
                <a:spcPct val="20000"/>
              </a:spcBef>
              <a:buClr>
                <a:srgbClr val="92D050"/>
              </a:buClr>
              <a:buFont typeface="Wingdings" pitchFamily="2" charset="2"/>
              <a:buChar char="n"/>
              <a:defRPr/>
            </a:pPr>
            <a:r>
              <a:rPr lang="en-US" altLang="zh-CN" b="1" dirty="0">
                <a:latin typeface="HelveticaNeueLT Pro 43 LtEx" pitchFamily="34" charset="0"/>
              </a:rPr>
              <a:t>Ambulatory Arterial Stiffness </a:t>
            </a:r>
            <a:r>
              <a:rPr lang="en-US" altLang="zh-CN" b="1" dirty="0" smtClean="0">
                <a:latin typeface="HelveticaNeueLT Pro 43 LtEx" pitchFamily="34" charset="0"/>
              </a:rPr>
              <a:t>Index (AASI)</a:t>
            </a:r>
          </a:p>
          <a:p>
            <a:pPr algn="just">
              <a:spcBef>
                <a:spcPct val="20000"/>
              </a:spcBef>
              <a:defRPr/>
            </a:pPr>
            <a:r>
              <a:rPr lang="en-US" altLang="zh-CN" dirty="0" smtClean="0">
                <a:latin typeface="HelveticaNeueLT Pro 43 LtEx" pitchFamily="34" charset="0"/>
              </a:rPr>
              <a:t>AASI indicates the </a:t>
            </a:r>
            <a:r>
              <a:rPr lang="en-US" altLang="zh-CN" dirty="0">
                <a:latin typeface="HelveticaNeueLT Pro 43 LtEx" pitchFamily="34" charset="0"/>
              </a:rPr>
              <a:t>elastic function of </a:t>
            </a:r>
            <a:r>
              <a:rPr lang="en-US" altLang="zh-CN" dirty="0" smtClean="0">
                <a:latin typeface="HelveticaNeueLT Pro 43 LtEx" pitchFamily="34" charset="0"/>
              </a:rPr>
              <a:t>the artery.</a:t>
            </a:r>
            <a:endParaRPr lang="en-US" altLang="zh-CN" dirty="0">
              <a:latin typeface="HelveticaNeueLT Pro 43 LtEx" pitchFamily="34" charset="0"/>
            </a:endParaRPr>
          </a:p>
        </p:txBody>
      </p:sp>
      <p:pic>
        <p:nvPicPr>
          <p:cNvPr id="3" name="图片 2"/>
          <p:cNvPicPr>
            <a:picLocks noChangeAspect="1"/>
          </p:cNvPicPr>
          <p:nvPr/>
        </p:nvPicPr>
        <p:blipFill>
          <a:blip r:embed="rId3"/>
          <a:stretch>
            <a:fillRect/>
          </a:stretch>
        </p:blipFill>
        <p:spPr>
          <a:xfrm>
            <a:off x="374817" y="1354077"/>
            <a:ext cx="5040218" cy="2674027"/>
          </a:xfrm>
          <a:prstGeom prst="rect">
            <a:avLst/>
          </a:prstGeom>
          <a:ln w="19050">
            <a:solidFill>
              <a:srgbClr val="FFC000"/>
            </a:solidFill>
            <a:prstDash val="sysDash"/>
          </a:ln>
        </p:spPr>
      </p:pic>
      <p:pic>
        <p:nvPicPr>
          <p:cNvPr id="4" name="图片 3"/>
          <p:cNvPicPr>
            <a:picLocks noChangeAspect="1"/>
          </p:cNvPicPr>
          <p:nvPr/>
        </p:nvPicPr>
        <p:blipFill>
          <a:blip r:embed="rId4"/>
          <a:stretch>
            <a:fillRect/>
          </a:stretch>
        </p:blipFill>
        <p:spPr>
          <a:xfrm>
            <a:off x="374817" y="4293096"/>
            <a:ext cx="5064623" cy="1872208"/>
          </a:xfrm>
          <a:prstGeom prst="rect">
            <a:avLst/>
          </a:prstGeom>
          <a:ln w="19050">
            <a:solidFill>
              <a:srgbClr val="FFC000"/>
            </a:solidFill>
            <a:prstDash val="sysDash"/>
          </a:ln>
        </p:spPr>
      </p:pic>
      <p:sp>
        <p:nvSpPr>
          <p:cNvPr id="6" name="文本框 5"/>
          <p:cNvSpPr txBox="1"/>
          <p:nvPr/>
        </p:nvSpPr>
        <p:spPr>
          <a:xfrm>
            <a:off x="5868144" y="4296891"/>
            <a:ext cx="2952328" cy="2031325"/>
          </a:xfrm>
          <a:prstGeom prst="rect">
            <a:avLst/>
          </a:prstGeom>
          <a:noFill/>
        </p:spPr>
        <p:txBody>
          <a:bodyPr wrap="square" rtlCol="0">
            <a:spAutoFit/>
          </a:bodyPr>
          <a:lstStyle/>
          <a:p>
            <a:pPr marL="342900" indent="-342900">
              <a:lnSpc>
                <a:spcPct val="80000"/>
              </a:lnSpc>
              <a:spcBef>
                <a:spcPct val="20000"/>
              </a:spcBef>
              <a:buClr>
                <a:srgbClr val="F99B0C"/>
              </a:buClr>
              <a:buFont typeface="Wingdings" pitchFamily="2" charset="2"/>
              <a:buChar char="n"/>
              <a:defRPr/>
            </a:pPr>
            <a:r>
              <a:rPr lang="en-US" altLang="zh-CN" b="1" dirty="0" smtClean="0">
                <a:latin typeface="HelveticaNeueLT Pro 43 LtEx" pitchFamily="34" charset="0"/>
              </a:rPr>
              <a:t>Pulse Pressure (PP) </a:t>
            </a:r>
            <a:endParaRPr lang="en-US" altLang="zh-CN" b="1" dirty="0">
              <a:latin typeface="HelveticaNeueLT Pro 43 LtEx" pitchFamily="34" charset="0"/>
            </a:endParaRPr>
          </a:p>
          <a:p>
            <a:pPr algn="just">
              <a:spcBef>
                <a:spcPct val="20000"/>
              </a:spcBef>
              <a:defRPr/>
            </a:pPr>
            <a:r>
              <a:rPr lang="en-US" altLang="zh-CN" dirty="0" smtClean="0">
                <a:latin typeface="HelveticaNeueLT Pro 43 LtEx" pitchFamily="34" charset="0"/>
              </a:rPr>
              <a:t>With the normal range of 30-50mmHg, the elevation of </a:t>
            </a:r>
            <a:r>
              <a:rPr lang="en-US" altLang="zh-CN" dirty="0">
                <a:latin typeface="HelveticaNeueLT Pro 43 LtEx" pitchFamily="34" charset="0"/>
              </a:rPr>
              <a:t>PP  is an independent risk factor for cardiovascular </a:t>
            </a:r>
            <a:r>
              <a:rPr lang="en-US" altLang="zh-CN" dirty="0" smtClean="0">
                <a:latin typeface="HelveticaNeueLT Pro 43 LtEx" pitchFamily="34" charset="0"/>
              </a:rPr>
              <a:t>events.</a:t>
            </a:r>
            <a:endParaRPr lang="zh-CN" altLang="en-US" dirty="0"/>
          </a:p>
        </p:txBody>
      </p:sp>
    </p:spTree>
    <p:extLst>
      <p:ext uri="{BB962C8B-B14F-4D97-AF65-F5344CB8AC3E}">
        <p14:creationId xmlns:p14="http://schemas.microsoft.com/office/powerpoint/2010/main" val="373870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Comprehensive Tools</a:t>
            </a:r>
            <a:endParaRPr lang="en-US" altLang="zh-CN" sz="3000" b="1" kern="0" dirty="0">
              <a:solidFill>
                <a:srgbClr val="F99B0C"/>
              </a:solidFill>
              <a:latin typeface="HelveticaNeueLT Pro 43 LtEx" pitchFamily="34" charset="0"/>
            </a:endParaRPr>
          </a:p>
        </p:txBody>
      </p:sp>
      <p:sp>
        <p:nvSpPr>
          <p:cNvPr id="54" name="矩形 53"/>
          <p:cNvSpPr/>
          <p:nvPr/>
        </p:nvSpPr>
        <p:spPr>
          <a:xfrm>
            <a:off x="5580112" y="1571825"/>
            <a:ext cx="3155069" cy="1809726"/>
          </a:xfrm>
          <a:prstGeom prst="rect">
            <a:avLst/>
          </a:prstGeom>
          <a:noFill/>
        </p:spPr>
        <p:txBody>
          <a:bodyPr wrap="square">
            <a:spAutoFit/>
          </a:bodyPr>
          <a:lstStyle/>
          <a:p>
            <a:pPr marL="285750" indent="-285750" algn="just">
              <a:spcBef>
                <a:spcPct val="20000"/>
              </a:spcBef>
              <a:buClr>
                <a:srgbClr val="92D050"/>
              </a:buClr>
              <a:buFont typeface="Wingdings" pitchFamily="2" charset="2"/>
              <a:buChar char="n"/>
              <a:defRPr/>
            </a:pPr>
            <a:r>
              <a:rPr lang="en-US" altLang="zh-CN" b="1" smtClean="0">
                <a:latin typeface="HelveticaNeueLT Pro 43 LtEx" pitchFamily="34" charset="0"/>
              </a:rPr>
              <a:t>Day &amp; Night BP Profile</a:t>
            </a:r>
            <a:endParaRPr lang="en-US" altLang="zh-CN" b="1" dirty="0" smtClean="0">
              <a:latin typeface="HelveticaNeueLT Pro 43 LtEx" pitchFamily="34" charset="0"/>
            </a:endParaRPr>
          </a:p>
          <a:p>
            <a:pPr algn="just">
              <a:spcBef>
                <a:spcPct val="20000"/>
              </a:spcBef>
              <a:defRPr/>
            </a:pPr>
            <a:r>
              <a:rPr lang="en-US" altLang="zh-CN" smtClean="0">
                <a:latin typeface="HelveticaNeueLT Pro 43 LtEx" pitchFamily="34" charset="0"/>
              </a:rPr>
              <a:t>The profile indicates the statistic of BP in the day and night. The BP evelation of morning surge will be highlighted.</a:t>
            </a:r>
            <a:endParaRPr lang="en-US" altLang="zh-CN" dirty="0">
              <a:latin typeface="HelveticaNeueLT Pro 43 LtEx" pitchFamily="34" charset="0"/>
            </a:endParaRPr>
          </a:p>
        </p:txBody>
      </p:sp>
      <p:sp>
        <p:nvSpPr>
          <p:cNvPr id="6" name="文本框 5"/>
          <p:cNvSpPr txBox="1"/>
          <p:nvPr/>
        </p:nvSpPr>
        <p:spPr>
          <a:xfrm>
            <a:off x="5580112" y="4293096"/>
            <a:ext cx="3155069" cy="1477328"/>
          </a:xfrm>
          <a:prstGeom prst="rect">
            <a:avLst/>
          </a:prstGeom>
          <a:noFill/>
        </p:spPr>
        <p:txBody>
          <a:bodyPr wrap="square" rtlCol="0">
            <a:spAutoFit/>
          </a:bodyPr>
          <a:lstStyle/>
          <a:p>
            <a:pPr marL="342900" indent="-342900">
              <a:lnSpc>
                <a:spcPct val="80000"/>
              </a:lnSpc>
              <a:spcBef>
                <a:spcPct val="20000"/>
              </a:spcBef>
              <a:buClr>
                <a:srgbClr val="F99B0C"/>
              </a:buClr>
              <a:buFont typeface="Wingdings" pitchFamily="2" charset="2"/>
              <a:buChar char="n"/>
              <a:defRPr/>
            </a:pPr>
            <a:r>
              <a:rPr lang="en-US" altLang="zh-CN" b="1" dirty="0" smtClean="0">
                <a:latin typeface="HelveticaNeueLT Pro 43 LtEx" pitchFamily="34" charset="0"/>
              </a:rPr>
              <a:t>BP Comparison </a:t>
            </a:r>
          </a:p>
          <a:p>
            <a:pPr algn="just">
              <a:spcBef>
                <a:spcPct val="20000"/>
              </a:spcBef>
              <a:defRPr/>
            </a:pPr>
            <a:r>
              <a:rPr lang="en-US" altLang="zh-CN" dirty="0" smtClean="0">
                <a:latin typeface="HelveticaNeueLT Pro 43 LtEx" pitchFamily="34" charset="0"/>
              </a:rPr>
              <a:t>The patient data under the same ID can be managed together and selected for comparison.</a:t>
            </a:r>
            <a:endParaRPr lang="zh-CN" altLang="en-US" dirty="0">
              <a:latin typeface="HelveticaNeueLT Pro 43 LtEx" pitchFamily="34" charset="0"/>
            </a:endParaRPr>
          </a:p>
        </p:txBody>
      </p:sp>
      <p:pic>
        <p:nvPicPr>
          <p:cNvPr id="2" name="图片 1"/>
          <p:cNvPicPr>
            <a:picLocks noChangeAspect="1"/>
          </p:cNvPicPr>
          <p:nvPr/>
        </p:nvPicPr>
        <p:blipFill>
          <a:blip r:embed="rId3"/>
          <a:stretch>
            <a:fillRect/>
          </a:stretch>
        </p:blipFill>
        <p:spPr>
          <a:xfrm>
            <a:off x="369565" y="1124744"/>
            <a:ext cx="4778499" cy="2653742"/>
          </a:xfrm>
          <a:prstGeom prst="rect">
            <a:avLst/>
          </a:prstGeom>
          <a:ln w="19050">
            <a:solidFill>
              <a:srgbClr val="FFC000"/>
            </a:solidFill>
            <a:prstDash val="sysDash"/>
          </a:ln>
        </p:spPr>
      </p:pic>
      <p:pic>
        <p:nvPicPr>
          <p:cNvPr id="7" name="图片 6"/>
          <p:cNvPicPr>
            <a:picLocks noChangeAspect="1"/>
          </p:cNvPicPr>
          <p:nvPr/>
        </p:nvPicPr>
        <p:blipFill>
          <a:blip r:embed="rId4"/>
          <a:stretch>
            <a:fillRect/>
          </a:stretch>
        </p:blipFill>
        <p:spPr>
          <a:xfrm>
            <a:off x="369565" y="3893588"/>
            <a:ext cx="4778499" cy="2559748"/>
          </a:xfrm>
          <a:prstGeom prst="rect">
            <a:avLst/>
          </a:prstGeom>
          <a:ln w="19050">
            <a:solidFill>
              <a:srgbClr val="FFC000"/>
            </a:solidFill>
            <a:prstDash val="sysDash"/>
          </a:ln>
        </p:spPr>
      </p:pic>
    </p:spTree>
    <p:extLst>
      <p:ext uri="{BB962C8B-B14F-4D97-AF65-F5344CB8AC3E}">
        <p14:creationId xmlns:p14="http://schemas.microsoft.com/office/powerpoint/2010/main" val="165848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Comprehensive Tools</a:t>
            </a:r>
            <a:endParaRPr lang="en-US" altLang="zh-CN" sz="3000" b="1" kern="0" dirty="0">
              <a:solidFill>
                <a:srgbClr val="F99B0C"/>
              </a:solidFill>
              <a:latin typeface="HelveticaNeueLT Pro 43 LtEx" pitchFamily="34" charset="0"/>
            </a:endParaRPr>
          </a:p>
        </p:txBody>
      </p:sp>
      <p:sp>
        <p:nvSpPr>
          <p:cNvPr id="54" name="矩形 53"/>
          <p:cNvSpPr/>
          <p:nvPr/>
        </p:nvSpPr>
        <p:spPr>
          <a:xfrm>
            <a:off x="5868144" y="1556792"/>
            <a:ext cx="2952328" cy="2363724"/>
          </a:xfrm>
          <a:prstGeom prst="rect">
            <a:avLst/>
          </a:prstGeom>
          <a:noFill/>
        </p:spPr>
        <p:txBody>
          <a:bodyPr wrap="square">
            <a:spAutoFit/>
          </a:bodyPr>
          <a:lstStyle/>
          <a:p>
            <a:pPr marL="285750" indent="-285750" algn="just">
              <a:spcBef>
                <a:spcPct val="20000"/>
              </a:spcBef>
              <a:buClr>
                <a:srgbClr val="92D050"/>
              </a:buClr>
              <a:buFont typeface="Wingdings" pitchFamily="2" charset="2"/>
              <a:buChar char="n"/>
              <a:defRPr/>
            </a:pPr>
            <a:r>
              <a:rPr lang="en-US" altLang="zh-CN" b="1" dirty="0" smtClean="0">
                <a:latin typeface="HelveticaNeueLT Pro 43 LtEx" pitchFamily="34" charset="0"/>
              </a:rPr>
              <a:t>Data Table</a:t>
            </a:r>
          </a:p>
          <a:p>
            <a:pPr algn="just">
              <a:spcBef>
                <a:spcPct val="20000"/>
              </a:spcBef>
              <a:defRPr/>
            </a:pPr>
            <a:r>
              <a:rPr lang="en-US" altLang="zh-CN" dirty="0" smtClean="0">
                <a:latin typeface="HelveticaNeueLT Pro 43 LtEx" pitchFamily="34" charset="0"/>
              </a:rPr>
              <a:t>The specific testing results can be remarked and printed. The threshold can be set manually for a better fitting to special patients or clinical research.</a:t>
            </a:r>
            <a:endParaRPr lang="zh-CN" altLang="en-US" dirty="0">
              <a:latin typeface="HelveticaNeueLT Pro 43 LtEx" pitchFamily="34" charset="0"/>
            </a:endParaRPr>
          </a:p>
        </p:txBody>
      </p:sp>
      <p:sp>
        <p:nvSpPr>
          <p:cNvPr id="6" name="文本框 5"/>
          <p:cNvSpPr txBox="1"/>
          <p:nvPr/>
        </p:nvSpPr>
        <p:spPr>
          <a:xfrm>
            <a:off x="5868144" y="4296891"/>
            <a:ext cx="2952328" cy="1754326"/>
          </a:xfrm>
          <a:prstGeom prst="rect">
            <a:avLst/>
          </a:prstGeom>
          <a:noFill/>
        </p:spPr>
        <p:txBody>
          <a:bodyPr wrap="square" rtlCol="0">
            <a:spAutoFit/>
          </a:bodyPr>
          <a:lstStyle/>
          <a:p>
            <a:pPr marL="342900" indent="-342900">
              <a:lnSpc>
                <a:spcPct val="80000"/>
              </a:lnSpc>
              <a:spcBef>
                <a:spcPct val="20000"/>
              </a:spcBef>
              <a:buClr>
                <a:srgbClr val="F99B0C"/>
              </a:buClr>
              <a:buFont typeface="Wingdings" pitchFamily="2" charset="2"/>
              <a:buChar char="n"/>
              <a:defRPr/>
            </a:pPr>
            <a:r>
              <a:rPr lang="en-US" altLang="zh-CN" b="1" dirty="0" smtClean="0">
                <a:latin typeface="HelveticaNeueLT Pro 43 LtEx" pitchFamily="34" charset="0"/>
              </a:rPr>
              <a:t>Statistics </a:t>
            </a:r>
          </a:p>
          <a:p>
            <a:pPr algn="just">
              <a:spcBef>
                <a:spcPct val="20000"/>
              </a:spcBef>
              <a:defRPr/>
            </a:pPr>
            <a:r>
              <a:rPr lang="en-US" altLang="zh-CN" dirty="0">
                <a:latin typeface="HelveticaNeueLT Pro 43 LtEx" pitchFamily="34" charset="0"/>
              </a:rPr>
              <a:t>Supports the analysis </a:t>
            </a:r>
            <a:r>
              <a:rPr lang="en-US" altLang="zh-CN" dirty="0" smtClean="0">
                <a:latin typeface="HelveticaNeueLT Pro 43 LtEx" pitchFamily="34" charset="0"/>
              </a:rPr>
              <a:t> of BP </a:t>
            </a:r>
            <a:r>
              <a:rPr lang="en-US" altLang="zh-CN" dirty="0">
                <a:latin typeface="HelveticaNeueLT Pro 43 LtEx" pitchFamily="34" charset="0"/>
              </a:rPr>
              <a:t>load, asleep dip, CV and morning surge. The normal range is prompted for reference.</a:t>
            </a:r>
            <a:endParaRPr lang="zh-CN" altLang="en-US" dirty="0">
              <a:latin typeface="HelveticaNeueLT Pro 43 LtEx" pitchFamily="34" charset="0"/>
            </a:endParaRPr>
          </a:p>
        </p:txBody>
      </p:sp>
      <p:pic>
        <p:nvPicPr>
          <p:cNvPr id="3" name="图片 2"/>
          <p:cNvPicPr>
            <a:picLocks noChangeAspect="1"/>
          </p:cNvPicPr>
          <p:nvPr/>
        </p:nvPicPr>
        <p:blipFill>
          <a:blip r:embed="rId3"/>
          <a:stretch>
            <a:fillRect/>
          </a:stretch>
        </p:blipFill>
        <p:spPr>
          <a:xfrm>
            <a:off x="385000" y="1556792"/>
            <a:ext cx="4940623" cy="1726777"/>
          </a:xfrm>
          <a:prstGeom prst="rect">
            <a:avLst/>
          </a:prstGeom>
          <a:ln w="19050">
            <a:solidFill>
              <a:srgbClr val="FFC000"/>
            </a:solidFill>
            <a:prstDash val="sysDash"/>
          </a:ln>
        </p:spPr>
      </p:pic>
      <p:pic>
        <p:nvPicPr>
          <p:cNvPr id="4" name="图片 3"/>
          <p:cNvPicPr>
            <a:picLocks noChangeAspect="1"/>
          </p:cNvPicPr>
          <p:nvPr/>
        </p:nvPicPr>
        <p:blipFill>
          <a:blip r:embed="rId4"/>
          <a:stretch>
            <a:fillRect/>
          </a:stretch>
        </p:blipFill>
        <p:spPr>
          <a:xfrm>
            <a:off x="418543" y="3501008"/>
            <a:ext cx="4907080" cy="2685512"/>
          </a:xfrm>
          <a:prstGeom prst="rect">
            <a:avLst/>
          </a:prstGeom>
          <a:ln w="19050">
            <a:solidFill>
              <a:srgbClr val="FFC000"/>
            </a:solidFill>
            <a:prstDash val="sysDash"/>
          </a:ln>
        </p:spPr>
      </p:pic>
    </p:spTree>
    <p:extLst>
      <p:ext uri="{BB962C8B-B14F-4D97-AF65-F5344CB8AC3E}">
        <p14:creationId xmlns:p14="http://schemas.microsoft.com/office/powerpoint/2010/main" val="3457335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Comprehensive Tools</a:t>
            </a:r>
            <a:endParaRPr lang="en-US" altLang="zh-CN" sz="3000" b="1" kern="0" dirty="0">
              <a:solidFill>
                <a:srgbClr val="F99B0C"/>
              </a:solidFill>
              <a:latin typeface="HelveticaNeueLT Pro 43 LtEx" pitchFamily="34" charset="0"/>
            </a:endParaRPr>
          </a:p>
        </p:txBody>
      </p:sp>
      <p:sp>
        <p:nvSpPr>
          <p:cNvPr id="54" name="矩形 53"/>
          <p:cNvSpPr/>
          <p:nvPr/>
        </p:nvSpPr>
        <p:spPr>
          <a:xfrm>
            <a:off x="5868144" y="1556792"/>
            <a:ext cx="2952328" cy="2197525"/>
          </a:xfrm>
          <a:prstGeom prst="rect">
            <a:avLst/>
          </a:prstGeom>
          <a:noFill/>
        </p:spPr>
        <p:txBody>
          <a:bodyPr wrap="square">
            <a:spAutoFit/>
          </a:bodyPr>
          <a:lstStyle/>
          <a:p>
            <a:pPr marL="285750" indent="-285750" algn="just">
              <a:spcBef>
                <a:spcPct val="20000"/>
              </a:spcBef>
              <a:buClr>
                <a:srgbClr val="92D050"/>
              </a:buClr>
              <a:buFont typeface="Wingdings" pitchFamily="2" charset="2"/>
              <a:buChar char="n"/>
              <a:defRPr/>
            </a:pPr>
            <a:r>
              <a:rPr lang="en-US" altLang="zh-CN" b="1" dirty="0" smtClean="0">
                <a:latin typeface="HelveticaNeueLT Pro 43 LtEx" pitchFamily="34" charset="0"/>
              </a:rPr>
              <a:t>Pie Chart</a:t>
            </a:r>
            <a:endParaRPr lang="en-US" altLang="zh-CN" dirty="0" smtClean="0">
              <a:latin typeface="HelveticaNeueLT Pro 43 LtEx" pitchFamily="34" charset="0"/>
            </a:endParaRPr>
          </a:p>
          <a:p>
            <a:pPr algn="just">
              <a:spcBef>
                <a:spcPct val="20000"/>
              </a:spcBef>
              <a:defRPr/>
            </a:pPr>
            <a:r>
              <a:rPr lang="en-US" altLang="zh-CN" dirty="0" smtClean="0">
                <a:latin typeface="HelveticaNeueLT Pro 43 LtEx" pitchFamily="34" charset="0"/>
              </a:rPr>
              <a:t>It</a:t>
            </a:r>
            <a:r>
              <a:rPr lang="zh-CN" altLang="en-US" dirty="0" smtClean="0">
                <a:latin typeface="HelveticaNeueLT Pro 43 LtEx" pitchFamily="34" charset="0"/>
              </a:rPr>
              <a:t> </a:t>
            </a:r>
            <a:r>
              <a:rPr lang="en-US" altLang="zh-CN" dirty="0" smtClean="0">
                <a:latin typeface="HelveticaNeueLT Pro 43 LtEx" pitchFamily="34" charset="0"/>
              </a:rPr>
              <a:t>shows </a:t>
            </a:r>
            <a:r>
              <a:rPr lang="en-US" altLang="zh-CN" dirty="0">
                <a:latin typeface="HelveticaNeueLT Pro 43 LtEx" pitchFamily="34" charset="0"/>
              </a:rPr>
              <a:t>statistics of BP in day and night according to the threshold setting.</a:t>
            </a:r>
            <a:endParaRPr lang="zh-CN" altLang="en-US" dirty="0">
              <a:latin typeface="HelveticaNeueLT Pro 43 LtEx" pitchFamily="34" charset="0"/>
            </a:endParaRPr>
          </a:p>
          <a:p>
            <a:pPr algn="just">
              <a:spcBef>
                <a:spcPct val="20000"/>
              </a:spcBef>
              <a:defRPr/>
            </a:pPr>
            <a:endParaRPr lang="en-US" altLang="zh-CN" dirty="0" smtClean="0">
              <a:latin typeface="HelveticaNeueLT Pro 43 LtEx" pitchFamily="34" charset="0"/>
            </a:endParaRPr>
          </a:p>
          <a:p>
            <a:pPr algn="just">
              <a:spcBef>
                <a:spcPct val="20000"/>
              </a:spcBef>
              <a:defRPr/>
            </a:pPr>
            <a:endParaRPr lang="en-US" altLang="zh-CN" dirty="0" smtClean="0">
              <a:latin typeface="HelveticaNeueLT Pro 43 LtEx" pitchFamily="34" charset="0"/>
            </a:endParaRPr>
          </a:p>
        </p:txBody>
      </p:sp>
      <p:pic>
        <p:nvPicPr>
          <p:cNvPr id="2" name="图片 1"/>
          <p:cNvPicPr>
            <a:picLocks noChangeAspect="1"/>
          </p:cNvPicPr>
          <p:nvPr/>
        </p:nvPicPr>
        <p:blipFill>
          <a:blip r:embed="rId3"/>
          <a:stretch>
            <a:fillRect/>
          </a:stretch>
        </p:blipFill>
        <p:spPr>
          <a:xfrm>
            <a:off x="386078" y="1107097"/>
            <a:ext cx="4617972" cy="2681943"/>
          </a:xfrm>
          <a:prstGeom prst="rect">
            <a:avLst/>
          </a:prstGeom>
          <a:ln w="19050">
            <a:solidFill>
              <a:srgbClr val="FFC000"/>
            </a:solidFill>
            <a:prstDash val="sysDash"/>
          </a:ln>
        </p:spPr>
      </p:pic>
      <p:pic>
        <p:nvPicPr>
          <p:cNvPr id="5" name="图片 4"/>
          <p:cNvPicPr>
            <a:picLocks noChangeAspect="1"/>
          </p:cNvPicPr>
          <p:nvPr/>
        </p:nvPicPr>
        <p:blipFill>
          <a:blip r:embed="rId4"/>
          <a:stretch>
            <a:fillRect/>
          </a:stretch>
        </p:blipFill>
        <p:spPr>
          <a:xfrm>
            <a:off x="386077" y="3879453"/>
            <a:ext cx="4617972" cy="2573883"/>
          </a:xfrm>
          <a:prstGeom prst="rect">
            <a:avLst/>
          </a:prstGeom>
          <a:ln w="19050">
            <a:solidFill>
              <a:srgbClr val="FFC000"/>
            </a:solidFill>
            <a:prstDash val="sysDash"/>
          </a:ln>
        </p:spPr>
      </p:pic>
      <p:sp>
        <p:nvSpPr>
          <p:cNvPr id="6" name="文本框 5"/>
          <p:cNvSpPr txBox="1"/>
          <p:nvPr/>
        </p:nvSpPr>
        <p:spPr>
          <a:xfrm>
            <a:off x="5868144" y="4509120"/>
            <a:ext cx="2952328" cy="1200329"/>
          </a:xfrm>
          <a:prstGeom prst="rect">
            <a:avLst/>
          </a:prstGeom>
          <a:noFill/>
        </p:spPr>
        <p:txBody>
          <a:bodyPr wrap="square" rtlCol="0">
            <a:spAutoFit/>
          </a:bodyPr>
          <a:lstStyle/>
          <a:p>
            <a:pPr marL="342900" indent="-342900">
              <a:lnSpc>
                <a:spcPct val="80000"/>
              </a:lnSpc>
              <a:spcBef>
                <a:spcPct val="20000"/>
              </a:spcBef>
              <a:buClr>
                <a:srgbClr val="F99B0C"/>
              </a:buClr>
              <a:buFont typeface="Wingdings" pitchFamily="2" charset="2"/>
              <a:buChar char="n"/>
              <a:defRPr/>
            </a:pPr>
            <a:r>
              <a:rPr lang="en-US" altLang="zh-CN" b="1" dirty="0" smtClean="0">
                <a:latin typeface="HelveticaNeueLT Pro 43 LtEx" pitchFamily="34" charset="0"/>
              </a:rPr>
              <a:t>Histogram </a:t>
            </a:r>
          </a:p>
          <a:p>
            <a:pPr algn="just">
              <a:spcBef>
                <a:spcPct val="20000"/>
              </a:spcBef>
              <a:defRPr/>
            </a:pPr>
            <a:r>
              <a:rPr lang="en-US" altLang="zh-CN" dirty="0" smtClean="0">
                <a:latin typeface="HelveticaNeueLT Pro 43 LtEx" pitchFamily="34" charset="0"/>
              </a:rPr>
              <a:t>It shows </a:t>
            </a:r>
            <a:r>
              <a:rPr lang="en-US" altLang="zh-CN" dirty="0">
                <a:latin typeface="HelveticaNeueLT Pro 43 LtEx" pitchFamily="34" charset="0"/>
              </a:rPr>
              <a:t>SBP, DBP and PR intuitively for easier </a:t>
            </a:r>
            <a:r>
              <a:rPr lang="en-US" altLang="zh-CN" dirty="0" smtClean="0">
                <a:latin typeface="HelveticaNeueLT Pro 43 LtEx" pitchFamily="34" charset="0"/>
              </a:rPr>
              <a:t>reading.</a:t>
            </a:r>
            <a:endParaRPr lang="zh-CN" altLang="en-US" dirty="0">
              <a:latin typeface="HelveticaNeueLT Pro 43 LtEx" pitchFamily="34" charset="0"/>
            </a:endParaRPr>
          </a:p>
        </p:txBody>
      </p:sp>
    </p:spTree>
    <p:extLst>
      <p:ext uri="{BB962C8B-B14F-4D97-AF65-F5344CB8AC3E}">
        <p14:creationId xmlns:p14="http://schemas.microsoft.com/office/powerpoint/2010/main" val="2420968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Comprehensive Tools</a:t>
            </a:r>
            <a:endParaRPr lang="en-US" altLang="zh-CN" sz="3000" b="1" kern="0" dirty="0">
              <a:solidFill>
                <a:srgbClr val="F99B0C"/>
              </a:solidFill>
              <a:latin typeface="HelveticaNeueLT Pro 43 LtEx" pitchFamily="34" charset="0"/>
            </a:endParaRPr>
          </a:p>
        </p:txBody>
      </p:sp>
      <p:sp>
        <p:nvSpPr>
          <p:cNvPr id="54" name="矩形 53"/>
          <p:cNvSpPr/>
          <p:nvPr/>
        </p:nvSpPr>
        <p:spPr>
          <a:xfrm>
            <a:off x="5868144" y="1556792"/>
            <a:ext cx="3024336" cy="2474524"/>
          </a:xfrm>
          <a:prstGeom prst="rect">
            <a:avLst/>
          </a:prstGeom>
          <a:noFill/>
        </p:spPr>
        <p:txBody>
          <a:bodyPr wrap="square">
            <a:spAutoFit/>
          </a:bodyPr>
          <a:lstStyle/>
          <a:p>
            <a:pPr marL="285750" indent="-285750" algn="just">
              <a:spcBef>
                <a:spcPct val="20000"/>
              </a:spcBef>
              <a:buClr>
                <a:srgbClr val="92D050"/>
              </a:buClr>
              <a:buFont typeface="Wingdings" pitchFamily="2" charset="2"/>
              <a:buChar char="n"/>
              <a:defRPr/>
            </a:pPr>
            <a:r>
              <a:rPr lang="en-US" altLang="zh-CN" dirty="0" smtClean="0">
                <a:latin typeface="HelveticaNeueLT Pro 43 LtEx" pitchFamily="34" charset="0"/>
              </a:rPr>
              <a:t>Various Guidance</a:t>
            </a:r>
          </a:p>
          <a:p>
            <a:pPr algn="just">
              <a:spcBef>
                <a:spcPct val="20000"/>
              </a:spcBef>
              <a:defRPr/>
            </a:pPr>
            <a:r>
              <a:rPr lang="en-US" altLang="zh-CN" dirty="0" smtClean="0">
                <a:latin typeface="HelveticaNeueLT Pro 43 LtEx" pitchFamily="34" charset="0"/>
              </a:rPr>
              <a:t>Smart ABPM View integrates ACC/AHA and ESC/ESH guidelines  which could provide fast interpretation.</a:t>
            </a:r>
            <a:endParaRPr lang="zh-CN" altLang="en-US" dirty="0">
              <a:latin typeface="HelveticaNeueLT Pro 43 LtEx" pitchFamily="34" charset="0"/>
            </a:endParaRPr>
          </a:p>
          <a:p>
            <a:pPr algn="just">
              <a:spcBef>
                <a:spcPct val="20000"/>
              </a:spcBef>
              <a:defRPr/>
            </a:pPr>
            <a:endParaRPr lang="en-US" altLang="zh-CN" dirty="0" smtClean="0">
              <a:latin typeface="HelveticaNeueLT Pro 43 LtEx" pitchFamily="34" charset="0"/>
            </a:endParaRPr>
          </a:p>
          <a:p>
            <a:pPr algn="just">
              <a:spcBef>
                <a:spcPct val="20000"/>
              </a:spcBef>
              <a:defRPr/>
            </a:pPr>
            <a:endParaRPr lang="en-US" altLang="zh-CN" dirty="0" smtClean="0">
              <a:latin typeface="HelveticaNeueLT Pro 43 LtEx" pitchFamily="34" charset="0"/>
            </a:endParaRPr>
          </a:p>
        </p:txBody>
      </p:sp>
      <p:sp>
        <p:nvSpPr>
          <p:cNvPr id="6" name="文本框 5"/>
          <p:cNvSpPr txBox="1"/>
          <p:nvPr/>
        </p:nvSpPr>
        <p:spPr>
          <a:xfrm>
            <a:off x="5868144" y="4509120"/>
            <a:ext cx="3024336" cy="1477328"/>
          </a:xfrm>
          <a:prstGeom prst="rect">
            <a:avLst/>
          </a:prstGeom>
          <a:noFill/>
        </p:spPr>
        <p:txBody>
          <a:bodyPr wrap="square" rtlCol="0">
            <a:spAutoFit/>
          </a:bodyPr>
          <a:lstStyle/>
          <a:p>
            <a:pPr marL="342900" indent="-342900">
              <a:lnSpc>
                <a:spcPct val="80000"/>
              </a:lnSpc>
              <a:spcBef>
                <a:spcPct val="20000"/>
              </a:spcBef>
              <a:buClr>
                <a:srgbClr val="F99B0C"/>
              </a:buClr>
              <a:buFont typeface="Wingdings" pitchFamily="2" charset="2"/>
              <a:buChar char="n"/>
              <a:defRPr/>
            </a:pPr>
            <a:r>
              <a:rPr lang="en-US" altLang="zh-CN" b="1" dirty="0" smtClean="0">
                <a:latin typeface="HelveticaNeueLT Pro 43 LtEx" pitchFamily="34" charset="0"/>
              </a:rPr>
              <a:t>Built-in Glossary </a:t>
            </a:r>
          </a:p>
          <a:p>
            <a:pPr algn="just">
              <a:spcBef>
                <a:spcPct val="20000"/>
              </a:spcBef>
              <a:defRPr/>
            </a:pPr>
            <a:r>
              <a:rPr lang="en-US" altLang="zh-CN" dirty="0">
                <a:latin typeface="HelveticaNeueLT Pro 43 LtEx" pitchFamily="34" charset="0"/>
              </a:rPr>
              <a:t>The built-in </a:t>
            </a:r>
            <a:r>
              <a:rPr lang="en-US" altLang="zh-CN" dirty="0" smtClean="0">
                <a:latin typeface="HelveticaNeueLT Pro 43 LtEx" pitchFamily="34" charset="0"/>
              </a:rPr>
              <a:t>glossary helps </a:t>
            </a:r>
            <a:r>
              <a:rPr lang="en-US" altLang="zh-CN" dirty="0">
                <a:latin typeface="HelveticaNeueLT Pro 43 LtEx" pitchFamily="34" charset="0"/>
              </a:rPr>
              <a:t>clinicians draw conclusion effectively and efficiently</a:t>
            </a:r>
            <a:r>
              <a:rPr lang="en-US" altLang="zh-CN" dirty="0" smtClean="0">
                <a:latin typeface="HelveticaNeueLT Pro 43 LtEx" pitchFamily="34" charset="0"/>
              </a:rPr>
              <a:t>.</a:t>
            </a:r>
            <a:endParaRPr lang="zh-CN" altLang="en-US" dirty="0">
              <a:latin typeface="HelveticaNeueLT Pro 43 LtEx" pitchFamily="34" charset="0"/>
            </a:endParaRPr>
          </a:p>
        </p:txBody>
      </p:sp>
      <p:pic>
        <p:nvPicPr>
          <p:cNvPr id="3" name="图片 2"/>
          <p:cNvPicPr>
            <a:picLocks noChangeAspect="1"/>
          </p:cNvPicPr>
          <p:nvPr/>
        </p:nvPicPr>
        <p:blipFill>
          <a:blip r:embed="rId3"/>
          <a:stretch>
            <a:fillRect/>
          </a:stretch>
        </p:blipFill>
        <p:spPr>
          <a:xfrm>
            <a:off x="357140" y="1556792"/>
            <a:ext cx="5245513" cy="1567507"/>
          </a:xfrm>
          <a:prstGeom prst="rect">
            <a:avLst/>
          </a:prstGeom>
          <a:ln w="19050">
            <a:solidFill>
              <a:srgbClr val="FFC000"/>
            </a:solidFill>
            <a:prstDash val="sysDash"/>
          </a:ln>
        </p:spPr>
      </p:pic>
      <p:pic>
        <p:nvPicPr>
          <p:cNvPr id="4" name="图片 3"/>
          <p:cNvPicPr>
            <a:picLocks noChangeAspect="1"/>
          </p:cNvPicPr>
          <p:nvPr/>
        </p:nvPicPr>
        <p:blipFill>
          <a:blip r:embed="rId4"/>
          <a:stretch>
            <a:fillRect/>
          </a:stretch>
        </p:blipFill>
        <p:spPr>
          <a:xfrm>
            <a:off x="326721" y="3754317"/>
            <a:ext cx="5275932" cy="2299765"/>
          </a:xfrm>
          <a:prstGeom prst="rect">
            <a:avLst/>
          </a:prstGeom>
          <a:ln w="19050">
            <a:solidFill>
              <a:srgbClr val="FFC000"/>
            </a:solidFill>
            <a:prstDash val="sysDash"/>
          </a:ln>
        </p:spPr>
      </p:pic>
    </p:spTree>
    <p:extLst>
      <p:ext uri="{BB962C8B-B14F-4D97-AF65-F5344CB8AC3E}">
        <p14:creationId xmlns:p14="http://schemas.microsoft.com/office/powerpoint/2010/main" val="174135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Flexible Settings </a:t>
            </a:r>
            <a:endParaRPr lang="en-US" altLang="zh-CN" sz="3000" b="1" kern="0" dirty="0">
              <a:solidFill>
                <a:srgbClr val="F99B0C"/>
              </a:solidFill>
              <a:latin typeface="HelveticaNeueLT Pro 43 LtEx" pitchFamily="34" charset="0"/>
            </a:endParaRPr>
          </a:p>
        </p:txBody>
      </p:sp>
      <p:sp>
        <p:nvSpPr>
          <p:cNvPr id="54" name="矩形 53"/>
          <p:cNvSpPr/>
          <p:nvPr/>
        </p:nvSpPr>
        <p:spPr>
          <a:xfrm>
            <a:off x="7092280" y="1905330"/>
            <a:ext cx="1930933" cy="2357568"/>
          </a:xfrm>
          <a:prstGeom prst="rect">
            <a:avLst/>
          </a:prstGeom>
          <a:noFill/>
        </p:spPr>
        <p:txBody>
          <a:bodyPr wrap="square">
            <a:spAutoFit/>
          </a:bodyPr>
          <a:lstStyle/>
          <a:p>
            <a:pPr marL="285750" indent="-285750" algn="just">
              <a:spcBef>
                <a:spcPct val="20000"/>
              </a:spcBef>
              <a:buClr>
                <a:srgbClr val="92D050"/>
              </a:buClr>
              <a:buFont typeface="Wingdings" pitchFamily="2" charset="2"/>
              <a:buChar char="n"/>
              <a:defRPr/>
            </a:pPr>
            <a:r>
              <a:rPr lang="en-US" altLang="zh-CN" sz="1600" b="1" smtClean="0">
                <a:latin typeface="HelveticaNeueLT Pro 43 LtEx" pitchFamily="34" charset="0"/>
              </a:rPr>
              <a:t>Easy to use</a:t>
            </a:r>
            <a:endParaRPr lang="en-US" altLang="zh-CN" sz="1600" b="1" dirty="0" smtClean="0">
              <a:latin typeface="HelveticaNeueLT Pro 43 LtEx" pitchFamily="34" charset="0"/>
            </a:endParaRPr>
          </a:p>
          <a:p>
            <a:pPr algn="just">
              <a:spcBef>
                <a:spcPct val="20000"/>
              </a:spcBef>
              <a:defRPr/>
            </a:pPr>
            <a:r>
              <a:rPr lang="en-US" altLang="zh-CN" sz="1600" smtClean="0">
                <a:latin typeface="HelveticaNeueLT Pro 43 LtEx" pitchFamily="34" charset="0"/>
              </a:rPr>
              <a:t>The patient info, report template  and patient list can be customized as per the clinical needs for easier use.</a:t>
            </a:r>
            <a:endParaRPr lang="zh-CN" altLang="en-US" sz="1600" dirty="0">
              <a:latin typeface="HelveticaNeueLT Pro 43 LtEx" pitchFamily="34" charset="0"/>
            </a:endParaRPr>
          </a:p>
        </p:txBody>
      </p:sp>
      <p:pic>
        <p:nvPicPr>
          <p:cNvPr id="6" name="图片 5"/>
          <p:cNvPicPr>
            <a:picLocks noChangeAspect="1"/>
          </p:cNvPicPr>
          <p:nvPr/>
        </p:nvPicPr>
        <p:blipFill>
          <a:blip r:embed="rId3"/>
          <a:stretch>
            <a:fillRect/>
          </a:stretch>
        </p:blipFill>
        <p:spPr>
          <a:xfrm>
            <a:off x="241641" y="1153800"/>
            <a:ext cx="3178231" cy="2231788"/>
          </a:xfrm>
          <a:prstGeom prst="rect">
            <a:avLst/>
          </a:prstGeom>
          <a:ln w="19050">
            <a:solidFill>
              <a:srgbClr val="FFC000"/>
            </a:solidFill>
            <a:prstDash val="sysDash"/>
          </a:ln>
        </p:spPr>
      </p:pic>
      <p:pic>
        <p:nvPicPr>
          <p:cNvPr id="7" name="图片 6"/>
          <p:cNvPicPr>
            <a:picLocks noChangeAspect="1"/>
          </p:cNvPicPr>
          <p:nvPr/>
        </p:nvPicPr>
        <p:blipFill>
          <a:blip r:embed="rId4"/>
          <a:stretch>
            <a:fillRect/>
          </a:stretch>
        </p:blipFill>
        <p:spPr>
          <a:xfrm>
            <a:off x="241641" y="3429000"/>
            <a:ext cx="3239398" cy="2478410"/>
          </a:xfrm>
          <a:prstGeom prst="rect">
            <a:avLst/>
          </a:prstGeom>
          <a:ln w="19050">
            <a:solidFill>
              <a:srgbClr val="FFC000"/>
            </a:solidFill>
            <a:prstDash val="sysDash"/>
          </a:ln>
        </p:spPr>
      </p:pic>
      <p:pic>
        <p:nvPicPr>
          <p:cNvPr id="8" name="图片 7"/>
          <p:cNvPicPr>
            <a:picLocks noChangeAspect="1"/>
          </p:cNvPicPr>
          <p:nvPr/>
        </p:nvPicPr>
        <p:blipFill>
          <a:blip r:embed="rId5"/>
          <a:stretch>
            <a:fillRect/>
          </a:stretch>
        </p:blipFill>
        <p:spPr>
          <a:xfrm>
            <a:off x="3491430" y="1153800"/>
            <a:ext cx="3561116" cy="4739377"/>
          </a:xfrm>
          <a:prstGeom prst="rect">
            <a:avLst/>
          </a:prstGeom>
          <a:ln w="19050">
            <a:solidFill>
              <a:srgbClr val="FFC000"/>
            </a:solidFill>
            <a:prstDash val="sysDash"/>
          </a:ln>
        </p:spPr>
      </p:pic>
    </p:spTree>
    <p:extLst>
      <p:ext uri="{BB962C8B-B14F-4D97-AF65-F5344CB8AC3E}">
        <p14:creationId xmlns:p14="http://schemas.microsoft.com/office/powerpoint/2010/main" val="3278380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4" name="组合 333"/>
          <p:cNvGrpSpPr/>
          <p:nvPr/>
        </p:nvGrpSpPr>
        <p:grpSpPr>
          <a:xfrm>
            <a:off x="716718" y="4973743"/>
            <a:ext cx="1267267" cy="1130155"/>
            <a:chOff x="200720" y="1132679"/>
            <a:chExt cx="1267267" cy="1130155"/>
          </a:xfrm>
        </p:grpSpPr>
        <p:grpSp>
          <p:nvGrpSpPr>
            <p:cNvPr id="335" name="组合 334"/>
            <p:cNvGrpSpPr/>
            <p:nvPr/>
          </p:nvGrpSpPr>
          <p:grpSpPr>
            <a:xfrm>
              <a:off x="200720" y="1133745"/>
              <a:ext cx="1267267" cy="1123649"/>
              <a:chOff x="6445987" y="5635721"/>
              <a:chExt cx="1267267" cy="1123649"/>
            </a:xfrm>
          </p:grpSpPr>
          <p:sp>
            <p:nvSpPr>
              <p:cNvPr id="345" name="矩形 344"/>
              <p:cNvSpPr/>
              <p:nvPr/>
            </p:nvSpPr>
            <p:spPr>
              <a:xfrm rot="19176228">
                <a:off x="7246540" y="6250337"/>
                <a:ext cx="86530" cy="58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46" name="圆角矩形 345"/>
              <p:cNvSpPr/>
              <p:nvPr/>
            </p:nvSpPr>
            <p:spPr bwMode="auto">
              <a:xfrm>
                <a:off x="6519568" y="5635721"/>
                <a:ext cx="1120588" cy="1120588"/>
              </a:xfrm>
              <a:prstGeom prst="round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sp>
            <p:nvSpPr>
              <p:cNvPr id="347" name="TextBox 37"/>
              <p:cNvSpPr txBox="1"/>
              <p:nvPr/>
            </p:nvSpPr>
            <p:spPr>
              <a:xfrm>
                <a:off x="6445987" y="6350347"/>
                <a:ext cx="1267267" cy="409023"/>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400" b="1" dirty="0" smtClean="0">
                    <a:latin typeface="Calibri" pitchFamily="34" charset="0"/>
                  </a:rPr>
                  <a:t>Personalized</a:t>
                </a:r>
              </a:p>
              <a:p>
                <a:pPr algn="ctr">
                  <a:lnSpc>
                    <a:spcPts val="1200"/>
                  </a:lnSpc>
                </a:pPr>
                <a:r>
                  <a:rPr lang="en-US" altLang="zh-CN" sz="1400" b="1" dirty="0" smtClean="0">
                    <a:latin typeface="Calibri" pitchFamily="34" charset="0"/>
                  </a:rPr>
                  <a:t>Signature </a:t>
                </a:r>
                <a:endParaRPr lang="zh-CN" altLang="en-US" sz="1400" b="1" dirty="0">
                  <a:latin typeface="Calibri" pitchFamily="34" charset="0"/>
                </a:endParaRPr>
              </a:p>
            </p:txBody>
          </p:sp>
          <p:sp>
            <p:nvSpPr>
              <p:cNvPr id="348" name="圆角矩形 347"/>
              <p:cNvSpPr/>
              <p:nvPr/>
            </p:nvSpPr>
            <p:spPr>
              <a:xfrm>
                <a:off x="6708165" y="5736461"/>
                <a:ext cx="765085" cy="566766"/>
              </a:xfrm>
              <a:prstGeom prst="roundRect">
                <a:avLst>
                  <a:gd name="adj" fmla="val 11205"/>
                </a:avLst>
              </a:prstGeom>
              <a:solidFill>
                <a:schemeClr val="bg1"/>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grpSp>
            <p:nvGrpSpPr>
              <p:cNvPr id="349" name="组合 348"/>
              <p:cNvGrpSpPr/>
              <p:nvPr/>
            </p:nvGrpSpPr>
            <p:grpSpPr>
              <a:xfrm>
                <a:off x="6684705" y="5646116"/>
                <a:ext cx="795688" cy="711602"/>
                <a:chOff x="467851" y="2906904"/>
                <a:chExt cx="795688" cy="711602"/>
              </a:xfrm>
            </p:grpSpPr>
            <p:sp>
              <p:nvSpPr>
                <p:cNvPr id="353" name="弧形 352"/>
                <p:cNvSpPr/>
                <p:nvPr/>
              </p:nvSpPr>
              <p:spPr>
                <a:xfrm rot="1894948">
                  <a:off x="467851" y="3286561"/>
                  <a:ext cx="493776" cy="88254"/>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354" name="弧形 353"/>
                <p:cNvSpPr/>
                <p:nvPr/>
              </p:nvSpPr>
              <p:spPr>
                <a:xfrm rot="14532929" flipH="1">
                  <a:off x="658118" y="3110521"/>
                  <a:ext cx="495487" cy="88254"/>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grpSp>
              <p:nvGrpSpPr>
                <p:cNvPr id="355" name="组合 354"/>
                <p:cNvGrpSpPr/>
                <p:nvPr/>
              </p:nvGrpSpPr>
              <p:grpSpPr>
                <a:xfrm>
                  <a:off x="692592" y="3126101"/>
                  <a:ext cx="570947" cy="492405"/>
                  <a:chOff x="692592" y="3126101"/>
                  <a:chExt cx="570947" cy="492405"/>
                </a:xfrm>
              </p:grpSpPr>
              <p:sp>
                <p:nvSpPr>
                  <p:cNvPr id="356" name="椭圆 355"/>
                  <p:cNvSpPr/>
                  <p:nvPr/>
                </p:nvSpPr>
                <p:spPr>
                  <a:xfrm>
                    <a:off x="706878" y="3135749"/>
                    <a:ext cx="45720" cy="45720"/>
                  </a:xfrm>
                  <a:prstGeom prst="ellipse">
                    <a:avLst/>
                  </a:prstGeom>
                  <a:noFill/>
                  <a:ln w="19050">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57" name="弧形 356"/>
                  <p:cNvSpPr/>
                  <p:nvPr/>
                </p:nvSpPr>
                <p:spPr>
                  <a:xfrm>
                    <a:off x="692592" y="3180741"/>
                    <a:ext cx="52258" cy="247531"/>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358" name="弧形 357"/>
                  <p:cNvSpPr/>
                  <p:nvPr/>
                </p:nvSpPr>
                <p:spPr>
                  <a:xfrm rot="-5400000" flipH="1">
                    <a:off x="849317" y="3028464"/>
                    <a:ext cx="52258" cy="247531"/>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cxnSp>
                <p:nvCxnSpPr>
                  <p:cNvPr id="359" name="直接连接符 358"/>
                  <p:cNvCxnSpPr>
                    <a:stCxn id="356" idx="5"/>
                  </p:cNvCxnSpPr>
                  <p:nvPr/>
                </p:nvCxnSpPr>
                <p:spPr>
                  <a:xfrm>
                    <a:off x="745902" y="3174773"/>
                    <a:ext cx="145439" cy="15546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sp>
                <p:nvSpPr>
                  <p:cNvPr id="360" name="椭圆 359"/>
                  <p:cNvSpPr/>
                  <p:nvPr/>
                </p:nvSpPr>
                <p:spPr>
                  <a:xfrm>
                    <a:off x="891713" y="3330233"/>
                    <a:ext cx="9144" cy="9144"/>
                  </a:xfrm>
                  <a:prstGeom prst="ellips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61" name="弧形 360"/>
                  <p:cNvSpPr/>
                  <p:nvPr/>
                </p:nvSpPr>
                <p:spPr>
                  <a:xfrm rot="16624820">
                    <a:off x="918679" y="3380539"/>
                    <a:ext cx="191712" cy="182253"/>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362" name="弧形 361"/>
                  <p:cNvSpPr/>
                  <p:nvPr/>
                </p:nvSpPr>
                <p:spPr>
                  <a:xfrm rot="16200000">
                    <a:off x="950850" y="3414391"/>
                    <a:ext cx="191712" cy="182253"/>
                  </a:xfrm>
                  <a:prstGeom prst="arc">
                    <a:avLst/>
                  </a:prstGeom>
                  <a:noFill/>
                  <a:ln cap="rnd">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cxnSp>
                <p:nvCxnSpPr>
                  <p:cNvPr id="363" name="直接连接符 362"/>
                  <p:cNvCxnSpPr/>
                  <p:nvPr/>
                </p:nvCxnSpPr>
                <p:spPr>
                  <a:xfrm>
                    <a:off x="912198" y="3453290"/>
                    <a:ext cx="136283" cy="165216"/>
                  </a:xfrm>
                  <a:prstGeom prst="line">
                    <a:avLst/>
                  </a:prstGeom>
                  <a:noFill/>
                  <a:ln cap="rnd">
                    <a:solidFill>
                      <a:srgbClr val="C90E2B"/>
                    </a:solidFill>
                  </a:ln>
                </p:spPr>
                <p:style>
                  <a:lnRef idx="2">
                    <a:schemeClr val="accent1">
                      <a:shade val="50000"/>
                    </a:schemeClr>
                  </a:lnRef>
                  <a:fillRef idx="1">
                    <a:schemeClr val="accent1"/>
                  </a:fillRef>
                  <a:effectRef idx="0">
                    <a:schemeClr val="accent1"/>
                  </a:effectRef>
                  <a:fontRef idx="minor">
                    <a:schemeClr val="lt1"/>
                  </a:fontRef>
                </p:style>
              </p:cxnSp>
              <p:cxnSp>
                <p:nvCxnSpPr>
                  <p:cNvPr id="364" name="直接连接符 363"/>
                  <p:cNvCxnSpPr/>
                  <p:nvPr/>
                </p:nvCxnSpPr>
                <p:spPr>
                  <a:xfrm>
                    <a:off x="1019297" y="3366256"/>
                    <a:ext cx="244242" cy="237736"/>
                  </a:xfrm>
                  <a:prstGeom prst="line">
                    <a:avLst/>
                  </a:prstGeom>
                  <a:noFill/>
                  <a:ln cap="rnd">
                    <a:solidFill>
                      <a:srgbClr val="C90E2B"/>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50" name="组合 349"/>
              <p:cNvGrpSpPr/>
              <p:nvPr/>
            </p:nvGrpSpPr>
            <p:grpSpPr>
              <a:xfrm>
                <a:off x="7252675" y="6245518"/>
                <a:ext cx="227718" cy="112201"/>
                <a:chOff x="7252675" y="6245518"/>
                <a:chExt cx="227718" cy="112201"/>
              </a:xfrm>
            </p:grpSpPr>
            <p:sp>
              <p:nvSpPr>
                <p:cNvPr id="351" name="矩形 350"/>
                <p:cNvSpPr/>
                <p:nvPr/>
              </p:nvSpPr>
              <p:spPr>
                <a:xfrm rot="19176228">
                  <a:off x="7252675" y="6245518"/>
                  <a:ext cx="91044" cy="78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52" name="等腰三角形 351"/>
                <p:cNvSpPr/>
                <p:nvPr/>
              </p:nvSpPr>
              <p:spPr>
                <a:xfrm>
                  <a:off x="7277240" y="6275110"/>
                  <a:ext cx="203153" cy="82609"/>
                </a:xfrm>
                <a:prstGeom prst="triangle">
                  <a:avLst>
                    <a:gd name="adj" fmla="val 548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336" name="组合 335"/>
            <p:cNvGrpSpPr/>
            <p:nvPr/>
          </p:nvGrpSpPr>
          <p:grpSpPr>
            <a:xfrm>
              <a:off x="219996" y="1132679"/>
              <a:ext cx="1244872" cy="1130155"/>
              <a:chOff x="262860" y="1510264"/>
              <a:chExt cx="1244872" cy="1130155"/>
            </a:xfrm>
          </p:grpSpPr>
          <p:sp>
            <p:nvSpPr>
              <p:cNvPr id="337" name="圆角矩形 336"/>
              <p:cNvSpPr/>
              <p:nvPr/>
            </p:nvSpPr>
            <p:spPr bwMode="auto">
              <a:xfrm>
                <a:off x="325215" y="1510264"/>
                <a:ext cx="1120588" cy="1120588"/>
              </a:xfrm>
              <a:prstGeom prst="roundRect">
                <a:avLst/>
              </a:prstGeom>
              <a:solidFill>
                <a:srgbClr val="C90E2B"/>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zh-CN" altLang="en-US" sz="1600" b="1" dirty="0" smtClean="0">
                  <a:solidFill>
                    <a:schemeClr val="bg1"/>
                  </a:solidFill>
                  <a:latin typeface="HelveticaNeueLT Pro 45 Lt" pitchFamily="34" charset="0"/>
                  <a:ea typeface="宋体" pitchFamily="2" charset="-122"/>
                  <a:cs typeface="Calibri" pitchFamily="34" charset="0"/>
                </a:endParaRPr>
              </a:p>
            </p:txBody>
          </p:sp>
          <p:sp>
            <p:nvSpPr>
              <p:cNvPr id="338" name="TextBox 337"/>
              <p:cNvSpPr txBox="1"/>
              <p:nvPr/>
            </p:nvSpPr>
            <p:spPr>
              <a:xfrm>
                <a:off x="262860" y="2291606"/>
                <a:ext cx="1244872" cy="348813"/>
              </a:xfrm>
              <a:prstGeom prst="rect">
                <a:avLst/>
              </a:prstGeom>
              <a:noFill/>
              <a:ln>
                <a:noFill/>
              </a:ln>
            </p:spPr>
            <p:txBody>
              <a:bodyPr wrap="square" rtlCol="0">
                <a:spAutoFit/>
              </a:bodyPr>
              <a:lstStyle/>
              <a:p>
                <a:pPr algn="ctr">
                  <a:lnSpc>
                    <a:spcPts val="1000"/>
                  </a:lnSpc>
                </a:pPr>
                <a:r>
                  <a:rPr lang="en-US" altLang="zh-CN" sz="1400" dirty="0" smtClean="0">
                    <a:solidFill>
                      <a:schemeClr val="bg1"/>
                    </a:solidFill>
                    <a:latin typeface="HelveticaNeueLT Pro 43 LtEx" pitchFamily="34" charset="0"/>
                  </a:rPr>
                  <a:t>Build-in</a:t>
                </a:r>
              </a:p>
              <a:p>
                <a:pPr algn="ctr">
                  <a:lnSpc>
                    <a:spcPts val="1000"/>
                  </a:lnSpc>
                </a:pPr>
                <a:r>
                  <a:rPr lang="en-US" altLang="zh-CN" sz="1400" dirty="0" smtClean="0">
                    <a:solidFill>
                      <a:schemeClr val="bg1"/>
                    </a:solidFill>
                    <a:latin typeface="HelveticaNeueLT Pro 43 LtEx" pitchFamily="34" charset="0"/>
                  </a:rPr>
                  <a:t>Glossary</a:t>
                </a:r>
                <a:endParaRPr lang="zh-CN" altLang="en-US" sz="1400" dirty="0">
                  <a:solidFill>
                    <a:schemeClr val="bg1"/>
                  </a:solidFill>
                  <a:latin typeface="HelveticaNeueLT Pro 43 LtEx" pitchFamily="34" charset="0"/>
                </a:endParaRPr>
              </a:p>
            </p:txBody>
          </p:sp>
          <p:grpSp>
            <p:nvGrpSpPr>
              <p:cNvPr id="339" name="组合 338"/>
              <p:cNvGrpSpPr/>
              <p:nvPr/>
            </p:nvGrpSpPr>
            <p:grpSpPr>
              <a:xfrm>
                <a:off x="336663" y="1688078"/>
                <a:ext cx="1009413" cy="526501"/>
                <a:chOff x="336663" y="1688078"/>
                <a:chExt cx="1009413" cy="526501"/>
              </a:xfrm>
            </p:grpSpPr>
            <p:sp>
              <p:nvSpPr>
                <p:cNvPr id="340" name="圆角矩形 339"/>
                <p:cNvSpPr/>
                <p:nvPr/>
              </p:nvSpPr>
              <p:spPr>
                <a:xfrm>
                  <a:off x="431539" y="1751909"/>
                  <a:ext cx="914537" cy="1674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1" name="TextBox 340"/>
                <p:cNvSpPr txBox="1"/>
                <p:nvPr/>
              </p:nvSpPr>
              <p:spPr>
                <a:xfrm>
                  <a:off x="336663" y="1688078"/>
                  <a:ext cx="1002197" cy="307777"/>
                </a:xfrm>
                <a:prstGeom prst="rect">
                  <a:avLst/>
                </a:prstGeom>
                <a:noFill/>
              </p:spPr>
              <p:txBody>
                <a:bodyPr wrap="none" rtlCol="0">
                  <a:spAutoFit/>
                </a:bodyPr>
                <a:lstStyle/>
                <a:p>
                  <a:r>
                    <a:rPr lang="en-US" altLang="zh-CN" sz="1400" b="1" dirty="0" smtClean="0">
                      <a:solidFill>
                        <a:srgbClr val="C00000"/>
                      </a:solidFill>
                      <a:latin typeface="HelveticaNeueLT Pro 43 LtEx" pitchFamily="34" charset="0"/>
                    </a:rPr>
                    <a:t>Glossary</a:t>
                  </a:r>
                  <a:endParaRPr lang="zh-CN" altLang="en-US" sz="1400" b="1" dirty="0">
                    <a:solidFill>
                      <a:srgbClr val="C00000"/>
                    </a:solidFill>
                    <a:latin typeface="HelveticaNeueLT Pro 43 LtEx" pitchFamily="34" charset="0"/>
                  </a:endParaRPr>
                </a:p>
              </p:txBody>
            </p:sp>
            <p:sp>
              <p:nvSpPr>
                <p:cNvPr id="342" name="圆角矩形 341"/>
                <p:cNvSpPr/>
                <p:nvPr/>
              </p:nvSpPr>
              <p:spPr>
                <a:xfrm>
                  <a:off x="431540" y="1966594"/>
                  <a:ext cx="810090" cy="45719"/>
                </a:xfrm>
                <a:prstGeom prst="roundRect">
                  <a:avLst/>
                </a:prstGeom>
                <a:solidFill>
                  <a:srgbClr val="C90E2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圆角矩形 342"/>
                <p:cNvSpPr/>
                <p:nvPr/>
              </p:nvSpPr>
              <p:spPr>
                <a:xfrm>
                  <a:off x="431540" y="2070558"/>
                  <a:ext cx="810090" cy="45719"/>
                </a:xfrm>
                <a:prstGeom prst="roundRect">
                  <a:avLst/>
                </a:prstGeom>
                <a:solidFill>
                  <a:srgbClr val="C90E2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圆角矩形 343"/>
                <p:cNvSpPr/>
                <p:nvPr/>
              </p:nvSpPr>
              <p:spPr>
                <a:xfrm>
                  <a:off x="431540" y="2168860"/>
                  <a:ext cx="810090" cy="45719"/>
                </a:xfrm>
                <a:prstGeom prst="roundRect">
                  <a:avLst/>
                </a:prstGeom>
                <a:solidFill>
                  <a:srgbClr val="C90E2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541" name="组合 540"/>
          <p:cNvGrpSpPr/>
          <p:nvPr/>
        </p:nvGrpSpPr>
        <p:grpSpPr>
          <a:xfrm>
            <a:off x="5662068" y="3275403"/>
            <a:ext cx="1120588" cy="1120588"/>
            <a:chOff x="268988" y="1130390"/>
            <a:chExt cx="1120588" cy="1120588"/>
          </a:xfrm>
        </p:grpSpPr>
        <p:sp>
          <p:nvSpPr>
            <p:cNvPr id="542" name="圆角矩形 541"/>
            <p:cNvSpPr/>
            <p:nvPr/>
          </p:nvSpPr>
          <p:spPr bwMode="auto">
            <a:xfrm>
              <a:off x="268988" y="1130390"/>
              <a:ext cx="1120588" cy="1120588"/>
            </a:xfrm>
            <a:prstGeom prst="roundRect">
              <a:avLst/>
            </a:prstGeom>
            <a:solidFill>
              <a:srgbClr val="4CB67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grpSp>
          <p:nvGrpSpPr>
            <p:cNvPr id="543" name="组合 542"/>
            <p:cNvGrpSpPr/>
            <p:nvPr/>
          </p:nvGrpSpPr>
          <p:grpSpPr>
            <a:xfrm>
              <a:off x="391140" y="1268762"/>
              <a:ext cx="895447" cy="635787"/>
              <a:chOff x="509073" y="4496058"/>
              <a:chExt cx="895447" cy="780527"/>
            </a:xfrm>
          </p:grpSpPr>
          <p:cxnSp>
            <p:nvCxnSpPr>
              <p:cNvPr id="546" name="直接连接符 545"/>
              <p:cNvCxnSpPr/>
              <p:nvPr/>
            </p:nvCxnSpPr>
            <p:spPr>
              <a:xfrm>
                <a:off x="519225" y="4496058"/>
                <a:ext cx="0" cy="7805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7" name="直接连接符 546"/>
              <p:cNvCxnSpPr/>
              <p:nvPr/>
            </p:nvCxnSpPr>
            <p:spPr>
              <a:xfrm rot="16200000">
                <a:off x="956797" y="4824100"/>
                <a:ext cx="0" cy="8954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48" name="矩形 547"/>
              <p:cNvSpPr/>
              <p:nvPr/>
            </p:nvSpPr>
            <p:spPr>
              <a:xfrm>
                <a:off x="760147" y="4912973"/>
                <a:ext cx="45719" cy="35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49" name="矩形 548"/>
              <p:cNvSpPr/>
              <p:nvPr/>
            </p:nvSpPr>
            <p:spPr>
              <a:xfrm>
                <a:off x="820152" y="4815564"/>
                <a:ext cx="4571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50" name="矩形 549"/>
              <p:cNvSpPr/>
              <p:nvPr/>
            </p:nvSpPr>
            <p:spPr>
              <a:xfrm>
                <a:off x="880876" y="4723396"/>
                <a:ext cx="45719"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51" name="矩形 550"/>
              <p:cNvSpPr/>
              <p:nvPr/>
            </p:nvSpPr>
            <p:spPr>
              <a:xfrm>
                <a:off x="700142" y="5086563"/>
                <a:ext cx="45719"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52" name="矩形 551"/>
              <p:cNvSpPr/>
              <p:nvPr/>
            </p:nvSpPr>
            <p:spPr>
              <a:xfrm>
                <a:off x="941408" y="4540304"/>
                <a:ext cx="45719"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53" name="矩形 552"/>
              <p:cNvSpPr/>
              <p:nvPr/>
            </p:nvSpPr>
            <p:spPr>
              <a:xfrm>
                <a:off x="1002132" y="4632230"/>
                <a:ext cx="45719"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54" name="矩形 553"/>
              <p:cNvSpPr/>
              <p:nvPr/>
            </p:nvSpPr>
            <p:spPr>
              <a:xfrm>
                <a:off x="1061610" y="4779150"/>
                <a:ext cx="45719"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55" name="矩形 554"/>
              <p:cNvSpPr/>
              <p:nvPr/>
            </p:nvSpPr>
            <p:spPr>
              <a:xfrm>
                <a:off x="1122331" y="4950514"/>
                <a:ext cx="45719"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56" name="矩形 555"/>
              <p:cNvSpPr/>
              <p:nvPr/>
            </p:nvSpPr>
            <p:spPr>
              <a:xfrm>
                <a:off x="1182339" y="5180384"/>
                <a:ext cx="45719"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grpSp>
        <p:sp>
          <p:nvSpPr>
            <p:cNvPr id="544" name="TextBox 25"/>
            <p:cNvSpPr txBox="1"/>
            <p:nvPr/>
          </p:nvSpPr>
          <p:spPr>
            <a:xfrm>
              <a:off x="268988" y="1908356"/>
              <a:ext cx="1120587" cy="248145"/>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200" dirty="0" smtClean="0">
                  <a:solidFill>
                    <a:schemeClr val="bg1"/>
                  </a:solidFill>
                  <a:latin typeface="HelveticaNeueLT Pro 43 LtEx" pitchFamily="34" charset="0"/>
                </a:rPr>
                <a:t>Histogram</a:t>
              </a:r>
              <a:endParaRPr lang="zh-CN" altLang="en-US" sz="1200" dirty="0">
                <a:solidFill>
                  <a:schemeClr val="bg1"/>
                </a:solidFill>
                <a:latin typeface="HelveticaNeueLT Pro 43 LtEx" pitchFamily="34" charset="0"/>
              </a:endParaRPr>
            </a:p>
          </p:txBody>
        </p:sp>
        <p:sp>
          <p:nvSpPr>
            <p:cNvPr id="545" name="矩形 544"/>
            <p:cNvSpPr/>
            <p:nvPr/>
          </p:nvSpPr>
          <p:spPr>
            <a:xfrm>
              <a:off x="521550" y="1824247"/>
              <a:ext cx="45719" cy="7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57" name="组合 556"/>
          <p:cNvGrpSpPr/>
          <p:nvPr/>
        </p:nvGrpSpPr>
        <p:grpSpPr>
          <a:xfrm>
            <a:off x="2408258" y="3262112"/>
            <a:ext cx="1217000" cy="1120588"/>
            <a:chOff x="299021" y="1148033"/>
            <a:chExt cx="1217000" cy="1120588"/>
          </a:xfrm>
        </p:grpSpPr>
        <p:sp>
          <p:nvSpPr>
            <p:cNvPr id="558" name="圆角矩形 557"/>
            <p:cNvSpPr/>
            <p:nvPr/>
          </p:nvSpPr>
          <p:spPr bwMode="auto">
            <a:xfrm>
              <a:off x="325262" y="1148033"/>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dirty="0" smtClean="0">
                <a:ln>
                  <a:noFill/>
                </a:ln>
                <a:solidFill>
                  <a:schemeClr val="tx1"/>
                </a:solidFill>
                <a:effectLst/>
                <a:latin typeface="HelveticaNeueLT Pro 45 Lt" pitchFamily="34" charset="0"/>
                <a:ea typeface="宋体" pitchFamily="2" charset="-122"/>
              </a:endParaRPr>
            </a:p>
          </p:txBody>
        </p:sp>
        <p:sp>
          <p:nvSpPr>
            <p:cNvPr id="569" name="矩形 568"/>
            <p:cNvSpPr/>
            <p:nvPr/>
          </p:nvSpPr>
          <p:spPr>
            <a:xfrm>
              <a:off x="299021" y="1465995"/>
              <a:ext cx="1217000" cy="553998"/>
            </a:xfrm>
            <a:prstGeom prst="rect">
              <a:avLst/>
            </a:prstGeom>
          </p:spPr>
          <p:txBody>
            <a:bodyPr wrap="none">
              <a:spAutoFit/>
            </a:bodyPr>
            <a:lstStyle/>
            <a:p>
              <a:pPr algn="ctr">
                <a:lnSpc>
                  <a:spcPts val="1200"/>
                </a:lnSpc>
                <a:defRPr/>
              </a:pPr>
              <a:r>
                <a:rPr lang="en-US" altLang="zh-CN" dirty="0" smtClean="0">
                  <a:solidFill>
                    <a:schemeClr val="accent6"/>
                  </a:solidFill>
                  <a:latin typeface="HelveticaNeueLT Pro 43 LtEx" panose="020B0503020202020204" pitchFamily="34" charset="0"/>
                  <a:ea typeface="Segoe UI" pitchFamily="34" charset="0"/>
                  <a:cs typeface="Segoe UI" pitchFamily="34" charset="0"/>
                </a:rPr>
                <a:t>Pulse</a:t>
              </a:r>
            </a:p>
            <a:p>
              <a:pPr algn="ctr">
                <a:lnSpc>
                  <a:spcPts val="1200"/>
                </a:lnSpc>
                <a:defRPr/>
              </a:pPr>
              <a:r>
                <a:rPr lang="en-US" altLang="zh-CN" dirty="0" smtClean="0">
                  <a:solidFill>
                    <a:schemeClr val="accent6"/>
                  </a:solidFill>
                  <a:latin typeface="HelveticaNeueLT Pro 43 LtEx" panose="020B0503020202020204" pitchFamily="34" charset="0"/>
                  <a:ea typeface="Segoe UI" pitchFamily="34" charset="0"/>
                  <a:cs typeface="Segoe UI" pitchFamily="34" charset="0"/>
                </a:rPr>
                <a:t> </a:t>
              </a:r>
            </a:p>
            <a:p>
              <a:pPr algn="ctr">
                <a:lnSpc>
                  <a:spcPts val="1200"/>
                </a:lnSpc>
                <a:defRPr/>
              </a:pPr>
              <a:r>
                <a:rPr lang="en-US" altLang="zh-CN" dirty="0" smtClean="0">
                  <a:solidFill>
                    <a:schemeClr val="accent6"/>
                  </a:solidFill>
                  <a:latin typeface="HelveticaNeueLT Pro 43 LtEx" panose="020B0503020202020204" pitchFamily="34" charset="0"/>
                  <a:ea typeface="Segoe UI" pitchFamily="34" charset="0"/>
                  <a:cs typeface="Segoe UI" pitchFamily="34" charset="0"/>
                </a:rPr>
                <a:t>Pressure</a:t>
              </a:r>
              <a:endParaRPr lang="en-US" altLang="zh-CN" dirty="0">
                <a:solidFill>
                  <a:schemeClr val="accent6"/>
                </a:solidFill>
                <a:latin typeface="HelveticaNeueLT Pro 43 LtEx" pitchFamily="34" charset="0"/>
                <a:ea typeface="Segoe UI" pitchFamily="34" charset="0"/>
                <a:cs typeface="Segoe UI" pitchFamily="34" charset="0"/>
              </a:endParaRPr>
            </a:p>
          </p:txBody>
        </p:sp>
      </p:grpSp>
      <p:grpSp>
        <p:nvGrpSpPr>
          <p:cNvPr id="704" name="组合 703"/>
          <p:cNvGrpSpPr/>
          <p:nvPr/>
        </p:nvGrpSpPr>
        <p:grpSpPr>
          <a:xfrm>
            <a:off x="857493" y="3265244"/>
            <a:ext cx="1120588" cy="1120588"/>
            <a:chOff x="526087" y="1827645"/>
            <a:chExt cx="1120588" cy="1120588"/>
          </a:xfrm>
        </p:grpSpPr>
        <p:grpSp>
          <p:nvGrpSpPr>
            <p:cNvPr id="705" name="组合 704"/>
            <p:cNvGrpSpPr/>
            <p:nvPr/>
          </p:nvGrpSpPr>
          <p:grpSpPr>
            <a:xfrm>
              <a:off x="526087" y="1827645"/>
              <a:ext cx="1120588" cy="1120588"/>
              <a:chOff x="526087" y="1827645"/>
              <a:chExt cx="1120588" cy="1120588"/>
            </a:xfrm>
          </p:grpSpPr>
          <p:sp>
            <p:nvSpPr>
              <p:cNvPr id="707" name="圆角矩形 706"/>
              <p:cNvSpPr/>
              <p:nvPr/>
            </p:nvSpPr>
            <p:spPr bwMode="auto">
              <a:xfrm>
                <a:off x="526087" y="1827645"/>
                <a:ext cx="1120588" cy="1120588"/>
              </a:xfrm>
              <a:prstGeom prst="roundRect">
                <a:avLst/>
              </a:prstGeom>
              <a:solidFill>
                <a:srgbClr val="DCDCDC"/>
              </a:solidFill>
              <a:ln w="3175" cap="flat" cmpd="sng" algn="ctr">
                <a:solidFill>
                  <a:srgbClr val="DCDCD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zh-CN" altLang="en-US" sz="1600" b="1" dirty="0" smtClean="0">
                  <a:solidFill>
                    <a:schemeClr val="bg1"/>
                  </a:solidFill>
                  <a:latin typeface="HelveticaNeueLT Pro 45 Lt" pitchFamily="34" charset="0"/>
                  <a:ea typeface="宋体" pitchFamily="2" charset="-122"/>
                  <a:cs typeface="Calibri" pitchFamily="34" charset="0"/>
                </a:endParaRPr>
              </a:p>
            </p:txBody>
          </p:sp>
          <p:sp>
            <p:nvSpPr>
              <p:cNvPr id="708" name="椭圆 707"/>
              <p:cNvSpPr/>
              <p:nvPr/>
            </p:nvSpPr>
            <p:spPr>
              <a:xfrm>
                <a:off x="946296" y="1844926"/>
                <a:ext cx="280169" cy="274349"/>
              </a:xfrm>
              <a:prstGeom prst="ellipse">
                <a:avLst/>
              </a:prstGeom>
              <a:solidFill>
                <a:srgbClr val="C90E2B"/>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bg1"/>
                    </a:solidFill>
                    <a:latin typeface="HelveticaNeueLT Pro 43 LtEx" pitchFamily="34" charset="0"/>
                  </a:rPr>
                  <a:t>2</a:t>
                </a:r>
                <a:endParaRPr lang="zh-CN" altLang="en-US" sz="1600" b="1" dirty="0">
                  <a:solidFill>
                    <a:schemeClr val="bg1"/>
                  </a:solidFill>
                  <a:latin typeface="HelveticaNeueLT Pro 43 LtEx" pitchFamily="34" charset="0"/>
                </a:endParaRPr>
              </a:p>
            </p:txBody>
          </p:sp>
          <p:sp>
            <p:nvSpPr>
              <p:cNvPr id="709" name="椭圆 708"/>
              <p:cNvSpPr/>
              <p:nvPr/>
            </p:nvSpPr>
            <p:spPr>
              <a:xfrm>
                <a:off x="1346706" y="2260860"/>
                <a:ext cx="280169" cy="274349"/>
              </a:xfrm>
              <a:prstGeom prst="ellipse">
                <a:avLst/>
              </a:prstGeom>
              <a:solidFill>
                <a:srgbClr val="C90E2B"/>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bg1"/>
                    </a:solidFill>
                    <a:latin typeface="HelveticaNeueLT Pro 43 LtEx" pitchFamily="34" charset="0"/>
                  </a:rPr>
                  <a:t>4</a:t>
                </a:r>
                <a:endParaRPr lang="zh-CN" altLang="en-US" sz="1600" b="1" dirty="0">
                  <a:solidFill>
                    <a:schemeClr val="bg1"/>
                  </a:solidFill>
                  <a:latin typeface="HelveticaNeueLT Pro 43 LtEx" pitchFamily="34" charset="0"/>
                </a:endParaRPr>
              </a:p>
            </p:txBody>
          </p:sp>
          <p:sp>
            <p:nvSpPr>
              <p:cNvPr id="710" name="椭圆 709"/>
              <p:cNvSpPr/>
              <p:nvPr/>
            </p:nvSpPr>
            <p:spPr>
              <a:xfrm>
                <a:off x="946296" y="2659595"/>
                <a:ext cx="280169" cy="274349"/>
              </a:xfrm>
              <a:prstGeom prst="ellipse">
                <a:avLst/>
              </a:prstGeom>
              <a:solidFill>
                <a:srgbClr val="C90E2B"/>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bg1"/>
                    </a:solidFill>
                    <a:latin typeface="HelveticaNeueLT Pro 43 LtEx" pitchFamily="34" charset="0"/>
                  </a:rPr>
                  <a:t>3</a:t>
                </a:r>
                <a:endParaRPr lang="zh-CN" altLang="en-US" sz="1600" b="1" dirty="0">
                  <a:solidFill>
                    <a:schemeClr val="bg1"/>
                  </a:solidFill>
                  <a:latin typeface="HelveticaNeueLT Pro 43 LtEx" pitchFamily="34" charset="0"/>
                </a:endParaRPr>
              </a:p>
            </p:txBody>
          </p:sp>
          <p:cxnSp>
            <p:nvCxnSpPr>
              <p:cNvPr id="711" name="直接箭头连接符 710"/>
              <p:cNvCxnSpPr>
                <a:stCxn id="708" idx="4"/>
                <a:endCxn id="710" idx="0"/>
              </p:cNvCxnSpPr>
              <p:nvPr/>
            </p:nvCxnSpPr>
            <p:spPr>
              <a:xfrm>
                <a:off x="1086381" y="2119275"/>
                <a:ext cx="0" cy="540320"/>
              </a:xfrm>
              <a:prstGeom prst="straightConnector1">
                <a:avLst/>
              </a:prstGeom>
              <a:ln w="38100">
                <a:solidFill>
                  <a:srgbClr val="C90E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2" name="直接箭头连接符 711"/>
              <p:cNvCxnSpPr>
                <a:stCxn id="710" idx="7"/>
                <a:endCxn id="709" idx="3"/>
              </p:cNvCxnSpPr>
              <p:nvPr/>
            </p:nvCxnSpPr>
            <p:spPr>
              <a:xfrm flipV="1">
                <a:off x="1185435" y="2495032"/>
                <a:ext cx="202301" cy="204740"/>
              </a:xfrm>
              <a:prstGeom prst="straightConnector1">
                <a:avLst/>
              </a:prstGeom>
              <a:ln w="38100">
                <a:solidFill>
                  <a:srgbClr val="C90E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3" name="椭圆 712"/>
              <p:cNvSpPr/>
              <p:nvPr/>
            </p:nvSpPr>
            <p:spPr>
              <a:xfrm>
                <a:off x="540611" y="2260859"/>
                <a:ext cx="280169" cy="274349"/>
              </a:xfrm>
              <a:prstGeom prst="ellipse">
                <a:avLst/>
              </a:prstGeom>
              <a:solidFill>
                <a:srgbClr val="C90E2B"/>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bg1"/>
                    </a:solidFill>
                    <a:latin typeface="HelveticaNeueLT Pro 43 LtEx" pitchFamily="34" charset="0"/>
                  </a:rPr>
                  <a:t>1</a:t>
                </a:r>
                <a:endParaRPr lang="zh-CN" altLang="en-US" sz="1600" b="1" dirty="0">
                  <a:solidFill>
                    <a:schemeClr val="bg1"/>
                  </a:solidFill>
                  <a:latin typeface="HelveticaNeueLT Pro 43 LtEx" pitchFamily="34" charset="0"/>
                </a:endParaRPr>
              </a:p>
            </p:txBody>
          </p:sp>
        </p:grpSp>
        <p:cxnSp>
          <p:nvCxnSpPr>
            <p:cNvPr id="706" name="直接箭头连接符 705"/>
            <p:cNvCxnSpPr>
              <a:stCxn id="713" idx="7"/>
              <a:endCxn id="708" idx="3"/>
            </p:cNvCxnSpPr>
            <p:nvPr/>
          </p:nvCxnSpPr>
          <p:spPr>
            <a:xfrm flipV="1">
              <a:off x="779750" y="2079098"/>
              <a:ext cx="207576" cy="221938"/>
            </a:xfrm>
            <a:prstGeom prst="straightConnector1">
              <a:avLst/>
            </a:prstGeom>
            <a:ln w="38100">
              <a:solidFill>
                <a:srgbClr val="C90E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95" name="矩形 594"/>
          <p:cNvSpPr/>
          <p:nvPr/>
        </p:nvSpPr>
        <p:spPr>
          <a:xfrm>
            <a:off x="374817" y="376525"/>
            <a:ext cx="8648396" cy="923330"/>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Highlights of </a:t>
            </a:r>
          </a:p>
          <a:p>
            <a:pPr>
              <a:lnSpc>
                <a:spcPct val="80000"/>
              </a:lnSpc>
              <a:spcBef>
                <a:spcPct val="20000"/>
              </a:spcBef>
              <a:defRPr/>
            </a:pPr>
            <a:r>
              <a:rPr lang="en-US" altLang="zh-CN" sz="3000" b="1" kern="0" dirty="0" smtClean="0">
                <a:solidFill>
                  <a:srgbClr val="F99B0C"/>
                </a:solidFill>
                <a:latin typeface="HelveticaNeueLT Pro 43 LtEx" pitchFamily="34" charset="0"/>
              </a:rPr>
              <a:t>Smart ABPM View</a:t>
            </a:r>
            <a:endParaRPr lang="en-US" altLang="zh-CN" sz="3000" b="1" kern="0" dirty="0">
              <a:solidFill>
                <a:srgbClr val="F99B0C"/>
              </a:solidFill>
              <a:latin typeface="HelveticaNeueLT Pro 43 LtEx" pitchFamily="34" charset="0"/>
            </a:endParaRPr>
          </a:p>
        </p:txBody>
      </p:sp>
      <p:grpSp>
        <p:nvGrpSpPr>
          <p:cNvPr id="333" name="组合 332"/>
          <p:cNvGrpSpPr/>
          <p:nvPr/>
        </p:nvGrpSpPr>
        <p:grpSpPr>
          <a:xfrm>
            <a:off x="2396148" y="1561144"/>
            <a:ext cx="1344612" cy="1368425"/>
            <a:chOff x="67296" y="952675"/>
            <a:chExt cx="1344612" cy="1368425"/>
          </a:xfrm>
        </p:grpSpPr>
        <p:grpSp>
          <p:nvGrpSpPr>
            <p:cNvPr id="24" name="Group 26"/>
            <p:cNvGrpSpPr>
              <a:grpSpLocks noChangeAspect="1"/>
            </p:cNvGrpSpPr>
            <p:nvPr/>
          </p:nvGrpSpPr>
          <p:grpSpPr bwMode="auto">
            <a:xfrm>
              <a:off x="67296" y="952675"/>
              <a:ext cx="1344612" cy="1368425"/>
              <a:chOff x="3" y="-14"/>
              <a:chExt cx="847" cy="862"/>
            </a:xfrm>
          </p:grpSpPr>
          <p:sp>
            <p:nvSpPr>
              <p:cNvPr id="25" name="AutoShape 25"/>
              <p:cNvSpPr>
                <a:spLocks noChangeAspect="1" noChangeArrowheads="1" noTextEdit="1"/>
              </p:cNvSpPr>
              <p:nvPr/>
            </p:nvSpPr>
            <p:spPr bwMode="auto">
              <a:xfrm>
                <a:off x="3" y="2"/>
                <a:ext cx="847"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7"/>
              <p:cNvSpPr>
                <a:spLocks/>
              </p:cNvSpPr>
              <p:nvPr/>
            </p:nvSpPr>
            <p:spPr bwMode="auto">
              <a:xfrm>
                <a:off x="35" y="-14"/>
                <a:ext cx="705" cy="705"/>
              </a:xfrm>
              <a:custGeom>
                <a:avLst/>
                <a:gdLst>
                  <a:gd name="T0" fmla="*/ 0 w 353"/>
                  <a:gd name="T1" fmla="*/ 58 h 353"/>
                  <a:gd name="T2" fmla="*/ 59 w 353"/>
                  <a:gd name="T3" fmla="*/ 0 h 353"/>
                  <a:gd name="T4" fmla="*/ 294 w 353"/>
                  <a:gd name="T5" fmla="*/ 0 h 353"/>
                  <a:gd name="T6" fmla="*/ 353 w 353"/>
                  <a:gd name="T7" fmla="*/ 58 h 353"/>
                  <a:gd name="T8" fmla="*/ 353 w 353"/>
                  <a:gd name="T9" fmla="*/ 294 h 353"/>
                  <a:gd name="T10" fmla="*/ 294 w 353"/>
                  <a:gd name="T11" fmla="*/ 353 h 353"/>
                  <a:gd name="T12" fmla="*/ 59 w 353"/>
                  <a:gd name="T13" fmla="*/ 353 h 353"/>
                  <a:gd name="T14" fmla="*/ 0 w 353"/>
                  <a:gd name="T15" fmla="*/ 294 h 353"/>
                  <a:gd name="T16" fmla="*/ 0 w 353"/>
                  <a:gd name="T17" fmla="*/ 5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353">
                    <a:moveTo>
                      <a:pt x="0" y="58"/>
                    </a:moveTo>
                    <a:cubicBezTo>
                      <a:pt x="0" y="26"/>
                      <a:pt x="26" y="0"/>
                      <a:pt x="59" y="0"/>
                    </a:cubicBezTo>
                    <a:cubicBezTo>
                      <a:pt x="294" y="0"/>
                      <a:pt x="294" y="0"/>
                      <a:pt x="294" y="0"/>
                    </a:cubicBezTo>
                    <a:cubicBezTo>
                      <a:pt x="326" y="0"/>
                      <a:pt x="353" y="26"/>
                      <a:pt x="353" y="58"/>
                    </a:cubicBezTo>
                    <a:cubicBezTo>
                      <a:pt x="353" y="294"/>
                      <a:pt x="353" y="294"/>
                      <a:pt x="353" y="294"/>
                    </a:cubicBezTo>
                    <a:cubicBezTo>
                      <a:pt x="353" y="327"/>
                      <a:pt x="326" y="353"/>
                      <a:pt x="294" y="353"/>
                    </a:cubicBezTo>
                    <a:cubicBezTo>
                      <a:pt x="59" y="353"/>
                      <a:pt x="59" y="353"/>
                      <a:pt x="59" y="353"/>
                    </a:cubicBezTo>
                    <a:cubicBezTo>
                      <a:pt x="26" y="353"/>
                      <a:pt x="0" y="327"/>
                      <a:pt x="0" y="294"/>
                    </a:cubicBezTo>
                    <a:lnTo>
                      <a:pt x="0" y="58"/>
                    </a:lnTo>
                    <a:close/>
                  </a:path>
                </a:pathLst>
              </a:custGeom>
              <a:solidFill>
                <a:srgbClr val="4CB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8"/>
              <p:cNvSpPr>
                <a:spLocks/>
              </p:cNvSpPr>
              <p:nvPr/>
            </p:nvSpPr>
            <p:spPr bwMode="auto">
              <a:xfrm>
                <a:off x="123" y="79"/>
                <a:ext cx="0" cy="456"/>
              </a:xfrm>
              <a:custGeom>
                <a:avLst/>
                <a:gdLst>
                  <a:gd name="T0" fmla="*/ 456 h 456"/>
                  <a:gd name="T1" fmla="*/ 0 h 456"/>
                  <a:gd name="T2" fmla="*/ 456 h 456"/>
                </a:gdLst>
                <a:ahLst/>
                <a:cxnLst>
                  <a:cxn ang="0">
                    <a:pos x="0" y="T0"/>
                  </a:cxn>
                  <a:cxn ang="0">
                    <a:pos x="0" y="T1"/>
                  </a:cxn>
                  <a:cxn ang="0">
                    <a:pos x="0" y="T2"/>
                  </a:cxn>
                </a:cxnLst>
                <a:rect l="0" t="0" r="r" b="b"/>
                <a:pathLst>
                  <a:path h="456">
                    <a:moveTo>
                      <a:pt x="0" y="456"/>
                    </a:moveTo>
                    <a:lnTo>
                      <a:pt x="0" y="0"/>
                    </a:lnTo>
                    <a:lnTo>
                      <a:pt x="0" y="4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Line 29"/>
              <p:cNvSpPr>
                <a:spLocks noChangeShapeType="1"/>
              </p:cNvSpPr>
              <p:nvPr/>
            </p:nvSpPr>
            <p:spPr bwMode="auto">
              <a:xfrm flipV="1">
                <a:off x="123" y="79"/>
                <a:ext cx="0" cy="456"/>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0"/>
              <p:cNvSpPr>
                <a:spLocks/>
              </p:cNvSpPr>
              <p:nvPr/>
            </p:nvSpPr>
            <p:spPr bwMode="auto">
              <a:xfrm>
                <a:off x="123" y="533"/>
                <a:ext cx="655" cy="0"/>
              </a:xfrm>
              <a:custGeom>
                <a:avLst/>
                <a:gdLst>
                  <a:gd name="T0" fmla="*/ 655 w 655"/>
                  <a:gd name="T1" fmla="*/ 0 w 655"/>
                  <a:gd name="T2" fmla="*/ 655 w 655"/>
                </a:gdLst>
                <a:ahLst/>
                <a:cxnLst>
                  <a:cxn ang="0">
                    <a:pos x="T0" y="0"/>
                  </a:cxn>
                  <a:cxn ang="0">
                    <a:pos x="T1" y="0"/>
                  </a:cxn>
                  <a:cxn ang="0">
                    <a:pos x="T2" y="0"/>
                  </a:cxn>
                </a:cxnLst>
                <a:rect l="0" t="0" r="r" b="b"/>
                <a:pathLst>
                  <a:path w="655">
                    <a:moveTo>
                      <a:pt x="655" y="0"/>
                    </a:moveTo>
                    <a:lnTo>
                      <a:pt x="0" y="0"/>
                    </a:lnTo>
                    <a:lnTo>
                      <a:pt x="6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Line 31"/>
              <p:cNvSpPr>
                <a:spLocks noChangeShapeType="1"/>
              </p:cNvSpPr>
              <p:nvPr/>
            </p:nvSpPr>
            <p:spPr bwMode="auto">
              <a:xfrm flipH="1">
                <a:off x="123" y="533"/>
                <a:ext cx="558" cy="0"/>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2"/>
              <p:cNvSpPr>
                <a:spLocks/>
              </p:cNvSpPr>
              <p:nvPr/>
            </p:nvSpPr>
            <p:spPr bwMode="auto">
              <a:xfrm>
                <a:off x="123" y="165"/>
                <a:ext cx="600" cy="282"/>
              </a:xfrm>
              <a:custGeom>
                <a:avLst/>
                <a:gdLst>
                  <a:gd name="T0" fmla="*/ 0 w 600"/>
                  <a:gd name="T1" fmla="*/ 282 h 282"/>
                  <a:gd name="T2" fmla="*/ 600 w 600"/>
                  <a:gd name="T3" fmla="*/ 0 h 282"/>
                  <a:gd name="T4" fmla="*/ 0 w 600"/>
                  <a:gd name="T5" fmla="*/ 282 h 282"/>
                </a:gdLst>
                <a:ahLst/>
                <a:cxnLst>
                  <a:cxn ang="0">
                    <a:pos x="T0" y="T1"/>
                  </a:cxn>
                  <a:cxn ang="0">
                    <a:pos x="T2" y="T3"/>
                  </a:cxn>
                  <a:cxn ang="0">
                    <a:pos x="T4" y="T5"/>
                  </a:cxn>
                </a:cxnLst>
                <a:rect l="0" t="0" r="r" b="b"/>
                <a:pathLst>
                  <a:path w="600" h="282">
                    <a:moveTo>
                      <a:pt x="0" y="282"/>
                    </a:moveTo>
                    <a:lnTo>
                      <a:pt x="600" y="0"/>
                    </a:lnTo>
                    <a:lnTo>
                      <a:pt x="0" y="2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Line 33"/>
              <p:cNvSpPr>
                <a:spLocks noChangeShapeType="1"/>
              </p:cNvSpPr>
              <p:nvPr/>
            </p:nvSpPr>
            <p:spPr bwMode="auto">
              <a:xfrm flipV="1">
                <a:off x="123" y="163"/>
                <a:ext cx="531" cy="284"/>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34"/>
              <p:cNvSpPr>
                <a:spLocks/>
              </p:cNvSpPr>
              <p:nvPr/>
            </p:nvSpPr>
            <p:spPr bwMode="auto">
              <a:xfrm>
                <a:off x="343" y="332"/>
                <a:ext cx="16" cy="1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2A51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35"/>
              <p:cNvSpPr>
                <a:spLocks/>
              </p:cNvSpPr>
              <p:nvPr/>
            </p:nvSpPr>
            <p:spPr bwMode="auto">
              <a:xfrm>
                <a:off x="359" y="308"/>
                <a:ext cx="17" cy="1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2A51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36"/>
              <p:cNvSpPr>
                <a:spLocks/>
              </p:cNvSpPr>
              <p:nvPr/>
            </p:nvSpPr>
            <p:spPr bwMode="auto">
              <a:xfrm>
                <a:off x="302" y="337"/>
                <a:ext cx="17" cy="1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2A51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37"/>
              <p:cNvSpPr>
                <a:spLocks/>
              </p:cNvSpPr>
              <p:nvPr/>
            </p:nvSpPr>
            <p:spPr bwMode="auto">
              <a:xfrm>
                <a:off x="278" y="385"/>
                <a:ext cx="17" cy="1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2A51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38"/>
              <p:cNvSpPr>
                <a:spLocks/>
              </p:cNvSpPr>
              <p:nvPr/>
            </p:nvSpPr>
            <p:spPr bwMode="auto">
              <a:xfrm>
                <a:off x="391" y="282"/>
                <a:ext cx="16" cy="1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2A51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39"/>
              <p:cNvSpPr>
                <a:spLocks/>
              </p:cNvSpPr>
              <p:nvPr/>
            </p:nvSpPr>
            <p:spPr bwMode="auto">
              <a:xfrm>
                <a:off x="565" y="217"/>
                <a:ext cx="17" cy="1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E58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Freeform 40"/>
              <p:cNvSpPr>
                <a:spLocks/>
              </p:cNvSpPr>
              <p:nvPr/>
            </p:nvSpPr>
            <p:spPr bwMode="auto">
              <a:xfrm>
                <a:off x="503" y="270"/>
                <a:ext cx="17" cy="1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E58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Freeform 41"/>
              <p:cNvSpPr>
                <a:spLocks/>
              </p:cNvSpPr>
              <p:nvPr/>
            </p:nvSpPr>
            <p:spPr bwMode="auto">
              <a:xfrm>
                <a:off x="436" y="270"/>
                <a:ext cx="17" cy="1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E58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42"/>
              <p:cNvSpPr>
                <a:spLocks/>
              </p:cNvSpPr>
              <p:nvPr/>
            </p:nvSpPr>
            <p:spPr bwMode="auto">
              <a:xfrm>
                <a:off x="477" y="260"/>
                <a:ext cx="14" cy="1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E58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43"/>
              <p:cNvSpPr>
                <a:spLocks/>
              </p:cNvSpPr>
              <p:nvPr/>
            </p:nvSpPr>
            <p:spPr bwMode="auto">
              <a:xfrm>
                <a:off x="525" y="236"/>
                <a:ext cx="16" cy="1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E58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44"/>
              <p:cNvSpPr>
                <a:spLocks/>
              </p:cNvSpPr>
              <p:nvPr/>
            </p:nvSpPr>
            <p:spPr bwMode="auto">
              <a:xfrm>
                <a:off x="582" y="203"/>
                <a:ext cx="17" cy="1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E58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45"/>
              <p:cNvSpPr>
                <a:spLocks/>
              </p:cNvSpPr>
              <p:nvPr/>
            </p:nvSpPr>
            <p:spPr bwMode="auto">
              <a:xfrm>
                <a:off x="316" y="353"/>
                <a:ext cx="17" cy="1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2A51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2" name="TextBox 77"/>
            <p:cNvSpPr txBox="1"/>
            <p:nvPr/>
          </p:nvSpPr>
          <p:spPr bwMode="auto">
            <a:xfrm>
              <a:off x="373414" y="1795349"/>
              <a:ext cx="604653" cy="307777"/>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3 LtEx" panose="020B0503020202020204" pitchFamily="34" charset="0"/>
                  <a:ea typeface="Segoe UI" pitchFamily="34" charset="0"/>
                  <a:cs typeface="Calibri" pitchFamily="34" charset="0"/>
                </a:rPr>
                <a:t>AASI</a:t>
              </a:r>
              <a:endParaRPr lang="zh-CN" altLang="en-US" sz="1400" dirty="0">
                <a:solidFill>
                  <a:schemeClr val="bg1"/>
                </a:solidFill>
                <a:latin typeface="HelveticaNeueLT Pro 43 LtEx" panose="020B0503020202020204" pitchFamily="34" charset="0"/>
                <a:ea typeface="Segoe UI" pitchFamily="34" charset="0"/>
                <a:cs typeface="Calibri" pitchFamily="34" charset="0"/>
              </a:endParaRPr>
            </a:p>
          </p:txBody>
        </p:sp>
      </p:grpSp>
      <p:grpSp>
        <p:nvGrpSpPr>
          <p:cNvPr id="924" name="组合 923"/>
          <p:cNvGrpSpPr/>
          <p:nvPr/>
        </p:nvGrpSpPr>
        <p:grpSpPr>
          <a:xfrm>
            <a:off x="852315" y="1557206"/>
            <a:ext cx="1131888" cy="1119188"/>
            <a:chOff x="635572" y="1457784"/>
            <a:chExt cx="1131888" cy="1119188"/>
          </a:xfrm>
        </p:grpSpPr>
        <p:grpSp>
          <p:nvGrpSpPr>
            <p:cNvPr id="914" name="Group 48"/>
            <p:cNvGrpSpPr>
              <a:grpSpLocks noChangeAspect="1"/>
            </p:cNvGrpSpPr>
            <p:nvPr/>
          </p:nvGrpSpPr>
          <p:grpSpPr bwMode="auto">
            <a:xfrm>
              <a:off x="635572" y="1457784"/>
              <a:ext cx="1131888" cy="1119188"/>
              <a:chOff x="439" y="918"/>
              <a:chExt cx="713" cy="705"/>
            </a:xfrm>
          </p:grpSpPr>
          <p:sp>
            <p:nvSpPr>
              <p:cNvPr id="915" name="AutoShape 47"/>
              <p:cNvSpPr>
                <a:spLocks noChangeAspect="1" noChangeArrowheads="1" noTextEdit="1"/>
              </p:cNvSpPr>
              <p:nvPr/>
            </p:nvSpPr>
            <p:spPr bwMode="auto">
              <a:xfrm>
                <a:off x="472" y="920"/>
                <a:ext cx="680"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6" name="Freeform 49"/>
              <p:cNvSpPr>
                <a:spLocks/>
              </p:cNvSpPr>
              <p:nvPr/>
            </p:nvSpPr>
            <p:spPr bwMode="auto">
              <a:xfrm>
                <a:off x="439" y="918"/>
                <a:ext cx="703" cy="703"/>
              </a:xfrm>
              <a:custGeom>
                <a:avLst/>
                <a:gdLst>
                  <a:gd name="T0" fmla="*/ 0 w 352"/>
                  <a:gd name="T1" fmla="*/ 59 h 354"/>
                  <a:gd name="T2" fmla="*/ 58 w 352"/>
                  <a:gd name="T3" fmla="*/ 0 h 354"/>
                  <a:gd name="T4" fmla="*/ 294 w 352"/>
                  <a:gd name="T5" fmla="*/ 0 h 354"/>
                  <a:gd name="T6" fmla="*/ 352 w 352"/>
                  <a:gd name="T7" fmla="*/ 59 h 354"/>
                  <a:gd name="T8" fmla="*/ 352 w 352"/>
                  <a:gd name="T9" fmla="*/ 295 h 354"/>
                  <a:gd name="T10" fmla="*/ 294 w 352"/>
                  <a:gd name="T11" fmla="*/ 354 h 354"/>
                  <a:gd name="T12" fmla="*/ 58 w 352"/>
                  <a:gd name="T13" fmla="*/ 354 h 354"/>
                  <a:gd name="T14" fmla="*/ 0 w 352"/>
                  <a:gd name="T15" fmla="*/ 295 h 354"/>
                  <a:gd name="T16" fmla="*/ 0 w 352"/>
                  <a:gd name="T17" fmla="*/ 59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4">
                    <a:moveTo>
                      <a:pt x="0" y="59"/>
                    </a:moveTo>
                    <a:cubicBezTo>
                      <a:pt x="0" y="27"/>
                      <a:pt x="26" y="0"/>
                      <a:pt x="58" y="0"/>
                    </a:cubicBezTo>
                    <a:cubicBezTo>
                      <a:pt x="294" y="0"/>
                      <a:pt x="294" y="0"/>
                      <a:pt x="294" y="0"/>
                    </a:cubicBezTo>
                    <a:cubicBezTo>
                      <a:pt x="326" y="0"/>
                      <a:pt x="352" y="27"/>
                      <a:pt x="352" y="59"/>
                    </a:cubicBezTo>
                    <a:cubicBezTo>
                      <a:pt x="352" y="295"/>
                      <a:pt x="352" y="295"/>
                      <a:pt x="352" y="295"/>
                    </a:cubicBezTo>
                    <a:cubicBezTo>
                      <a:pt x="352" y="327"/>
                      <a:pt x="326" y="354"/>
                      <a:pt x="294" y="354"/>
                    </a:cubicBezTo>
                    <a:cubicBezTo>
                      <a:pt x="58" y="354"/>
                      <a:pt x="58" y="354"/>
                      <a:pt x="58" y="354"/>
                    </a:cubicBezTo>
                    <a:cubicBezTo>
                      <a:pt x="26" y="354"/>
                      <a:pt x="0" y="327"/>
                      <a:pt x="0" y="295"/>
                    </a:cubicBezTo>
                    <a:lnTo>
                      <a:pt x="0" y="59"/>
                    </a:lnTo>
                    <a:close/>
                  </a:path>
                </a:pathLst>
              </a:custGeom>
              <a:solidFill>
                <a:srgbClr val="4CB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7" name="Freeform 50"/>
              <p:cNvSpPr>
                <a:spLocks/>
              </p:cNvSpPr>
              <p:nvPr/>
            </p:nvSpPr>
            <p:spPr bwMode="auto">
              <a:xfrm>
                <a:off x="568" y="1029"/>
                <a:ext cx="462" cy="341"/>
              </a:xfrm>
              <a:custGeom>
                <a:avLst/>
                <a:gdLst>
                  <a:gd name="T0" fmla="*/ 462 w 462"/>
                  <a:gd name="T1" fmla="*/ 341 h 341"/>
                  <a:gd name="T2" fmla="*/ 0 w 462"/>
                  <a:gd name="T3" fmla="*/ 341 h 341"/>
                  <a:gd name="T4" fmla="*/ 0 w 462"/>
                  <a:gd name="T5" fmla="*/ 95 h 341"/>
                  <a:gd name="T6" fmla="*/ 0 w 462"/>
                  <a:gd name="T7" fmla="*/ 0 h 341"/>
                  <a:gd name="T8" fmla="*/ 462 w 462"/>
                  <a:gd name="T9" fmla="*/ 0 h 341"/>
                  <a:gd name="T10" fmla="*/ 462 w 462"/>
                  <a:gd name="T11" fmla="*/ 341 h 341"/>
                </a:gdLst>
                <a:ahLst/>
                <a:cxnLst>
                  <a:cxn ang="0">
                    <a:pos x="T0" y="T1"/>
                  </a:cxn>
                  <a:cxn ang="0">
                    <a:pos x="T2" y="T3"/>
                  </a:cxn>
                  <a:cxn ang="0">
                    <a:pos x="T4" y="T5"/>
                  </a:cxn>
                  <a:cxn ang="0">
                    <a:pos x="T6" y="T7"/>
                  </a:cxn>
                  <a:cxn ang="0">
                    <a:pos x="T8" y="T9"/>
                  </a:cxn>
                  <a:cxn ang="0">
                    <a:pos x="T10" y="T11"/>
                  </a:cxn>
                </a:cxnLst>
                <a:rect l="0" t="0" r="r" b="b"/>
                <a:pathLst>
                  <a:path w="462" h="341">
                    <a:moveTo>
                      <a:pt x="462" y="341"/>
                    </a:moveTo>
                    <a:lnTo>
                      <a:pt x="0" y="341"/>
                    </a:lnTo>
                    <a:lnTo>
                      <a:pt x="0" y="95"/>
                    </a:lnTo>
                    <a:lnTo>
                      <a:pt x="0" y="0"/>
                    </a:lnTo>
                    <a:lnTo>
                      <a:pt x="462" y="0"/>
                    </a:lnTo>
                    <a:lnTo>
                      <a:pt x="462"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8" name="Freeform 51"/>
              <p:cNvSpPr>
                <a:spLocks/>
              </p:cNvSpPr>
              <p:nvPr/>
            </p:nvSpPr>
            <p:spPr bwMode="auto">
              <a:xfrm>
                <a:off x="568" y="1130"/>
                <a:ext cx="462" cy="0"/>
              </a:xfrm>
              <a:custGeom>
                <a:avLst/>
                <a:gdLst>
                  <a:gd name="T0" fmla="*/ 462 w 462"/>
                  <a:gd name="T1" fmla="*/ 70 w 462"/>
                  <a:gd name="T2" fmla="*/ 0 w 462"/>
                </a:gdLst>
                <a:ahLst/>
                <a:cxnLst>
                  <a:cxn ang="0">
                    <a:pos x="T0" y="0"/>
                  </a:cxn>
                  <a:cxn ang="0">
                    <a:pos x="T1" y="0"/>
                  </a:cxn>
                  <a:cxn ang="0">
                    <a:pos x="T2" y="0"/>
                  </a:cxn>
                </a:cxnLst>
                <a:rect l="0" t="0" r="r" b="b"/>
                <a:pathLst>
                  <a:path w="462">
                    <a:moveTo>
                      <a:pt x="462" y="0"/>
                    </a:moveTo>
                    <a:lnTo>
                      <a:pt x="70" y="0"/>
                    </a:lnTo>
                    <a:lnTo>
                      <a:pt x="0" y="0"/>
                    </a:lnTo>
                  </a:path>
                </a:pathLst>
              </a:custGeom>
              <a:noFill/>
              <a:ln w="11113" cap="flat">
                <a:solidFill>
                  <a:srgbClr val="4CB67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19" name="Line 52"/>
              <p:cNvSpPr>
                <a:spLocks noChangeShapeType="1"/>
              </p:cNvSpPr>
              <p:nvPr/>
            </p:nvSpPr>
            <p:spPr bwMode="auto">
              <a:xfrm flipV="1">
                <a:off x="630" y="1130"/>
                <a:ext cx="0" cy="240"/>
              </a:xfrm>
              <a:prstGeom prst="line">
                <a:avLst/>
              </a:prstGeom>
              <a:noFill/>
              <a:ln w="11113" cap="flat">
                <a:solidFill>
                  <a:srgbClr val="4CB67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20" name="Line 53"/>
              <p:cNvSpPr>
                <a:spLocks noChangeShapeType="1"/>
              </p:cNvSpPr>
              <p:nvPr/>
            </p:nvSpPr>
            <p:spPr bwMode="auto">
              <a:xfrm flipH="1">
                <a:off x="708" y="1184"/>
                <a:ext cx="265" cy="0"/>
              </a:xfrm>
              <a:prstGeom prst="line">
                <a:avLst/>
              </a:prstGeom>
              <a:noFill/>
              <a:ln w="11113" cap="flat">
                <a:solidFill>
                  <a:srgbClr val="4CB67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21" name="Line 54"/>
              <p:cNvSpPr>
                <a:spLocks noChangeShapeType="1"/>
              </p:cNvSpPr>
              <p:nvPr/>
            </p:nvSpPr>
            <p:spPr bwMode="auto">
              <a:xfrm flipH="1">
                <a:off x="708" y="1237"/>
                <a:ext cx="265" cy="0"/>
              </a:xfrm>
              <a:prstGeom prst="line">
                <a:avLst/>
              </a:prstGeom>
              <a:noFill/>
              <a:ln w="11113" cap="flat">
                <a:solidFill>
                  <a:srgbClr val="4CB67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22" name="Line 55"/>
              <p:cNvSpPr>
                <a:spLocks noChangeShapeType="1"/>
              </p:cNvSpPr>
              <p:nvPr/>
            </p:nvSpPr>
            <p:spPr bwMode="auto">
              <a:xfrm flipH="1">
                <a:off x="708" y="1291"/>
                <a:ext cx="265" cy="0"/>
              </a:xfrm>
              <a:prstGeom prst="line">
                <a:avLst/>
              </a:prstGeom>
              <a:noFill/>
              <a:ln w="11113" cap="flat">
                <a:solidFill>
                  <a:srgbClr val="4CB67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23" name="TextBox 77"/>
            <p:cNvSpPr txBox="1"/>
            <p:nvPr/>
          </p:nvSpPr>
          <p:spPr bwMode="auto">
            <a:xfrm>
              <a:off x="840735" y="2234555"/>
              <a:ext cx="728083" cy="307777"/>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3 LtEx" panose="020B0503020202020204" pitchFamily="34" charset="0"/>
                  <a:ea typeface="Segoe UI" pitchFamily="34" charset="0"/>
                  <a:cs typeface="Calibri" pitchFamily="34" charset="0"/>
                </a:rPr>
                <a:t>Flat UI</a:t>
              </a:r>
              <a:endParaRPr lang="zh-CN" altLang="en-US" sz="1400" dirty="0">
                <a:solidFill>
                  <a:schemeClr val="bg1"/>
                </a:solidFill>
                <a:latin typeface="HelveticaNeueLT Pro 43 LtEx" panose="020B0503020202020204" pitchFamily="34" charset="0"/>
                <a:ea typeface="Segoe UI" pitchFamily="34" charset="0"/>
                <a:cs typeface="Calibri" pitchFamily="34" charset="0"/>
              </a:endParaRPr>
            </a:p>
          </p:txBody>
        </p:sp>
      </p:grpSp>
      <p:grpSp>
        <p:nvGrpSpPr>
          <p:cNvPr id="956" name="组合 955"/>
          <p:cNvGrpSpPr/>
          <p:nvPr/>
        </p:nvGrpSpPr>
        <p:grpSpPr>
          <a:xfrm>
            <a:off x="4025110" y="1573453"/>
            <a:ext cx="1135509" cy="1116000"/>
            <a:chOff x="2242748" y="1557212"/>
            <a:chExt cx="1135509" cy="1116000"/>
          </a:xfrm>
        </p:grpSpPr>
        <p:grpSp>
          <p:nvGrpSpPr>
            <p:cNvPr id="926" name="Group 58"/>
            <p:cNvGrpSpPr>
              <a:grpSpLocks/>
            </p:cNvGrpSpPr>
            <p:nvPr/>
          </p:nvGrpSpPr>
          <p:grpSpPr bwMode="auto">
            <a:xfrm>
              <a:off x="2258657" y="1557212"/>
              <a:ext cx="1119600" cy="1116000"/>
              <a:chOff x="1432" y="962"/>
              <a:chExt cx="847" cy="839"/>
            </a:xfrm>
          </p:grpSpPr>
          <p:sp>
            <p:nvSpPr>
              <p:cNvPr id="927" name="AutoShape 57"/>
              <p:cNvSpPr>
                <a:spLocks noChangeAspect="1" noChangeArrowheads="1" noTextEdit="1"/>
              </p:cNvSpPr>
              <p:nvPr/>
            </p:nvSpPr>
            <p:spPr bwMode="auto">
              <a:xfrm>
                <a:off x="1432" y="962"/>
                <a:ext cx="847"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8" name="Freeform 59"/>
              <p:cNvSpPr>
                <a:spLocks/>
              </p:cNvSpPr>
              <p:nvPr/>
            </p:nvSpPr>
            <p:spPr bwMode="auto">
              <a:xfrm>
                <a:off x="1434" y="960"/>
                <a:ext cx="845" cy="843"/>
              </a:xfrm>
              <a:custGeom>
                <a:avLst/>
                <a:gdLst>
                  <a:gd name="T0" fmla="*/ 0 w 353"/>
                  <a:gd name="T1" fmla="*/ 58 h 353"/>
                  <a:gd name="T2" fmla="*/ 59 w 353"/>
                  <a:gd name="T3" fmla="*/ 0 h 353"/>
                  <a:gd name="T4" fmla="*/ 294 w 353"/>
                  <a:gd name="T5" fmla="*/ 0 h 353"/>
                  <a:gd name="T6" fmla="*/ 353 w 353"/>
                  <a:gd name="T7" fmla="*/ 58 h 353"/>
                  <a:gd name="T8" fmla="*/ 353 w 353"/>
                  <a:gd name="T9" fmla="*/ 294 h 353"/>
                  <a:gd name="T10" fmla="*/ 294 w 353"/>
                  <a:gd name="T11" fmla="*/ 353 h 353"/>
                  <a:gd name="T12" fmla="*/ 59 w 353"/>
                  <a:gd name="T13" fmla="*/ 353 h 353"/>
                  <a:gd name="T14" fmla="*/ 0 w 353"/>
                  <a:gd name="T15" fmla="*/ 294 h 353"/>
                  <a:gd name="T16" fmla="*/ 0 w 353"/>
                  <a:gd name="T17" fmla="*/ 5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353">
                    <a:moveTo>
                      <a:pt x="0" y="58"/>
                    </a:moveTo>
                    <a:cubicBezTo>
                      <a:pt x="0" y="26"/>
                      <a:pt x="26" y="0"/>
                      <a:pt x="59" y="0"/>
                    </a:cubicBezTo>
                    <a:cubicBezTo>
                      <a:pt x="294" y="0"/>
                      <a:pt x="294" y="0"/>
                      <a:pt x="294" y="0"/>
                    </a:cubicBezTo>
                    <a:cubicBezTo>
                      <a:pt x="326" y="0"/>
                      <a:pt x="353" y="26"/>
                      <a:pt x="353" y="58"/>
                    </a:cubicBezTo>
                    <a:cubicBezTo>
                      <a:pt x="353" y="294"/>
                      <a:pt x="353" y="294"/>
                      <a:pt x="353" y="294"/>
                    </a:cubicBezTo>
                    <a:cubicBezTo>
                      <a:pt x="353" y="327"/>
                      <a:pt x="326" y="353"/>
                      <a:pt x="294" y="353"/>
                    </a:cubicBezTo>
                    <a:cubicBezTo>
                      <a:pt x="59" y="353"/>
                      <a:pt x="59" y="353"/>
                      <a:pt x="59" y="353"/>
                    </a:cubicBezTo>
                    <a:cubicBezTo>
                      <a:pt x="26" y="353"/>
                      <a:pt x="0" y="327"/>
                      <a:pt x="0" y="294"/>
                    </a:cubicBezTo>
                    <a:lnTo>
                      <a:pt x="0" y="58"/>
                    </a:lnTo>
                    <a:close/>
                  </a:path>
                </a:pathLst>
              </a:custGeom>
              <a:solidFill>
                <a:srgbClr val="4CB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9" name="Freeform 60"/>
              <p:cNvSpPr>
                <a:spLocks/>
              </p:cNvSpPr>
              <p:nvPr/>
            </p:nvSpPr>
            <p:spPr bwMode="auto">
              <a:xfrm>
                <a:off x="1573" y="1043"/>
                <a:ext cx="586" cy="134"/>
              </a:xfrm>
              <a:custGeom>
                <a:avLst/>
                <a:gdLst>
                  <a:gd name="T0" fmla="*/ 0 w 586"/>
                  <a:gd name="T1" fmla="*/ 91 h 134"/>
                  <a:gd name="T2" fmla="*/ 120 w 586"/>
                  <a:gd name="T3" fmla="*/ 134 h 134"/>
                  <a:gd name="T4" fmla="*/ 232 w 586"/>
                  <a:gd name="T5" fmla="*/ 43 h 134"/>
                  <a:gd name="T6" fmla="*/ 364 w 586"/>
                  <a:gd name="T7" fmla="*/ 0 h 134"/>
                  <a:gd name="T8" fmla="*/ 448 w 586"/>
                  <a:gd name="T9" fmla="*/ 67 h 134"/>
                  <a:gd name="T10" fmla="*/ 586 w 586"/>
                  <a:gd name="T11" fmla="*/ 67 h 134"/>
                  <a:gd name="T12" fmla="*/ 0 w 586"/>
                  <a:gd name="T13" fmla="*/ 91 h 134"/>
                </a:gdLst>
                <a:ahLst/>
                <a:cxnLst>
                  <a:cxn ang="0">
                    <a:pos x="T0" y="T1"/>
                  </a:cxn>
                  <a:cxn ang="0">
                    <a:pos x="T2" y="T3"/>
                  </a:cxn>
                  <a:cxn ang="0">
                    <a:pos x="T4" y="T5"/>
                  </a:cxn>
                  <a:cxn ang="0">
                    <a:pos x="T6" y="T7"/>
                  </a:cxn>
                  <a:cxn ang="0">
                    <a:pos x="T8" y="T9"/>
                  </a:cxn>
                  <a:cxn ang="0">
                    <a:pos x="T10" y="T11"/>
                  </a:cxn>
                  <a:cxn ang="0">
                    <a:pos x="T12" y="T13"/>
                  </a:cxn>
                </a:cxnLst>
                <a:rect l="0" t="0" r="r" b="b"/>
                <a:pathLst>
                  <a:path w="586" h="134">
                    <a:moveTo>
                      <a:pt x="0" y="91"/>
                    </a:moveTo>
                    <a:lnTo>
                      <a:pt x="120" y="134"/>
                    </a:lnTo>
                    <a:lnTo>
                      <a:pt x="232" y="43"/>
                    </a:lnTo>
                    <a:lnTo>
                      <a:pt x="364" y="0"/>
                    </a:lnTo>
                    <a:lnTo>
                      <a:pt x="448" y="67"/>
                    </a:lnTo>
                    <a:lnTo>
                      <a:pt x="586" y="67"/>
                    </a:lnTo>
                    <a:lnTo>
                      <a:pt x="0" y="91"/>
                    </a:lnTo>
                    <a:close/>
                  </a:path>
                </a:pathLst>
              </a:custGeom>
              <a:solidFill>
                <a:srgbClr val="4CB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0" name="Freeform 61"/>
              <p:cNvSpPr>
                <a:spLocks/>
              </p:cNvSpPr>
              <p:nvPr/>
            </p:nvSpPr>
            <p:spPr bwMode="auto">
              <a:xfrm>
                <a:off x="1573" y="1043"/>
                <a:ext cx="586" cy="134"/>
              </a:xfrm>
              <a:custGeom>
                <a:avLst/>
                <a:gdLst>
                  <a:gd name="T0" fmla="*/ 0 w 586"/>
                  <a:gd name="T1" fmla="*/ 91 h 134"/>
                  <a:gd name="T2" fmla="*/ 120 w 586"/>
                  <a:gd name="T3" fmla="*/ 134 h 134"/>
                  <a:gd name="T4" fmla="*/ 232 w 586"/>
                  <a:gd name="T5" fmla="*/ 43 h 134"/>
                  <a:gd name="T6" fmla="*/ 364 w 586"/>
                  <a:gd name="T7" fmla="*/ 0 h 134"/>
                  <a:gd name="T8" fmla="*/ 448 w 586"/>
                  <a:gd name="T9" fmla="*/ 67 h 134"/>
                  <a:gd name="T10" fmla="*/ 586 w 586"/>
                  <a:gd name="T11" fmla="*/ 67 h 134"/>
                </a:gdLst>
                <a:ahLst/>
                <a:cxnLst>
                  <a:cxn ang="0">
                    <a:pos x="T0" y="T1"/>
                  </a:cxn>
                  <a:cxn ang="0">
                    <a:pos x="T2" y="T3"/>
                  </a:cxn>
                  <a:cxn ang="0">
                    <a:pos x="T4" y="T5"/>
                  </a:cxn>
                  <a:cxn ang="0">
                    <a:pos x="T6" y="T7"/>
                  </a:cxn>
                  <a:cxn ang="0">
                    <a:pos x="T8" y="T9"/>
                  </a:cxn>
                  <a:cxn ang="0">
                    <a:pos x="T10" y="T11"/>
                  </a:cxn>
                </a:cxnLst>
                <a:rect l="0" t="0" r="r" b="b"/>
                <a:pathLst>
                  <a:path w="586" h="134">
                    <a:moveTo>
                      <a:pt x="0" y="91"/>
                    </a:moveTo>
                    <a:lnTo>
                      <a:pt x="120" y="134"/>
                    </a:lnTo>
                    <a:lnTo>
                      <a:pt x="232" y="43"/>
                    </a:lnTo>
                    <a:lnTo>
                      <a:pt x="364" y="0"/>
                    </a:lnTo>
                    <a:lnTo>
                      <a:pt x="448" y="67"/>
                    </a:lnTo>
                    <a:lnTo>
                      <a:pt x="586" y="67"/>
                    </a:lnTo>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31" name="Freeform 62"/>
              <p:cNvSpPr>
                <a:spLocks/>
              </p:cNvSpPr>
              <p:nvPr/>
            </p:nvSpPr>
            <p:spPr bwMode="auto">
              <a:xfrm>
                <a:off x="1561" y="1258"/>
                <a:ext cx="589" cy="72"/>
              </a:xfrm>
              <a:custGeom>
                <a:avLst/>
                <a:gdLst>
                  <a:gd name="T0" fmla="*/ 0 w 589"/>
                  <a:gd name="T1" fmla="*/ 41 h 72"/>
                  <a:gd name="T2" fmla="*/ 91 w 589"/>
                  <a:gd name="T3" fmla="*/ 41 h 72"/>
                  <a:gd name="T4" fmla="*/ 139 w 589"/>
                  <a:gd name="T5" fmla="*/ 72 h 72"/>
                  <a:gd name="T6" fmla="*/ 244 w 589"/>
                  <a:gd name="T7" fmla="*/ 0 h 72"/>
                  <a:gd name="T8" fmla="*/ 373 w 589"/>
                  <a:gd name="T9" fmla="*/ 27 h 72"/>
                  <a:gd name="T10" fmla="*/ 507 w 589"/>
                  <a:gd name="T11" fmla="*/ 0 h 72"/>
                  <a:gd name="T12" fmla="*/ 589 w 589"/>
                  <a:gd name="T13" fmla="*/ 44 h 72"/>
                  <a:gd name="T14" fmla="*/ 0 w 589"/>
                  <a:gd name="T15" fmla="*/ 4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9" h="72">
                    <a:moveTo>
                      <a:pt x="0" y="41"/>
                    </a:moveTo>
                    <a:lnTo>
                      <a:pt x="91" y="41"/>
                    </a:lnTo>
                    <a:lnTo>
                      <a:pt x="139" y="72"/>
                    </a:lnTo>
                    <a:lnTo>
                      <a:pt x="244" y="0"/>
                    </a:lnTo>
                    <a:lnTo>
                      <a:pt x="373" y="27"/>
                    </a:lnTo>
                    <a:lnTo>
                      <a:pt x="507" y="0"/>
                    </a:lnTo>
                    <a:lnTo>
                      <a:pt x="589" y="44"/>
                    </a:lnTo>
                    <a:lnTo>
                      <a:pt x="0" y="41"/>
                    </a:lnTo>
                    <a:close/>
                  </a:path>
                </a:pathLst>
              </a:custGeom>
              <a:solidFill>
                <a:srgbClr val="4CB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2" name="Freeform 63"/>
              <p:cNvSpPr>
                <a:spLocks/>
              </p:cNvSpPr>
              <p:nvPr/>
            </p:nvSpPr>
            <p:spPr bwMode="auto">
              <a:xfrm>
                <a:off x="1561" y="1258"/>
                <a:ext cx="589" cy="72"/>
              </a:xfrm>
              <a:custGeom>
                <a:avLst/>
                <a:gdLst>
                  <a:gd name="T0" fmla="*/ 0 w 589"/>
                  <a:gd name="T1" fmla="*/ 41 h 72"/>
                  <a:gd name="T2" fmla="*/ 91 w 589"/>
                  <a:gd name="T3" fmla="*/ 41 h 72"/>
                  <a:gd name="T4" fmla="*/ 139 w 589"/>
                  <a:gd name="T5" fmla="*/ 72 h 72"/>
                  <a:gd name="T6" fmla="*/ 244 w 589"/>
                  <a:gd name="T7" fmla="*/ 0 h 72"/>
                  <a:gd name="T8" fmla="*/ 373 w 589"/>
                  <a:gd name="T9" fmla="*/ 27 h 72"/>
                  <a:gd name="T10" fmla="*/ 507 w 589"/>
                  <a:gd name="T11" fmla="*/ 0 h 72"/>
                  <a:gd name="T12" fmla="*/ 589 w 589"/>
                  <a:gd name="T13" fmla="*/ 44 h 72"/>
                </a:gdLst>
                <a:ahLst/>
                <a:cxnLst>
                  <a:cxn ang="0">
                    <a:pos x="T0" y="T1"/>
                  </a:cxn>
                  <a:cxn ang="0">
                    <a:pos x="T2" y="T3"/>
                  </a:cxn>
                  <a:cxn ang="0">
                    <a:pos x="T4" y="T5"/>
                  </a:cxn>
                  <a:cxn ang="0">
                    <a:pos x="T6" y="T7"/>
                  </a:cxn>
                  <a:cxn ang="0">
                    <a:pos x="T8" y="T9"/>
                  </a:cxn>
                  <a:cxn ang="0">
                    <a:pos x="T10" y="T11"/>
                  </a:cxn>
                  <a:cxn ang="0">
                    <a:pos x="T12" y="T13"/>
                  </a:cxn>
                </a:cxnLst>
                <a:rect l="0" t="0" r="r" b="b"/>
                <a:pathLst>
                  <a:path w="589" h="72">
                    <a:moveTo>
                      <a:pt x="0" y="41"/>
                    </a:moveTo>
                    <a:lnTo>
                      <a:pt x="91" y="41"/>
                    </a:lnTo>
                    <a:lnTo>
                      <a:pt x="139" y="72"/>
                    </a:lnTo>
                    <a:lnTo>
                      <a:pt x="244" y="0"/>
                    </a:lnTo>
                    <a:lnTo>
                      <a:pt x="373" y="27"/>
                    </a:lnTo>
                    <a:lnTo>
                      <a:pt x="507" y="0"/>
                    </a:lnTo>
                    <a:lnTo>
                      <a:pt x="589" y="44"/>
                    </a:lnTo>
                  </a:path>
                </a:pathLst>
              </a:custGeom>
              <a:noFill/>
              <a:ln w="30163"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33" name="TextBox 77"/>
            <p:cNvSpPr txBox="1"/>
            <p:nvPr/>
          </p:nvSpPr>
          <p:spPr bwMode="auto">
            <a:xfrm>
              <a:off x="2242748" y="2177497"/>
              <a:ext cx="1133644" cy="461665"/>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200" dirty="0" smtClean="0">
                  <a:solidFill>
                    <a:schemeClr val="bg1"/>
                  </a:solidFill>
                  <a:latin typeface="HelveticaNeueLT Pro 43 LtEx" panose="020B0503020202020204" pitchFamily="34" charset="0"/>
                  <a:ea typeface="Segoe UI" pitchFamily="34" charset="0"/>
                  <a:cs typeface="Calibri" pitchFamily="34" charset="0"/>
                </a:rPr>
                <a:t>BP</a:t>
              </a:r>
            </a:p>
            <a:p>
              <a:pPr algn="ctr" fontAlgn="base">
                <a:spcBef>
                  <a:spcPct val="0"/>
                </a:spcBef>
                <a:spcAft>
                  <a:spcPct val="0"/>
                </a:spcAft>
                <a:defRPr/>
              </a:pPr>
              <a:r>
                <a:rPr lang="en-US" altLang="zh-CN" sz="1200" dirty="0" smtClean="0">
                  <a:solidFill>
                    <a:schemeClr val="bg1"/>
                  </a:solidFill>
                  <a:latin typeface="HelveticaNeueLT Pro 43 LtEx" panose="020B0503020202020204" pitchFamily="34" charset="0"/>
                  <a:ea typeface="Segoe UI" pitchFamily="34" charset="0"/>
                  <a:cs typeface="Calibri" pitchFamily="34" charset="0"/>
                </a:rPr>
                <a:t>Comparison</a:t>
              </a:r>
              <a:endParaRPr lang="zh-CN" altLang="en-US" sz="1200" dirty="0">
                <a:solidFill>
                  <a:schemeClr val="bg1"/>
                </a:solidFill>
                <a:latin typeface="HelveticaNeueLT Pro 43 LtEx" panose="020B0503020202020204" pitchFamily="34" charset="0"/>
                <a:ea typeface="Segoe UI" pitchFamily="34" charset="0"/>
                <a:cs typeface="Calibri" pitchFamily="34" charset="0"/>
              </a:endParaRPr>
            </a:p>
          </p:txBody>
        </p:sp>
      </p:grpSp>
      <p:grpSp>
        <p:nvGrpSpPr>
          <p:cNvPr id="957" name="组合 956"/>
          <p:cNvGrpSpPr/>
          <p:nvPr/>
        </p:nvGrpSpPr>
        <p:grpSpPr>
          <a:xfrm>
            <a:off x="5656704" y="1538341"/>
            <a:ext cx="1529608" cy="1166326"/>
            <a:chOff x="2251286" y="2841823"/>
            <a:chExt cx="1529608" cy="1166326"/>
          </a:xfrm>
        </p:grpSpPr>
        <p:pic>
          <p:nvPicPr>
            <p:cNvPr id="937" name="图片 936"/>
            <p:cNvPicPr>
              <a:picLocks noChangeAspect="1"/>
            </p:cNvPicPr>
            <p:nvPr/>
          </p:nvPicPr>
          <p:blipFill>
            <a:blip r:embed="rId2"/>
            <a:stretch>
              <a:fillRect/>
            </a:stretch>
          </p:blipFill>
          <p:spPr>
            <a:xfrm>
              <a:off x="2251286" y="2841823"/>
              <a:ext cx="1529608" cy="1166326"/>
            </a:xfrm>
            <a:prstGeom prst="rect">
              <a:avLst/>
            </a:prstGeom>
          </p:spPr>
        </p:pic>
        <p:sp>
          <p:nvSpPr>
            <p:cNvPr id="938" name="TextBox 25"/>
            <p:cNvSpPr txBox="1"/>
            <p:nvPr/>
          </p:nvSpPr>
          <p:spPr>
            <a:xfrm>
              <a:off x="2281083" y="3669033"/>
              <a:ext cx="1120587" cy="248145"/>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400" dirty="0" smtClean="0">
                  <a:latin typeface="HelveticaNeueLT Pro 43 LtEx" pitchFamily="34" charset="0"/>
                </a:rPr>
                <a:t>Pie Chart</a:t>
              </a:r>
              <a:endParaRPr lang="zh-CN" altLang="en-US" sz="1400" dirty="0">
                <a:latin typeface="HelveticaNeueLT Pro 43 LtEx" pitchFamily="34" charset="0"/>
              </a:endParaRPr>
            </a:p>
          </p:txBody>
        </p:sp>
      </p:grpSp>
      <p:grpSp>
        <p:nvGrpSpPr>
          <p:cNvPr id="955" name="组合 954"/>
          <p:cNvGrpSpPr/>
          <p:nvPr/>
        </p:nvGrpSpPr>
        <p:grpSpPr>
          <a:xfrm>
            <a:off x="4045717" y="3279979"/>
            <a:ext cx="1126574" cy="1150937"/>
            <a:chOff x="2256187" y="5433699"/>
            <a:chExt cx="1126574" cy="1150937"/>
          </a:xfrm>
        </p:grpSpPr>
        <p:grpSp>
          <p:nvGrpSpPr>
            <p:cNvPr id="940" name="Group 66"/>
            <p:cNvGrpSpPr>
              <a:grpSpLocks noChangeAspect="1"/>
            </p:cNvGrpSpPr>
            <p:nvPr/>
          </p:nvGrpSpPr>
          <p:grpSpPr bwMode="auto">
            <a:xfrm>
              <a:off x="2256187" y="5433699"/>
              <a:ext cx="1116013" cy="1116012"/>
              <a:chOff x="2294" y="979"/>
              <a:chExt cx="703" cy="703"/>
            </a:xfrm>
          </p:grpSpPr>
          <p:sp>
            <p:nvSpPr>
              <p:cNvPr id="941" name="AutoShape 65"/>
              <p:cNvSpPr>
                <a:spLocks noChangeAspect="1" noChangeArrowheads="1" noTextEdit="1"/>
              </p:cNvSpPr>
              <p:nvPr/>
            </p:nvSpPr>
            <p:spPr bwMode="auto">
              <a:xfrm>
                <a:off x="2294" y="979"/>
                <a:ext cx="703"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2" name="Freeform 67"/>
              <p:cNvSpPr>
                <a:spLocks/>
              </p:cNvSpPr>
              <p:nvPr/>
            </p:nvSpPr>
            <p:spPr bwMode="auto">
              <a:xfrm>
                <a:off x="2304" y="989"/>
                <a:ext cx="681" cy="683"/>
              </a:xfrm>
              <a:custGeom>
                <a:avLst/>
                <a:gdLst>
                  <a:gd name="T0" fmla="*/ 0 w 352"/>
                  <a:gd name="T1" fmla="*/ 59 h 353"/>
                  <a:gd name="T2" fmla="*/ 58 w 352"/>
                  <a:gd name="T3" fmla="*/ 0 h 353"/>
                  <a:gd name="T4" fmla="*/ 294 w 352"/>
                  <a:gd name="T5" fmla="*/ 0 h 353"/>
                  <a:gd name="T6" fmla="*/ 352 w 352"/>
                  <a:gd name="T7" fmla="*/ 59 h 353"/>
                  <a:gd name="T8" fmla="*/ 352 w 352"/>
                  <a:gd name="T9" fmla="*/ 295 h 353"/>
                  <a:gd name="T10" fmla="*/ 294 w 352"/>
                  <a:gd name="T11" fmla="*/ 353 h 353"/>
                  <a:gd name="T12" fmla="*/ 58 w 352"/>
                  <a:gd name="T13" fmla="*/ 353 h 353"/>
                  <a:gd name="T14" fmla="*/ 0 w 352"/>
                  <a:gd name="T15" fmla="*/ 295 h 353"/>
                  <a:gd name="T16" fmla="*/ 0 w 352"/>
                  <a:gd name="T17" fmla="*/ 5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3">
                    <a:moveTo>
                      <a:pt x="0" y="59"/>
                    </a:moveTo>
                    <a:cubicBezTo>
                      <a:pt x="0" y="26"/>
                      <a:pt x="26" y="0"/>
                      <a:pt x="58" y="0"/>
                    </a:cubicBezTo>
                    <a:cubicBezTo>
                      <a:pt x="294" y="0"/>
                      <a:pt x="294" y="0"/>
                      <a:pt x="294" y="0"/>
                    </a:cubicBezTo>
                    <a:cubicBezTo>
                      <a:pt x="326" y="0"/>
                      <a:pt x="352" y="26"/>
                      <a:pt x="352" y="59"/>
                    </a:cubicBezTo>
                    <a:cubicBezTo>
                      <a:pt x="352" y="295"/>
                      <a:pt x="352" y="295"/>
                      <a:pt x="352" y="295"/>
                    </a:cubicBezTo>
                    <a:cubicBezTo>
                      <a:pt x="352" y="327"/>
                      <a:pt x="326" y="353"/>
                      <a:pt x="294" y="353"/>
                    </a:cubicBezTo>
                    <a:cubicBezTo>
                      <a:pt x="58" y="353"/>
                      <a:pt x="58" y="353"/>
                      <a:pt x="58" y="353"/>
                    </a:cubicBezTo>
                    <a:cubicBezTo>
                      <a:pt x="26" y="353"/>
                      <a:pt x="0" y="327"/>
                      <a:pt x="0" y="295"/>
                    </a:cubicBezTo>
                    <a:lnTo>
                      <a:pt x="0" y="59"/>
                    </a:lnTo>
                    <a:close/>
                  </a:path>
                </a:pathLst>
              </a:custGeom>
              <a:solidFill>
                <a:srgbClr val="DDDCDC"/>
              </a:solidFill>
              <a:ln w="11113" cap="flat">
                <a:solidFill>
                  <a:srgbClr val="D8E13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43" name="Freeform 68"/>
              <p:cNvSpPr>
                <a:spLocks/>
              </p:cNvSpPr>
              <p:nvPr/>
            </p:nvSpPr>
            <p:spPr bwMode="auto">
              <a:xfrm>
                <a:off x="2304" y="989"/>
                <a:ext cx="681" cy="683"/>
              </a:xfrm>
              <a:custGeom>
                <a:avLst/>
                <a:gdLst>
                  <a:gd name="T0" fmla="*/ 0 w 352"/>
                  <a:gd name="T1" fmla="*/ 59 h 353"/>
                  <a:gd name="T2" fmla="*/ 58 w 352"/>
                  <a:gd name="T3" fmla="*/ 0 h 353"/>
                  <a:gd name="T4" fmla="*/ 294 w 352"/>
                  <a:gd name="T5" fmla="*/ 0 h 353"/>
                  <a:gd name="T6" fmla="*/ 352 w 352"/>
                  <a:gd name="T7" fmla="*/ 59 h 353"/>
                  <a:gd name="T8" fmla="*/ 352 w 352"/>
                  <a:gd name="T9" fmla="*/ 295 h 353"/>
                  <a:gd name="T10" fmla="*/ 294 w 352"/>
                  <a:gd name="T11" fmla="*/ 353 h 353"/>
                  <a:gd name="T12" fmla="*/ 58 w 352"/>
                  <a:gd name="T13" fmla="*/ 353 h 353"/>
                  <a:gd name="T14" fmla="*/ 0 w 352"/>
                  <a:gd name="T15" fmla="*/ 295 h 353"/>
                  <a:gd name="T16" fmla="*/ 0 w 352"/>
                  <a:gd name="T17" fmla="*/ 5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3">
                    <a:moveTo>
                      <a:pt x="0" y="59"/>
                    </a:moveTo>
                    <a:cubicBezTo>
                      <a:pt x="0" y="26"/>
                      <a:pt x="26" y="0"/>
                      <a:pt x="58" y="0"/>
                    </a:cubicBezTo>
                    <a:cubicBezTo>
                      <a:pt x="294" y="0"/>
                      <a:pt x="294" y="0"/>
                      <a:pt x="294" y="0"/>
                    </a:cubicBezTo>
                    <a:cubicBezTo>
                      <a:pt x="326" y="0"/>
                      <a:pt x="352" y="26"/>
                      <a:pt x="352" y="59"/>
                    </a:cubicBezTo>
                    <a:cubicBezTo>
                      <a:pt x="352" y="295"/>
                      <a:pt x="352" y="295"/>
                      <a:pt x="352" y="295"/>
                    </a:cubicBezTo>
                    <a:cubicBezTo>
                      <a:pt x="352" y="327"/>
                      <a:pt x="326" y="353"/>
                      <a:pt x="294" y="353"/>
                    </a:cubicBezTo>
                    <a:cubicBezTo>
                      <a:pt x="58" y="353"/>
                      <a:pt x="58" y="353"/>
                      <a:pt x="58" y="353"/>
                    </a:cubicBezTo>
                    <a:cubicBezTo>
                      <a:pt x="26" y="353"/>
                      <a:pt x="0" y="327"/>
                      <a:pt x="0" y="295"/>
                    </a:cubicBezTo>
                    <a:lnTo>
                      <a:pt x="0" y="59"/>
                    </a:lnTo>
                    <a:close/>
                  </a:path>
                </a:pathLst>
              </a:custGeom>
              <a:noFill/>
              <a:ln w="23813" cap="flat">
                <a:solidFill>
                  <a:srgbClr val="DDDCD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44" name="Oval 69"/>
              <p:cNvSpPr>
                <a:spLocks noChangeArrowheads="1"/>
              </p:cNvSpPr>
              <p:nvPr/>
            </p:nvSpPr>
            <p:spPr bwMode="auto">
              <a:xfrm>
                <a:off x="2447" y="1111"/>
                <a:ext cx="132" cy="131"/>
              </a:xfrm>
              <a:prstGeom prst="ellipse">
                <a:avLst/>
              </a:prstGeom>
              <a:solidFill>
                <a:srgbClr val="F7F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5" name="Freeform 70"/>
              <p:cNvSpPr>
                <a:spLocks/>
              </p:cNvSpPr>
              <p:nvPr/>
            </p:nvSpPr>
            <p:spPr bwMode="auto">
              <a:xfrm>
                <a:off x="2493" y="1051"/>
                <a:ext cx="31" cy="38"/>
              </a:xfrm>
              <a:custGeom>
                <a:avLst/>
                <a:gdLst>
                  <a:gd name="T0" fmla="*/ 0 w 31"/>
                  <a:gd name="T1" fmla="*/ 38 h 38"/>
                  <a:gd name="T2" fmla="*/ 16 w 31"/>
                  <a:gd name="T3" fmla="*/ 0 h 38"/>
                  <a:gd name="T4" fmla="*/ 31 w 31"/>
                  <a:gd name="T5" fmla="*/ 38 h 38"/>
                  <a:gd name="T6" fmla="*/ 0 w 31"/>
                  <a:gd name="T7" fmla="*/ 38 h 38"/>
                </a:gdLst>
                <a:ahLst/>
                <a:cxnLst>
                  <a:cxn ang="0">
                    <a:pos x="T0" y="T1"/>
                  </a:cxn>
                  <a:cxn ang="0">
                    <a:pos x="T2" y="T3"/>
                  </a:cxn>
                  <a:cxn ang="0">
                    <a:pos x="T4" y="T5"/>
                  </a:cxn>
                  <a:cxn ang="0">
                    <a:pos x="T6" y="T7"/>
                  </a:cxn>
                </a:cxnLst>
                <a:rect l="0" t="0" r="r" b="b"/>
                <a:pathLst>
                  <a:path w="31" h="38">
                    <a:moveTo>
                      <a:pt x="0" y="38"/>
                    </a:moveTo>
                    <a:lnTo>
                      <a:pt x="16" y="0"/>
                    </a:lnTo>
                    <a:lnTo>
                      <a:pt x="31" y="38"/>
                    </a:lnTo>
                    <a:lnTo>
                      <a:pt x="0" y="38"/>
                    </a:lnTo>
                    <a:close/>
                  </a:path>
                </a:pathLst>
              </a:custGeom>
              <a:solidFill>
                <a:srgbClr val="F7F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6" name="Freeform 71"/>
              <p:cNvSpPr>
                <a:spLocks/>
              </p:cNvSpPr>
              <p:nvPr/>
            </p:nvSpPr>
            <p:spPr bwMode="auto">
              <a:xfrm>
                <a:off x="2497" y="1264"/>
                <a:ext cx="31" cy="38"/>
              </a:xfrm>
              <a:custGeom>
                <a:avLst/>
                <a:gdLst>
                  <a:gd name="T0" fmla="*/ 31 w 31"/>
                  <a:gd name="T1" fmla="*/ 0 h 38"/>
                  <a:gd name="T2" fmla="*/ 16 w 31"/>
                  <a:gd name="T3" fmla="*/ 38 h 38"/>
                  <a:gd name="T4" fmla="*/ 0 w 31"/>
                  <a:gd name="T5" fmla="*/ 0 h 38"/>
                  <a:gd name="T6" fmla="*/ 31 w 31"/>
                  <a:gd name="T7" fmla="*/ 0 h 38"/>
                </a:gdLst>
                <a:ahLst/>
                <a:cxnLst>
                  <a:cxn ang="0">
                    <a:pos x="T0" y="T1"/>
                  </a:cxn>
                  <a:cxn ang="0">
                    <a:pos x="T2" y="T3"/>
                  </a:cxn>
                  <a:cxn ang="0">
                    <a:pos x="T4" y="T5"/>
                  </a:cxn>
                  <a:cxn ang="0">
                    <a:pos x="T6" y="T7"/>
                  </a:cxn>
                </a:cxnLst>
                <a:rect l="0" t="0" r="r" b="b"/>
                <a:pathLst>
                  <a:path w="31" h="38">
                    <a:moveTo>
                      <a:pt x="31" y="0"/>
                    </a:moveTo>
                    <a:lnTo>
                      <a:pt x="16" y="38"/>
                    </a:lnTo>
                    <a:lnTo>
                      <a:pt x="0" y="0"/>
                    </a:lnTo>
                    <a:lnTo>
                      <a:pt x="31" y="0"/>
                    </a:lnTo>
                    <a:close/>
                  </a:path>
                </a:pathLst>
              </a:custGeom>
              <a:solidFill>
                <a:srgbClr val="F7F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7" name="Freeform 72"/>
              <p:cNvSpPr>
                <a:spLocks/>
              </p:cNvSpPr>
              <p:nvPr/>
            </p:nvSpPr>
            <p:spPr bwMode="auto">
              <a:xfrm>
                <a:off x="2579" y="1211"/>
                <a:ext cx="40" cy="31"/>
              </a:xfrm>
              <a:custGeom>
                <a:avLst/>
                <a:gdLst>
                  <a:gd name="T0" fmla="*/ 15 w 40"/>
                  <a:gd name="T1" fmla="*/ 0 h 31"/>
                  <a:gd name="T2" fmla="*/ 40 w 40"/>
                  <a:gd name="T3" fmla="*/ 31 h 31"/>
                  <a:gd name="T4" fmla="*/ 0 w 40"/>
                  <a:gd name="T5" fmla="*/ 28 h 31"/>
                  <a:gd name="T6" fmla="*/ 15 w 40"/>
                  <a:gd name="T7" fmla="*/ 0 h 31"/>
                </a:gdLst>
                <a:ahLst/>
                <a:cxnLst>
                  <a:cxn ang="0">
                    <a:pos x="T0" y="T1"/>
                  </a:cxn>
                  <a:cxn ang="0">
                    <a:pos x="T2" y="T3"/>
                  </a:cxn>
                  <a:cxn ang="0">
                    <a:pos x="T4" y="T5"/>
                  </a:cxn>
                  <a:cxn ang="0">
                    <a:pos x="T6" y="T7"/>
                  </a:cxn>
                </a:cxnLst>
                <a:rect l="0" t="0" r="r" b="b"/>
                <a:pathLst>
                  <a:path w="40" h="31">
                    <a:moveTo>
                      <a:pt x="15" y="0"/>
                    </a:moveTo>
                    <a:lnTo>
                      <a:pt x="40" y="31"/>
                    </a:lnTo>
                    <a:lnTo>
                      <a:pt x="0" y="28"/>
                    </a:lnTo>
                    <a:lnTo>
                      <a:pt x="15" y="0"/>
                    </a:lnTo>
                    <a:close/>
                  </a:path>
                </a:pathLst>
              </a:custGeom>
              <a:solidFill>
                <a:srgbClr val="F7F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8" name="Freeform 73"/>
              <p:cNvSpPr>
                <a:spLocks/>
              </p:cNvSpPr>
              <p:nvPr/>
            </p:nvSpPr>
            <p:spPr bwMode="auto">
              <a:xfrm>
                <a:off x="2579" y="1122"/>
                <a:ext cx="40" cy="33"/>
              </a:xfrm>
              <a:custGeom>
                <a:avLst/>
                <a:gdLst>
                  <a:gd name="T0" fmla="*/ 0 w 40"/>
                  <a:gd name="T1" fmla="*/ 6 h 33"/>
                  <a:gd name="T2" fmla="*/ 40 w 40"/>
                  <a:gd name="T3" fmla="*/ 0 h 33"/>
                  <a:gd name="T4" fmla="*/ 15 w 40"/>
                  <a:gd name="T5" fmla="*/ 33 h 33"/>
                  <a:gd name="T6" fmla="*/ 0 w 40"/>
                  <a:gd name="T7" fmla="*/ 6 h 33"/>
                </a:gdLst>
                <a:ahLst/>
                <a:cxnLst>
                  <a:cxn ang="0">
                    <a:pos x="T0" y="T1"/>
                  </a:cxn>
                  <a:cxn ang="0">
                    <a:pos x="T2" y="T3"/>
                  </a:cxn>
                  <a:cxn ang="0">
                    <a:pos x="T4" y="T5"/>
                  </a:cxn>
                  <a:cxn ang="0">
                    <a:pos x="T6" y="T7"/>
                  </a:cxn>
                </a:cxnLst>
                <a:rect l="0" t="0" r="r" b="b"/>
                <a:pathLst>
                  <a:path w="40" h="33">
                    <a:moveTo>
                      <a:pt x="0" y="6"/>
                    </a:moveTo>
                    <a:lnTo>
                      <a:pt x="40" y="0"/>
                    </a:lnTo>
                    <a:lnTo>
                      <a:pt x="15" y="33"/>
                    </a:lnTo>
                    <a:lnTo>
                      <a:pt x="0" y="6"/>
                    </a:lnTo>
                    <a:close/>
                  </a:path>
                </a:pathLst>
              </a:custGeom>
              <a:solidFill>
                <a:srgbClr val="F7F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9" name="Freeform 74"/>
              <p:cNvSpPr>
                <a:spLocks/>
              </p:cNvSpPr>
              <p:nvPr/>
            </p:nvSpPr>
            <p:spPr bwMode="auto">
              <a:xfrm>
                <a:off x="2402" y="1122"/>
                <a:ext cx="41" cy="33"/>
              </a:xfrm>
              <a:custGeom>
                <a:avLst/>
                <a:gdLst>
                  <a:gd name="T0" fmla="*/ 26 w 41"/>
                  <a:gd name="T1" fmla="*/ 33 h 33"/>
                  <a:gd name="T2" fmla="*/ 0 w 41"/>
                  <a:gd name="T3" fmla="*/ 0 h 33"/>
                  <a:gd name="T4" fmla="*/ 41 w 41"/>
                  <a:gd name="T5" fmla="*/ 6 h 33"/>
                  <a:gd name="T6" fmla="*/ 26 w 41"/>
                  <a:gd name="T7" fmla="*/ 33 h 33"/>
                </a:gdLst>
                <a:ahLst/>
                <a:cxnLst>
                  <a:cxn ang="0">
                    <a:pos x="T0" y="T1"/>
                  </a:cxn>
                  <a:cxn ang="0">
                    <a:pos x="T2" y="T3"/>
                  </a:cxn>
                  <a:cxn ang="0">
                    <a:pos x="T4" y="T5"/>
                  </a:cxn>
                  <a:cxn ang="0">
                    <a:pos x="T6" y="T7"/>
                  </a:cxn>
                </a:cxnLst>
                <a:rect l="0" t="0" r="r" b="b"/>
                <a:pathLst>
                  <a:path w="41" h="33">
                    <a:moveTo>
                      <a:pt x="26" y="33"/>
                    </a:moveTo>
                    <a:lnTo>
                      <a:pt x="0" y="0"/>
                    </a:lnTo>
                    <a:lnTo>
                      <a:pt x="41" y="6"/>
                    </a:lnTo>
                    <a:lnTo>
                      <a:pt x="26" y="33"/>
                    </a:lnTo>
                    <a:close/>
                  </a:path>
                </a:pathLst>
              </a:custGeom>
              <a:solidFill>
                <a:srgbClr val="F7F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0" name="Freeform 75"/>
              <p:cNvSpPr>
                <a:spLocks/>
              </p:cNvSpPr>
              <p:nvPr/>
            </p:nvSpPr>
            <p:spPr bwMode="auto">
              <a:xfrm>
                <a:off x="2402" y="1211"/>
                <a:ext cx="41" cy="31"/>
              </a:xfrm>
              <a:custGeom>
                <a:avLst/>
                <a:gdLst>
                  <a:gd name="T0" fmla="*/ 41 w 41"/>
                  <a:gd name="T1" fmla="*/ 28 h 31"/>
                  <a:gd name="T2" fmla="*/ 0 w 41"/>
                  <a:gd name="T3" fmla="*/ 31 h 31"/>
                  <a:gd name="T4" fmla="*/ 26 w 41"/>
                  <a:gd name="T5" fmla="*/ 0 h 31"/>
                  <a:gd name="T6" fmla="*/ 41 w 41"/>
                  <a:gd name="T7" fmla="*/ 28 h 31"/>
                </a:gdLst>
                <a:ahLst/>
                <a:cxnLst>
                  <a:cxn ang="0">
                    <a:pos x="T0" y="T1"/>
                  </a:cxn>
                  <a:cxn ang="0">
                    <a:pos x="T2" y="T3"/>
                  </a:cxn>
                  <a:cxn ang="0">
                    <a:pos x="T4" y="T5"/>
                  </a:cxn>
                  <a:cxn ang="0">
                    <a:pos x="T6" y="T7"/>
                  </a:cxn>
                </a:cxnLst>
                <a:rect l="0" t="0" r="r" b="b"/>
                <a:pathLst>
                  <a:path w="41" h="31">
                    <a:moveTo>
                      <a:pt x="41" y="28"/>
                    </a:moveTo>
                    <a:lnTo>
                      <a:pt x="0" y="31"/>
                    </a:lnTo>
                    <a:lnTo>
                      <a:pt x="26" y="0"/>
                    </a:lnTo>
                    <a:lnTo>
                      <a:pt x="41" y="28"/>
                    </a:lnTo>
                    <a:close/>
                  </a:path>
                </a:pathLst>
              </a:custGeom>
              <a:solidFill>
                <a:srgbClr val="F7F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1" name="Freeform 76"/>
              <p:cNvSpPr>
                <a:spLocks/>
              </p:cNvSpPr>
              <p:nvPr/>
            </p:nvSpPr>
            <p:spPr bwMode="auto">
              <a:xfrm>
                <a:off x="2443" y="1097"/>
                <a:ext cx="387" cy="320"/>
              </a:xfrm>
              <a:custGeom>
                <a:avLst/>
                <a:gdLst>
                  <a:gd name="T0" fmla="*/ 0 w 387"/>
                  <a:gd name="T1" fmla="*/ 320 h 320"/>
                  <a:gd name="T2" fmla="*/ 387 w 387"/>
                  <a:gd name="T3" fmla="*/ 0 h 320"/>
                  <a:gd name="T4" fmla="*/ 0 w 387"/>
                  <a:gd name="T5" fmla="*/ 320 h 320"/>
                </a:gdLst>
                <a:ahLst/>
                <a:cxnLst>
                  <a:cxn ang="0">
                    <a:pos x="T0" y="T1"/>
                  </a:cxn>
                  <a:cxn ang="0">
                    <a:pos x="T2" y="T3"/>
                  </a:cxn>
                  <a:cxn ang="0">
                    <a:pos x="T4" y="T5"/>
                  </a:cxn>
                </a:cxnLst>
                <a:rect l="0" t="0" r="r" b="b"/>
                <a:pathLst>
                  <a:path w="387" h="320">
                    <a:moveTo>
                      <a:pt x="0" y="320"/>
                    </a:moveTo>
                    <a:lnTo>
                      <a:pt x="387" y="0"/>
                    </a:lnTo>
                    <a:lnTo>
                      <a:pt x="0"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2" name="Line 77"/>
              <p:cNvSpPr>
                <a:spLocks noChangeShapeType="1"/>
              </p:cNvSpPr>
              <p:nvPr/>
            </p:nvSpPr>
            <p:spPr bwMode="auto">
              <a:xfrm flipV="1">
                <a:off x="2443" y="1097"/>
                <a:ext cx="387" cy="320"/>
              </a:xfrm>
              <a:prstGeom prst="line">
                <a:avLst/>
              </a:prstGeom>
              <a:noFill/>
              <a:ln w="11113"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53" name="Freeform 78"/>
              <p:cNvSpPr>
                <a:spLocks/>
              </p:cNvSpPr>
              <p:nvPr/>
            </p:nvSpPr>
            <p:spPr bwMode="auto">
              <a:xfrm>
                <a:off x="2726" y="1231"/>
                <a:ext cx="163" cy="219"/>
              </a:xfrm>
              <a:custGeom>
                <a:avLst/>
                <a:gdLst>
                  <a:gd name="T0" fmla="*/ 36 w 84"/>
                  <a:gd name="T1" fmla="*/ 2 h 113"/>
                  <a:gd name="T2" fmla="*/ 4 w 84"/>
                  <a:gd name="T3" fmla="*/ 6 h 113"/>
                  <a:gd name="T4" fmla="*/ 40 w 84"/>
                  <a:gd name="T5" fmla="*/ 63 h 113"/>
                  <a:gd name="T6" fmla="*/ 0 w 84"/>
                  <a:gd name="T7" fmla="*/ 102 h 113"/>
                  <a:gd name="T8" fmla="*/ 16 w 84"/>
                  <a:gd name="T9" fmla="*/ 107 h 113"/>
                  <a:gd name="T10" fmla="*/ 79 w 84"/>
                  <a:gd name="T11" fmla="*/ 65 h 113"/>
                  <a:gd name="T12" fmla="*/ 36 w 84"/>
                  <a:gd name="T13" fmla="*/ 2 h 113"/>
                </a:gdLst>
                <a:ahLst/>
                <a:cxnLst>
                  <a:cxn ang="0">
                    <a:pos x="T0" y="T1"/>
                  </a:cxn>
                  <a:cxn ang="0">
                    <a:pos x="T2" y="T3"/>
                  </a:cxn>
                  <a:cxn ang="0">
                    <a:pos x="T4" y="T5"/>
                  </a:cxn>
                  <a:cxn ang="0">
                    <a:pos x="T6" y="T7"/>
                  </a:cxn>
                  <a:cxn ang="0">
                    <a:pos x="T8" y="T9"/>
                  </a:cxn>
                  <a:cxn ang="0">
                    <a:pos x="T10" y="T11"/>
                  </a:cxn>
                  <a:cxn ang="0">
                    <a:pos x="T12" y="T13"/>
                  </a:cxn>
                </a:cxnLst>
                <a:rect l="0" t="0" r="r" b="b"/>
                <a:pathLst>
                  <a:path w="84" h="113">
                    <a:moveTo>
                      <a:pt x="36" y="2"/>
                    </a:moveTo>
                    <a:cubicBezTo>
                      <a:pt x="25" y="0"/>
                      <a:pt x="14" y="1"/>
                      <a:pt x="4" y="6"/>
                    </a:cubicBezTo>
                    <a:cubicBezTo>
                      <a:pt x="29" y="12"/>
                      <a:pt x="45" y="37"/>
                      <a:pt x="40" y="63"/>
                    </a:cubicBezTo>
                    <a:cubicBezTo>
                      <a:pt x="36" y="83"/>
                      <a:pt x="20" y="98"/>
                      <a:pt x="0" y="102"/>
                    </a:cubicBezTo>
                    <a:cubicBezTo>
                      <a:pt x="5" y="104"/>
                      <a:pt x="10" y="106"/>
                      <a:pt x="16" y="107"/>
                    </a:cubicBezTo>
                    <a:cubicBezTo>
                      <a:pt x="45" y="113"/>
                      <a:pt x="73" y="94"/>
                      <a:pt x="79" y="65"/>
                    </a:cubicBezTo>
                    <a:cubicBezTo>
                      <a:pt x="84" y="36"/>
                      <a:pt x="65" y="8"/>
                      <a:pt x="36" y="2"/>
                    </a:cubicBezTo>
                    <a:close/>
                  </a:path>
                </a:pathLst>
              </a:custGeom>
              <a:solidFill>
                <a:srgbClr val="3F6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54" name="TextBox 25"/>
            <p:cNvSpPr txBox="1"/>
            <p:nvPr/>
          </p:nvSpPr>
          <p:spPr>
            <a:xfrm>
              <a:off x="2262174" y="6184526"/>
              <a:ext cx="1120587" cy="400110"/>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050" dirty="0" smtClean="0">
                  <a:latin typeface="HelveticaNeueLT Pro 43 LtEx" pitchFamily="34" charset="0"/>
                </a:rPr>
                <a:t>Day &amp; Night </a:t>
              </a:r>
            </a:p>
            <a:p>
              <a:pPr algn="ctr">
                <a:lnSpc>
                  <a:spcPts val="1200"/>
                </a:lnSpc>
              </a:pPr>
              <a:r>
                <a:rPr lang="en-US" altLang="zh-CN" sz="1050" dirty="0" smtClean="0">
                  <a:latin typeface="HelveticaNeueLT Pro 43 LtEx" pitchFamily="34" charset="0"/>
                </a:rPr>
                <a:t>BP Profile</a:t>
              </a:r>
              <a:endParaRPr lang="zh-CN" altLang="en-US" sz="1050" dirty="0">
                <a:latin typeface="HelveticaNeueLT Pro 43 LtEx" pitchFamily="34" charset="0"/>
              </a:endParaRPr>
            </a:p>
          </p:txBody>
        </p:sp>
      </p:grpSp>
    </p:spTree>
    <p:extLst>
      <p:ext uri="{BB962C8B-B14F-4D97-AF65-F5344CB8AC3E}">
        <p14:creationId xmlns:p14="http://schemas.microsoft.com/office/powerpoint/2010/main" val="2136432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6"/>
          <p:cNvSpPr txBox="1">
            <a:spLocks noChangeArrowheads="1"/>
          </p:cNvSpPr>
          <p:nvPr/>
        </p:nvSpPr>
        <p:spPr bwMode="auto">
          <a:xfrm>
            <a:off x="3523939" y="2413081"/>
            <a:ext cx="4496218" cy="818052"/>
          </a:xfrm>
          <a:prstGeom prst="rect">
            <a:avLst/>
          </a:prstGeom>
          <a:noFill/>
          <a:ln w="9525">
            <a:noFill/>
            <a:miter lim="800000"/>
            <a:headEnd/>
            <a:tailEnd/>
          </a:ln>
        </p:spPr>
        <p:txBody>
          <a:bodyPr wrap="square" lIns="89594" tIns="46930" rIns="0" bIns="46930">
            <a:spAutoFit/>
          </a:bodyPr>
          <a:lstStyle/>
          <a:p>
            <a:pPr algn="r"/>
            <a:r>
              <a:rPr lang="en-US" altLang="zh-CN" sz="4700" dirty="0" smtClean="0">
                <a:solidFill>
                  <a:schemeClr val="tx1">
                    <a:lumMod val="75000"/>
                    <a:lumOff val="25000"/>
                  </a:schemeClr>
                </a:solidFill>
                <a:latin typeface="HelveticaNeueLT Pro 43 LtEx" pitchFamily="34" charset="0"/>
                <a:ea typeface="微软雅黑" pitchFamily="34" charset="-122"/>
              </a:rPr>
              <a:t>THANK YOU</a:t>
            </a:r>
            <a:endParaRPr lang="zh-CN" altLang="en-US" sz="4700" dirty="0">
              <a:solidFill>
                <a:schemeClr val="tx1">
                  <a:lumMod val="75000"/>
                  <a:lumOff val="25000"/>
                </a:schemeClr>
              </a:solidFill>
              <a:latin typeface="HelveticaNeueLT Pro 43 LtEx" pitchFamily="34" charset="0"/>
              <a:ea typeface="微软雅黑" pitchFamily="34" charset="-122"/>
            </a:endParaRPr>
          </a:p>
        </p:txBody>
      </p:sp>
      <p:sp>
        <p:nvSpPr>
          <p:cNvPr id="11" name="Text Box 50"/>
          <p:cNvSpPr txBox="1">
            <a:spLocks noChangeArrowheads="1"/>
          </p:cNvSpPr>
          <p:nvPr/>
        </p:nvSpPr>
        <p:spPr bwMode="auto">
          <a:xfrm>
            <a:off x="5410245" y="3632184"/>
            <a:ext cx="2592172" cy="830985"/>
          </a:xfrm>
          <a:prstGeom prst="rect">
            <a:avLst/>
          </a:prstGeom>
          <a:noFill/>
          <a:ln w="9525">
            <a:noFill/>
            <a:miter lim="800000"/>
            <a:headEnd/>
            <a:tailEnd/>
          </a:ln>
        </p:spPr>
        <p:txBody>
          <a:bodyPr lIns="91428" tIns="45714" rIns="0" bIns="45714">
            <a:spAutoFit/>
          </a:bodyPr>
          <a:lstStyle/>
          <a:p>
            <a:pPr algn="r"/>
            <a:r>
              <a:rPr lang="en-US" altLang="zh-CN" sz="1200" b="1" dirty="0" smtClean="0">
                <a:solidFill>
                  <a:srgbClr val="60605B"/>
                </a:solidFill>
                <a:latin typeface="HelveticaNeueLT Pro 43 LtEx" pitchFamily="34" charset="0"/>
                <a:ea typeface="微软雅黑" pitchFamily="34" charset="-122"/>
              </a:rPr>
              <a:t>Edan Instruments, Inc.</a:t>
            </a:r>
            <a:endParaRPr lang="zh-CN" altLang="en-US" sz="1200" b="1" dirty="0">
              <a:solidFill>
                <a:srgbClr val="60605B"/>
              </a:solidFill>
              <a:latin typeface="HelveticaNeueLT Pro 43 LtEx" pitchFamily="34" charset="0"/>
              <a:ea typeface="微软雅黑" pitchFamily="34" charset="-122"/>
            </a:endParaRPr>
          </a:p>
          <a:p>
            <a:pPr algn="r"/>
            <a:endParaRPr lang="en-US" altLang="zh-CN" sz="1200" dirty="0" smtClean="0">
              <a:solidFill>
                <a:srgbClr val="60605B"/>
              </a:solidFill>
              <a:latin typeface="HelveticaNeueLT Pro 43 LtEx" pitchFamily="34" charset="0"/>
              <a:ea typeface="微软雅黑" pitchFamily="34" charset="-122"/>
            </a:endParaRPr>
          </a:p>
          <a:p>
            <a:pPr algn="r"/>
            <a:r>
              <a:rPr lang="en-US" altLang="zh-CN" sz="1200" dirty="0" smtClean="0">
                <a:solidFill>
                  <a:srgbClr val="60605B"/>
                </a:solidFill>
                <a:latin typeface="HelveticaNeueLT Pro 43 LtEx" pitchFamily="34" charset="0"/>
                <a:ea typeface="微软雅黑" pitchFamily="34" charset="-122"/>
              </a:rPr>
              <a:t>www.edan.com</a:t>
            </a:r>
            <a:endParaRPr lang="en-US" altLang="zh-CN" sz="1200" dirty="0">
              <a:solidFill>
                <a:srgbClr val="60605B"/>
              </a:solidFill>
              <a:latin typeface="HelveticaNeueLT Pro 43 LtEx" pitchFamily="34" charset="0"/>
              <a:ea typeface="微软雅黑" pitchFamily="34" charset="-122"/>
            </a:endParaRPr>
          </a:p>
          <a:p>
            <a:pPr algn="r"/>
            <a:r>
              <a:rPr lang="en-US" altLang="zh-CN" sz="1200" dirty="0" smtClean="0">
                <a:solidFill>
                  <a:srgbClr val="60605B"/>
                </a:solidFill>
                <a:latin typeface="HelveticaNeueLT Pro 43 LtEx" pitchFamily="34" charset="0"/>
                <a:ea typeface="微软雅黑" pitchFamily="34" charset="-122"/>
              </a:rPr>
              <a:t>Info@edan.com</a:t>
            </a:r>
            <a:endParaRPr lang="en-US" altLang="zh-CN" sz="1200" dirty="0">
              <a:solidFill>
                <a:srgbClr val="60605B"/>
              </a:solidFill>
              <a:latin typeface="HelveticaNeueLT Pro 43 LtEx" pitchFamily="34" charset="0"/>
              <a:ea typeface="微软雅黑" pitchFamily="34" charset="-122"/>
            </a:endParaRPr>
          </a:p>
        </p:txBody>
      </p:sp>
    </p:spTree>
    <p:extLst>
      <p:ext uri="{BB962C8B-B14F-4D97-AF65-F5344CB8AC3E}">
        <p14:creationId xmlns:p14="http://schemas.microsoft.com/office/powerpoint/2010/main" val="2688042463"/>
      </p:ext>
    </p:extLst>
  </p:cSld>
  <p:clrMapOvr>
    <a:masterClrMapping/>
  </p:clrMapOvr>
  <p:transition spd="slow">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What is ABPM?</a:t>
            </a:r>
          </a:p>
        </p:txBody>
      </p:sp>
      <p:sp>
        <p:nvSpPr>
          <p:cNvPr id="3" name="矩形 2"/>
          <p:cNvSpPr/>
          <p:nvPr/>
        </p:nvSpPr>
        <p:spPr>
          <a:xfrm>
            <a:off x="292486" y="1120676"/>
            <a:ext cx="8527986" cy="1200329"/>
          </a:xfrm>
          <a:prstGeom prst="rect">
            <a:avLst/>
          </a:prstGeom>
        </p:spPr>
        <p:txBody>
          <a:bodyPr wrap="square">
            <a:spAutoFit/>
          </a:bodyPr>
          <a:lstStyle/>
          <a:p>
            <a:pPr algn="just"/>
            <a:r>
              <a:rPr lang="en-US" altLang="zh-CN" b="1" dirty="0" smtClean="0">
                <a:latin typeface="HelveticaNeueLT Pro 43 LtEx" pitchFamily="34" charset="0"/>
              </a:rPr>
              <a:t>ABPM </a:t>
            </a:r>
            <a:r>
              <a:rPr lang="en-US" altLang="zh-CN" dirty="0">
                <a:latin typeface="HelveticaNeueLT Pro 43 LtEx" pitchFamily="34" charset="0"/>
              </a:rPr>
              <a:t>(Ambulatory blood pressure monitoring) is a portable device for </a:t>
            </a:r>
            <a:r>
              <a:rPr lang="en-US" altLang="zh-CN" dirty="0" smtClean="0">
                <a:latin typeface="HelveticaNeueLT Pro 43 LtEx" pitchFamily="34" charset="0"/>
              </a:rPr>
              <a:t>recording the </a:t>
            </a:r>
            <a:r>
              <a:rPr lang="en-US" altLang="zh-CN" dirty="0">
                <a:latin typeface="HelveticaNeueLT Pro 43 LtEx" pitchFamily="34" charset="0"/>
              </a:rPr>
              <a:t>blood pressure periodically (usually at </a:t>
            </a:r>
            <a:r>
              <a:rPr lang="en-US" altLang="zh-CN" dirty="0" smtClean="0">
                <a:latin typeface="HelveticaNeueLT Pro 43 LtEx" pitchFamily="34" charset="0"/>
              </a:rPr>
              <a:t>15 </a:t>
            </a:r>
            <a:r>
              <a:rPr lang="en-US" altLang="zh-CN" dirty="0">
                <a:latin typeface="HelveticaNeueLT Pro 43 LtEx" pitchFamily="34" charset="0"/>
              </a:rPr>
              <a:t>or </a:t>
            </a:r>
            <a:r>
              <a:rPr lang="en-US" altLang="zh-CN" dirty="0" smtClean="0">
                <a:latin typeface="HelveticaNeueLT Pro 43 LtEx" pitchFamily="34" charset="0"/>
              </a:rPr>
              <a:t>30 minutes </a:t>
            </a:r>
            <a:r>
              <a:rPr lang="en-US" altLang="zh-CN" dirty="0">
                <a:latin typeface="HelveticaNeueLT Pro 43 LtEx" pitchFamily="34" charset="0"/>
              </a:rPr>
              <a:t>intervals) throughout </a:t>
            </a:r>
            <a:r>
              <a:rPr lang="en-US" altLang="zh-CN" dirty="0" smtClean="0">
                <a:latin typeface="HelveticaNeueLT Pro 43 LtEx" pitchFamily="34" charset="0"/>
              </a:rPr>
              <a:t>24 hours, during routine </a:t>
            </a:r>
            <a:r>
              <a:rPr lang="en-US" altLang="zh-CN" dirty="0">
                <a:latin typeface="HelveticaNeueLT Pro 43 LtEx" pitchFamily="34" charset="0"/>
              </a:rPr>
              <a:t>daily </a:t>
            </a:r>
            <a:r>
              <a:rPr lang="en-US" altLang="zh-CN" dirty="0" smtClean="0">
                <a:latin typeface="HelveticaNeueLT Pro 43 LtEx" pitchFamily="34" charset="0"/>
              </a:rPr>
              <a:t>activities as well as sleeping.</a:t>
            </a:r>
            <a:endParaRPr lang="en-US" altLang="zh-CN" dirty="0">
              <a:latin typeface="HelveticaNeueLT Pro 43 LtEx" pitchFamily="34" charset="0"/>
            </a:endParaRPr>
          </a:p>
        </p:txBody>
      </p:sp>
      <p:sp>
        <p:nvSpPr>
          <p:cNvPr id="9" name="矩形 8"/>
          <p:cNvSpPr/>
          <p:nvPr/>
        </p:nvSpPr>
        <p:spPr>
          <a:xfrm>
            <a:off x="3939330" y="2420786"/>
            <a:ext cx="4809134" cy="3600986"/>
          </a:xfrm>
          <a:prstGeom prst="rect">
            <a:avLst/>
          </a:prstGeom>
        </p:spPr>
        <p:txBody>
          <a:bodyPr wrap="square">
            <a:spAutoFit/>
          </a:bodyPr>
          <a:lstStyle/>
          <a:p>
            <a:pPr algn="just">
              <a:lnSpc>
                <a:spcPct val="200000"/>
              </a:lnSpc>
            </a:pPr>
            <a:r>
              <a:rPr lang="en-US" altLang="zh-CN" sz="2000" b="1" dirty="0">
                <a:solidFill>
                  <a:srgbClr val="F99B0C"/>
                </a:solidFill>
                <a:latin typeface="HelveticaNeueLT Pro 43 LtEx" pitchFamily="34" charset="0"/>
                <a:ea typeface="微软雅黑" pitchFamily="34" charset="-122"/>
                <a:cs typeface="Arial" pitchFamily="34" charset="0"/>
              </a:rPr>
              <a:t>Advantage of </a:t>
            </a:r>
            <a:r>
              <a:rPr lang="en-US" altLang="zh-CN" sz="2000" b="1" dirty="0" smtClean="0">
                <a:solidFill>
                  <a:srgbClr val="F99B0C"/>
                </a:solidFill>
                <a:latin typeface="HelveticaNeueLT Pro 43 LtEx" pitchFamily="34" charset="0"/>
                <a:ea typeface="微软雅黑" pitchFamily="34" charset="-122"/>
                <a:cs typeface="Arial" pitchFamily="34" charset="0"/>
              </a:rPr>
              <a:t>ABPM </a:t>
            </a:r>
            <a:endParaRPr lang="en-US" altLang="zh-CN" sz="2000" b="1" dirty="0">
              <a:solidFill>
                <a:srgbClr val="F99B0C"/>
              </a:solidFill>
              <a:latin typeface="HelveticaNeueLT Pro 43 LtEx" pitchFamily="34" charset="0"/>
              <a:ea typeface="微软雅黑" pitchFamily="34" charset="-122"/>
              <a:cs typeface="Arial" pitchFamily="34" charset="0"/>
            </a:endParaRPr>
          </a:p>
          <a:p>
            <a:pPr marL="342900" indent="-342900" algn="just">
              <a:lnSpc>
                <a:spcPct val="200000"/>
              </a:lnSpc>
              <a:buFont typeface="Arial" pitchFamily="34" charset="0"/>
              <a:buChar char="•"/>
            </a:pPr>
            <a:r>
              <a:rPr lang="en-US" altLang="zh-CN" b="1" dirty="0" smtClean="0">
                <a:solidFill>
                  <a:schemeClr val="tx2"/>
                </a:solidFill>
                <a:latin typeface="HelveticaNeueLT Pro 43 LtEx" pitchFamily="34" charset="0"/>
              </a:rPr>
              <a:t>Continuously Measurements</a:t>
            </a:r>
            <a:endParaRPr lang="en-US" altLang="zh-CN" dirty="0" smtClean="0">
              <a:solidFill>
                <a:schemeClr val="tx2"/>
              </a:solidFill>
              <a:latin typeface="HelveticaNeueLT Pro 43 LtEx" pitchFamily="34" charset="0"/>
            </a:endParaRPr>
          </a:p>
          <a:p>
            <a:pPr marL="342900" indent="-342900" algn="just">
              <a:lnSpc>
                <a:spcPct val="200000"/>
              </a:lnSpc>
              <a:buFont typeface="Arial" pitchFamily="34" charset="0"/>
              <a:buChar char="•"/>
            </a:pPr>
            <a:r>
              <a:rPr lang="en-US" altLang="zh-CN" b="1" dirty="0" smtClean="0">
                <a:solidFill>
                  <a:schemeClr val="tx2"/>
                </a:solidFill>
                <a:latin typeface="HelveticaNeueLT Pro 43 LtEx" pitchFamily="34" charset="0"/>
              </a:rPr>
              <a:t>Long-time Period</a:t>
            </a:r>
          </a:p>
          <a:p>
            <a:pPr marL="342900" indent="-342900" algn="just">
              <a:lnSpc>
                <a:spcPct val="200000"/>
              </a:lnSpc>
              <a:buFont typeface="Arial" pitchFamily="34" charset="0"/>
              <a:buChar char="•"/>
            </a:pPr>
            <a:r>
              <a:rPr lang="en-US" altLang="zh-CN" b="1" dirty="0" smtClean="0">
                <a:solidFill>
                  <a:schemeClr val="tx2"/>
                </a:solidFill>
                <a:latin typeface="HelveticaNeueLT Pro 43 LtEx" pitchFamily="34" charset="0"/>
              </a:rPr>
              <a:t>Non-invasive testing</a:t>
            </a:r>
          </a:p>
          <a:p>
            <a:pPr marL="342900" indent="-342900" algn="just">
              <a:lnSpc>
                <a:spcPct val="200000"/>
              </a:lnSpc>
              <a:buFont typeface="Arial" pitchFamily="34" charset="0"/>
              <a:buChar char="•"/>
            </a:pPr>
            <a:r>
              <a:rPr lang="en-US" altLang="zh-CN" b="1" dirty="0" smtClean="0">
                <a:solidFill>
                  <a:schemeClr val="tx2"/>
                </a:solidFill>
                <a:latin typeface="HelveticaNeueLT Pro 43 LtEx" pitchFamily="34" charset="0"/>
              </a:rPr>
              <a:t>Don’t affect patient’s routine life</a:t>
            </a:r>
          </a:p>
          <a:p>
            <a:pPr marL="342900" indent="-342900" algn="just">
              <a:lnSpc>
                <a:spcPct val="200000"/>
              </a:lnSpc>
              <a:buFont typeface="Arial" pitchFamily="34" charset="0"/>
              <a:buChar char="•"/>
            </a:pPr>
            <a:r>
              <a:rPr lang="en-US" altLang="zh-CN" b="1" dirty="0" smtClean="0">
                <a:solidFill>
                  <a:schemeClr val="tx2"/>
                </a:solidFill>
                <a:latin typeface="HelveticaNeueLT Pro 43 LtEx" pitchFamily="34" charset="0"/>
              </a:rPr>
              <a:t>Riskless and painless</a:t>
            </a:r>
          </a:p>
        </p:txBody>
      </p:sp>
      <p:pic>
        <p:nvPicPr>
          <p:cNvPr id="4" name="图片 3"/>
          <p:cNvPicPr>
            <a:picLocks noChangeAspect="1"/>
          </p:cNvPicPr>
          <p:nvPr/>
        </p:nvPicPr>
        <p:blipFill>
          <a:blip r:embed="rId3"/>
          <a:stretch>
            <a:fillRect/>
          </a:stretch>
        </p:blipFill>
        <p:spPr>
          <a:xfrm>
            <a:off x="611561" y="2420786"/>
            <a:ext cx="2446878" cy="3810268"/>
          </a:xfrm>
          <a:prstGeom prst="rect">
            <a:avLst/>
          </a:prstGeom>
        </p:spPr>
      </p:pic>
    </p:spTree>
    <p:extLst>
      <p:ext uri="{BB962C8B-B14F-4D97-AF65-F5344CB8AC3E}">
        <p14:creationId xmlns:p14="http://schemas.microsoft.com/office/powerpoint/2010/main" val="1430355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424044"/>
          </a:xfrm>
          <a:prstGeom prst="rect">
            <a:avLst/>
          </a:prstGeom>
          <a:noFill/>
          <a:ln w="9525">
            <a:noFill/>
            <a:miter lim="800000"/>
            <a:headEnd/>
            <a:tailEnd/>
          </a:ln>
        </p:spPr>
        <p:txBody>
          <a:bodyPr wrap="square" lIns="0" tIns="0" rIns="108366" bIns="54183">
            <a:spAutoFit/>
          </a:bodyPr>
          <a:lstStyle/>
          <a:p>
            <a:r>
              <a:rPr lang="en-US" altLang="zh-CN" sz="2400" b="1" dirty="0">
                <a:solidFill>
                  <a:srgbClr val="F99B0C"/>
                </a:solidFill>
                <a:latin typeface="HelveticaNeueLT Pro 43 LtEx" pitchFamily="34" charset="0"/>
                <a:ea typeface="微软雅黑" pitchFamily="34" charset="-122"/>
                <a:cs typeface="Arial" pitchFamily="34" charset="0"/>
              </a:rPr>
              <a:t>Why is </a:t>
            </a:r>
            <a:r>
              <a:rPr lang="en-US" altLang="zh-CN" sz="2400" b="1" dirty="0" smtClean="0">
                <a:solidFill>
                  <a:srgbClr val="F99B0C"/>
                </a:solidFill>
                <a:latin typeface="HelveticaNeueLT Pro 43 LtEx" pitchFamily="34" charset="0"/>
                <a:ea typeface="微软雅黑" pitchFamily="34" charset="-122"/>
                <a:cs typeface="Arial" pitchFamily="34" charset="0"/>
              </a:rPr>
              <a:t>ambulatory </a:t>
            </a:r>
            <a:r>
              <a:rPr lang="en-US" altLang="zh-CN" sz="2400" b="1" dirty="0">
                <a:solidFill>
                  <a:srgbClr val="F99B0C"/>
                </a:solidFill>
                <a:latin typeface="HelveticaNeueLT Pro 43 LtEx" pitchFamily="34" charset="0"/>
                <a:ea typeface="微软雅黑" pitchFamily="34" charset="-122"/>
                <a:cs typeface="Arial" pitchFamily="34" charset="0"/>
              </a:rPr>
              <a:t>blood pressure monitoring used</a:t>
            </a:r>
            <a:r>
              <a:rPr lang="en-US" altLang="zh-CN" sz="2400" b="1" dirty="0" smtClean="0">
                <a:solidFill>
                  <a:srgbClr val="F99B0C"/>
                </a:solidFill>
                <a:latin typeface="HelveticaNeueLT Pro 43 LtEx" pitchFamily="34" charset="0"/>
                <a:ea typeface="微软雅黑" pitchFamily="34" charset="-122"/>
                <a:cs typeface="Arial" pitchFamily="34" charset="0"/>
              </a:rPr>
              <a:t>?</a:t>
            </a:r>
          </a:p>
        </p:txBody>
      </p:sp>
      <p:sp>
        <p:nvSpPr>
          <p:cNvPr id="3" name="矩形 2"/>
          <p:cNvSpPr/>
          <p:nvPr/>
        </p:nvSpPr>
        <p:spPr>
          <a:xfrm>
            <a:off x="292486" y="1120676"/>
            <a:ext cx="8527986" cy="4516621"/>
          </a:xfrm>
          <a:prstGeom prst="rect">
            <a:avLst/>
          </a:prstGeom>
        </p:spPr>
        <p:txBody>
          <a:bodyPr wrap="square">
            <a:spAutoFit/>
          </a:bodyPr>
          <a:lstStyle/>
          <a:p>
            <a:pPr algn="just">
              <a:lnSpc>
                <a:spcPts val="2300"/>
              </a:lnSpc>
            </a:pPr>
            <a:r>
              <a:rPr lang="en-US" altLang="zh-CN" sz="1600" dirty="0"/>
              <a:t>Ambulatory BP monitoring provides additional information about how changes in your BP may correlate with your daily activities and sleep patterns. </a:t>
            </a:r>
            <a:r>
              <a:rPr lang="en-US" altLang="zh-CN" sz="1600" i="1" u="sng" dirty="0"/>
              <a:t>Guidelines for blood pressure management from the American Heart Association and American College of Cardiology now strongly recommend confirming a diagnosis of hypertension with ambulatory BP monitoring. </a:t>
            </a:r>
            <a:endParaRPr lang="en-US" altLang="zh-CN" sz="1600" i="1" u="sng" dirty="0" smtClean="0"/>
          </a:p>
          <a:p>
            <a:pPr marL="285750" indent="-285750" algn="just">
              <a:lnSpc>
                <a:spcPts val="2300"/>
              </a:lnSpc>
              <a:buFont typeface="Arial" pitchFamily="34" charset="0"/>
              <a:buChar char="•"/>
            </a:pPr>
            <a:endParaRPr lang="en-US" altLang="zh-CN" sz="1600" dirty="0" smtClean="0"/>
          </a:p>
          <a:p>
            <a:pPr algn="just">
              <a:lnSpc>
                <a:spcPts val="2300"/>
              </a:lnSpc>
            </a:pPr>
            <a:r>
              <a:rPr lang="en-US" altLang="zh-CN" b="1" dirty="0" smtClean="0"/>
              <a:t>It’s </a:t>
            </a:r>
            <a:r>
              <a:rPr lang="en-US" altLang="zh-CN" b="1" dirty="0"/>
              <a:t>a useful way to </a:t>
            </a:r>
            <a:r>
              <a:rPr lang="en-US" altLang="zh-CN" b="1" dirty="0" smtClean="0"/>
              <a:t>detect:</a:t>
            </a:r>
          </a:p>
          <a:p>
            <a:pPr marL="285750" indent="-285750" algn="just">
              <a:lnSpc>
                <a:spcPts val="2300"/>
              </a:lnSpc>
              <a:buFont typeface="Arial" pitchFamily="34" charset="0"/>
              <a:buChar char="•"/>
            </a:pPr>
            <a:r>
              <a:rPr lang="en-US" altLang="zh-CN" sz="1600" dirty="0"/>
              <a:t>White coat </a:t>
            </a:r>
            <a:r>
              <a:rPr lang="en-US" altLang="zh-CN" sz="1600" dirty="0" smtClean="0"/>
              <a:t>hypertension</a:t>
            </a:r>
          </a:p>
          <a:p>
            <a:pPr marL="285750" indent="-285750" algn="just">
              <a:lnSpc>
                <a:spcPts val="2300"/>
              </a:lnSpc>
              <a:buFont typeface="Arial" pitchFamily="34" charset="0"/>
              <a:buChar char="•"/>
            </a:pPr>
            <a:r>
              <a:rPr lang="en-US" altLang="zh-CN" sz="1600" dirty="0"/>
              <a:t>Masked </a:t>
            </a:r>
            <a:r>
              <a:rPr lang="en-US" altLang="zh-CN" sz="1600" dirty="0" smtClean="0"/>
              <a:t>hypertension</a:t>
            </a:r>
          </a:p>
          <a:p>
            <a:pPr marL="285750" indent="-285750" algn="just">
              <a:lnSpc>
                <a:spcPts val="2300"/>
              </a:lnSpc>
              <a:buFont typeface="Arial" pitchFamily="34" charset="0"/>
              <a:buChar char="•"/>
            </a:pPr>
            <a:r>
              <a:rPr lang="en-US" altLang="zh-CN" sz="1600" dirty="0"/>
              <a:t>Sustained </a:t>
            </a:r>
            <a:r>
              <a:rPr lang="en-US" altLang="zh-CN" sz="1600" dirty="0" smtClean="0"/>
              <a:t>hypertension</a:t>
            </a:r>
          </a:p>
          <a:p>
            <a:pPr marL="285750" indent="-285750" algn="just">
              <a:lnSpc>
                <a:spcPts val="2300"/>
              </a:lnSpc>
              <a:buFont typeface="Arial" pitchFamily="34" charset="0"/>
              <a:buChar char="•"/>
            </a:pPr>
            <a:r>
              <a:rPr lang="en-US" altLang="zh-CN" sz="1600" dirty="0"/>
              <a:t>Pregnant women with hypertension.</a:t>
            </a:r>
          </a:p>
          <a:p>
            <a:pPr marL="285750" indent="-285750" algn="just">
              <a:lnSpc>
                <a:spcPts val="2300"/>
              </a:lnSpc>
              <a:buFont typeface="Arial" pitchFamily="34" charset="0"/>
              <a:buChar char="•"/>
            </a:pPr>
            <a:r>
              <a:rPr lang="en-US" altLang="zh-CN" sz="1600" dirty="0"/>
              <a:t>People with “borderline” hypertension.</a:t>
            </a:r>
          </a:p>
          <a:p>
            <a:pPr marL="285750" indent="-285750" algn="just">
              <a:lnSpc>
                <a:spcPts val="2300"/>
              </a:lnSpc>
              <a:buFont typeface="Arial" pitchFamily="34" charset="0"/>
              <a:buChar char="•"/>
            </a:pPr>
            <a:r>
              <a:rPr lang="en-US" altLang="zh-CN" sz="1600" dirty="0"/>
              <a:t>Difficulty controlling BP with medication.</a:t>
            </a:r>
          </a:p>
          <a:p>
            <a:pPr marL="285750" indent="-285750" algn="just">
              <a:lnSpc>
                <a:spcPts val="2300"/>
              </a:lnSpc>
              <a:buFont typeface="Arial" pitchFamily="34" charset="0"/>
              <a:buChar char="•"/>
            </a:pPr>
            <a:r>
              <a:rPr lang="en-US" altLang="zh-CN" sz="1600" dirty="0"/>
              <a:t>BP changes due to other drugs.</a:t>
            </a:r>
          </a:p>
          <a:p>
            <a:pPr marL="285750" indent="-285750" algn="just">
              <a:lnSpc>
                <a:spcPts val="2300"/>
              </a:lnSpc>
              <a:buFont typeface="Arial" pitchFamily="34" charset="0"/>
              <a:buChar char="•"/>
            </a:pPr>
            <a:r>
              <a:rPr lang="en-US" altLang="zh-CN" sz="1600" dirty="0"/>
              <a:t>Changes in prescription medications that may impact BP.</a:t>
            </a:r>
          </a:p>
          <a:p>
            <a:pPr marL="285750" indent="-285750" algn="just">
              <a:lnSpc>
                <a:spcPts val="2300"/>
              </a:lnSpc>
              <a:buFont typeface="Arial" pitchFamily="34" charset="0"/>
              <a:buChar char="•"/>
            </a:pPr>
            <a:r>
              <a:rPr lang="en-US" altLang="zh-CN" sz="1600" dirty="0"/>
              <a:t>Fainting episodes or hypotension (low BP</a:t>
            </a:r>
            <a:r>
              <a:rPr lang="en-US" altLang="zh-CN" sz="1600" dirty="0" smtClean="0"/>
              <a:t>).</a:t>
            </a:r>
          </a:p>
        </p:txBody>
      </p:sp>
    </p:spTree>
    <p:extLst>
      <p:ext uri="{BB962C8B-B14F-4D97-AF65-F5344CB8AC3E}">
        <p14:creationId xmlns:p14="http://schemas.microsoft.com/office/powerpoint/2010/main" val="3674885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2304847" y="6663692"/>
            <a:ext cx="457259" cy="202881"/>
          </a:xfrm>
        </p:spPr>
        <p:txBody>
          <a:bodyPr/>
          <a:lstStyle/>
          <a:p>
            <a:fld id="{0C913308-F349-4B6D-A68A-DD1791B4A57B}" type="slidenum">
              <a:rPr lang="zh-CN" altLang="en-US" smtClean="0"/>
              <a:pPr/>
              <a:t>5</a:t>
            </a:fld>
            <a:endParaRPr lang="zh-CN" altLang="en-US"/>
          </a:p>
        </p:txBody>
      </p:sp>
      <p:sp>
        <p:nvSpPr>
          <p:cNvPr id="12" name="矩形 11"/>
          <p:cNvSpPr/>
          <p:nvPr/>
        </p:nvSpPr>
        <p:spPr>
          <a:xfrm>
            <a:off x="2207417" y="953725"/>
            <a:ext cx="4729180" cy="1015663"/>
          </a:xfrm>
          <a:prstGeom prst="rect">
            <a:avLst/>
          </a:prstGeom>
        </p:spPr>
        <p:txBody>
          <a:bodyPr wrap="none">
            <a:spAutoFit/>
          </a:bodyPr>
          <a:lstStyle/>
          <a:p>
            <a:pPr algn="ctr"/>
            <a:r>
              <a:rPr lang="en-US" altLang="zh-CN" sz="3000" dirty="0" smtClean="0">
                <a:solidFill>
                  <a:srgbClr val="F99B0C"/>
                </a:solidFill>
                <a:latin typeface="HelveticaNeueLT Pro 43 LtEx" pitchFamily="34" charset="0"/>
              </a:rPr>
              <a:t>SA-10</a:t>
            </a:r>
          </a:p>
          <a:p>
            <a:pPr algn="ctr"/>
            <a:r>
              <a:rPr lang="en-US" altLang="zh-CN" sz="3000" dirty="0" smtClean="0">
                <a:solidFill>
                  <a:srgbClr val="F99B0C"/>
                </a:solidFill>
                <a:latin typeface="HelveticaNeueLT Pro 43 LtEx" pitchFamily="34" charset="0"/>
              </a:rPr>
              <a:t>Blood Pressure Monitor</a:t>
            </a:r>
            <a:endParaRPr lang="zh-CN" altLang="en-US" sz="3000" dirty="0">
              <a:solidFill>
                <a:srgbClr val="F99B0C"/>
              </a:solidFill>
              <a:latin typeface="HelveticaNeueLT Pro 43 LtEx" pitchFamily="34" charset="0"/>
            </a:endParaRPr>
          </a:p>
        </p:txBody>
      </p:sp>
      <p:pic>
        <p:nvPicPr>
          <p:cNvPr id="5" name="图片 4"/>
          <p:cNvPicPr>
            <a:picLocks noChangeAspect="1"/>
          </p:cNvPicPr>
          <p:nvPr/>
        </p:nvPicPr>
        <p:blipFill>
          <a:blip r:embed="rId2"/>
          <a:stretch>
            <a:fillRect/>
          </a:stretch>
        </p:blipFill>
        <p:spPr>
          <a:xfrm>
            <a:off x="3384189" y="2132856"/>
            <a:ext cx="2375635" cy="4057452"/>
          </a:xfrm>
          <a:prstGeom prst="rect">
            <a:avLst/>
          </a:prstGeom>
        </p:spPr>
      </p:pic>
    </p:spTree>
    <p:extLst>
      <p:ext uri="{BB962C8B-B14F-4D97-AF65-F5344CB8AC3E}">
        <p14:creationId xmlns:p14="http://schemas.microsoft.com/office/powerpoint/2010/main" val="892019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a:endCxn id="36" idx="2"/>
          </p:cNvCxnSpPr>
          <p:nvPr/>
        </p:nvCxnSpPr>
        <p:spPr>
          <a:xfrm>
            <a:off x="4483421" y="5672875"/>
            <a:ext cx="1014186" cy="0"/>
          </a:xfrm>
          <a:prstGeom prst="lin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cxnSp>
      <p:grpSp>
        <p:nvGrpSpPr>
          <p:cNvPr id="1024" name="组合 1023"/>
          <p:cNvGrpSpPr/>
          <p:nvPr/>
        </p:nvGrpSpPr>
        <p:grpSpPr>
          <a:xfrm>
            <a:off x="2153725" y="3291125"/>
            <a:ext cx="3498395" cy="677935"/>
            <a:chOff x="431540" y="3068960"/>
            <a:chExt cx="3378235" cy="677935"/>
          </a:xfrm>
        </p:grpSpPr>
        <p:sp>
          <p:nvSpPr>
            <p:cNvPr id="4" name="椭圆 3"/>
            <p:cNvSpPr/>
            <p:nvPr/>
          </p:nvSpPr>
          <p:spPr>
            <a:xfrm>
              <a:off x="3626895" y="3564015"/>
              <a:ext cx="182880" cy="182880"/>
            </a:xfrm>
            <a:prstGeom prst="ellips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431540" y="3068960"/>
              <a:ext cx="2835315" cy="0"/>
            </a:xfrm>
            <a:prstGeom prst="lin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p:cNvCxnSpPr>
              <a:stCxn id="4" idx="1"/>
            </p:cNvCxnSpPr>
            <p:nvPr/>
          </p:nvCxnSpPr>
          <p:spPr>
            <a:xfrm flipH="1" flipV="1">
              <a:off x="3266855" y="3068960"/>
              <a:ext cx="386822" cy="521837"/>
            </a:xfrm>
            <a:prstGeom prst="lin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5" name="组合 34"/>
          <p:cNvGrpSpPr/>
          <p:nvPr/>
        </p:nvGrpSpPr>
        <p:grpSpPr>
          <a:xfrm>
            <a:off x="1547664" y="5581435"/>
            <a:ext cx="4132823" cy="182880"/>
            <a:chOff x="-323048" y="3564015"/>
            <a:chExt cx="4132823" cy="182880"/>
          </a:xfrm>
        </p:grpSpPr>
        <p:sp>
          <p:nvSpPr>
            <p:cNvPr id="36" name="椭圆 35"/>
            <p:cNvSpPr/>
            <p:nvPr/>
          </p:nvSpPr>
          <p:spPr>
            <a:xfrm>
              <a:off x="3626895" y="3564015"/>
              <a:ext cx="182880" cy="182880"/>
            </a:xfrm>
            <a:prstGeom prst="ellips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nvCxnSpPr>
          <p:spPr>
            <a:xfrm>
              <a:off x="-323048" y="3655455"/>
              <a:ext cx="3952708" cy="0"/>
            </a:xfrm>
            <a:prstGeom prst="lin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25" name="矩形 1024"/>
          <p:cNvSpPr/>
          <p:nvPr/>
        </p:nvSpPr>
        <p:spPr>
          <a:xfrm>
            <a:off x="321924" y="3276509"/>
            <a:ext cx="2201689" cy="369332"/>
          </a:xfrm>
          <a:prstGeom prst="rect">
            <a:avLst/>
          </a:prstGeom>
          <a:solidFill>
            <a:srgbClr val="C90E2B"/>
          </a:solidFill>
        </p:spPr>
        <p:txBody>
          <a:bodyPr wrap="square">
            <a:spAutoFit/>
          </a:bodyPr>
          <a:lstStyle/>
          <a:p>
            <a:pPr algn="ctr"/>
            <a:r>
              <a:rPr lang="en-US" altLang="zh-CN" kern="0" dirty="0" smtClean="0">
                <a:solidFill>
                  <a:schemeClr val="bg1"/>
                </a:solidFill>
                <a:latin typeface="HelveticaNeueLT Pro 43 LtEx" pitchFamily="34" charset="0"/>
              </a:rPr>
              <a:t>Smooth edges</a:t>
            </a:r>
            <a:endParaRPr lang="zh-CN" altLang="en-US" dirty="0">
              <a:solidFill>
                <a:schemeClr val="bg1"/>
              </a:solidFill>
              <a:latin typeface="HelveticaNeueLT Pro 43 LtEx" pitchFamily="34" charset="0"/>
            </a:endParaRPr>
          </a:p>
        </p:txBody>
      </p:sp>
      <p:sp>
        <p:nvSpPr>
          <p:cNvPr id="58" name="矩形 57"/>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Compact </a:t>
            </a:r>
            <a:r>
              <a:rPr lang="en-US" altLang="zh-CN" sz="3000" b="1" kern="0" dirty="0">
                <a:solidFill>
                  <a:srgbClr val="F99B0C"/>
                </a:solidFill>
                <a:latin typeface="HelveticaNeueLT Pro 43 LtEx" pitchFamily="34" charset="0"/>
              </a:rPr>
              <a:t>&amp; Ergonomics </a:t>
            </a:r>
            <a:r>
              <a:rPr lang="en-US" altLang="zh-CN" sz="3000" b="1" kern="0" dirty="0" smtClean="0">
                <a:solidFill>
                  <a:srgbClr val="F99B0C"/>
                </a:solidFill>
                <a:latin typeface="HelveticaNeueLT Pro 43 LtEx" pitchFamily="34" charset="0"/>
              </a:rPr>
              <a:t>Design</a:t>
            </a:r>
            <a:endParaRPr lang="en-US" altLang="zh-CN" sz="3000" b="1" kern="0" dirty="0">
              <a:solidFill>
                <a:srgbClr val="F99B0C"/>
              </a:solidFill>
              <a:latin typeface="HelveticaNeueLT Pro 43 LtEx" pitchFamily="34" charset="0"/>
            </a:endParaRPr>
          </a:p>
        </p:txBody>
      </p:sp>
      <p:sp>
        <p:nvSpPr>
          <p:cNvPr id="2" name="矩形 1"/>
          <p:cNvSpPr/>
          <p:nvPr/>
        </p:nvSpPr>
        <p:spPr>
          <a:xfrm>
            <a:off x="1606986" y="1344256"/>
            <a:ext cx="7314522" cy="1126462"/>
          </a:xfrm>
          <a:prstGeom prst="rect">
            <a:avLst/>
          </a:prstGeom>
        </p:spPr>
        <p:txBody>
          <a:bodyPr wrap="square">
            <a:spAutoFit/>
          </a:bodyPr>
          <a:lstStyle/>
          <a:p>
            <a:pPr marL="285750" indent="-285750" algn="just">
              <a:spcBef>
                <a:spcPct val="20000"/>
              </a:spcBef>
              <a:buFont typeface="Wingdings" pitchFamily="2" charset="2"/>
              <a:buChar char="n"/>
              <a:defRPr/>
            </a:pPr>
            <a:r>
              <a:rPr lang="en-US" altLang="zh-CN" sz="1600" b="1" kern="0" dirty="0" smtClean="0">
                <a:solidFill>
                  <a:srgbClr val="FFC61E"/>
                </a:solidFill>
                <a:latin typeface="HelveticaNeueLT Pro 43 LtEx" pitchFamily="34" charset="0"/>
              </a:rPr>
              <a:t>Lightweight Design</a:t>
            </a:r>
          </a:p>
          <a:p>
            <a:pPr algn="just">
              <a:spcBef>
                <a:spcPct val="20000"/>
              </a:spcBef>
              <a:defRPr/>
            </a:pPr>
            <a:r>
              <a:rPr lang="en-US" altLang="zh-CN" sz="1600" kern="0" dirty="0" smtClean="0">
                <a:latin typeface="HelveticaNeueLT Pro 43 LtEx" pitchFamily="34" charset="0"/>
              </a:rPr>
              <a:t>The </a:t>
            </a:r>
            <a:r>
              <a:rPr lang="en-US" altLang="zh-CN" sz="1600" b="1" kern="0" dirty="0" smtClean="0">
                <a:latin typeface="HelveticaNeueLT Pro 43 LtEx" pitchFamily="34" charset="0"/>
              </a:rPr>
              <a:t>lightweight (160g</a:t>
            </a:r>
            <a:r>
              <a:rPr lang="en-US" altLang="zh-CN" sz="1600" b="1" kern="0" dirty="0">
                <a:latin typeface="HelveticaNeueLT Pro 43 LtEx" pitchFamily="34" charset="0"/>
              </a:rPr>
              <a:t>) </a:t>
            </a:r>
            <a:r>
              <a:rPr lang="en-US" altLang="zh-CN" sz="1600" b="1" kern="0" dirty="0" smtClean="0">
                <a:latin typeface="HelveticaNeueLT Pro 43 LtEx" pitchFamily="34" charset="0"/>
              </a:rPr>
              <a:t>and pocket size</a:t>
            </a:r>
            <a:r>
              <a:rPr lang="en-US" altLang="zh-CN" sz="1600" kern="0" dirty="0" smtClean="0">
                <a:latin typeface="HelveticaNeueLT Pro 43 LtEx" pitchFamily="34" charset="0"/>
              </a:rPr>
              <a:t> </a:t>
            </a:r>
            <a:r>
              <a:rPr lang="en-US" altLang="zh-CN" sz="1600" kern="0" dirty="0">
                <a:latin typeface="HelveticaNeueLT Pro 43 LtEx" pitchFamily="34" charset="0"/>
              </a:rPr>
              <a:t>makes </a:t>
            </a:r>
            <a:r>
              <a:rPr lang="en-US" altLang="zh-CN" sz="1600" dirty="0">
                <a:latin typeface="HelveticaNeueLT Pro 43 LtEx" pitchFamily="34" charset="0"/>
              </a:rPr>
              <a:t>EDAN </a:t>
            </a:r>
            <a:r>
              <a:rPr lang="en-US" altLang="zh-CN" sz="1600" dirty="0" smtClean="0">
                <a:latin typeface="HelveticaNeueLT Pro 43 LtEx" pitchFamily="34" charset="0"/>
              </a:rPr>
              <a:t>ABPM </a:t>
            </a:r>
            <a:r>
              <a:rPr lang="en-GB" altLang="zh-CN" sz="1600" dirty="0" smtClean="0">
                <a:latin typeface="HelveticaNeueLT Pro 43 LtEx" pitchFamily="34" charset="0"/>
              </a:rPr>
              <a:t>easy to  </a:t>
            </a:r>
            <a:r>
              <a:rPr lang="en-GB" altLang="zh-CN" sz="1600" dirty="0">
                <a:latin typeface="HelveticaNeueLT Pro 43 LtEx" pitchFamily="34" charset="0"/>
              </a:rPr>
              <a:t>carried without bothering patient’s daily routine. </a:t>
            </a:r>
            <a:r>
              <a:rPr lang="en-US" altLang="zh-CN" sz="1600" dirty="0">
                <a:latin typeface="HelveticaNeueLT Pro 43 LtEx" pitchFamily="34" charset="0"/>
              </a:rPr>
              <a:t>With the smooth surface and the </a:t>
            </a:r>
            <a:r>
              <a:rPr lang="en-GB" altLang="zh-CN" sz="1600" dirty="0">
                <a:latin typeface="HelveticaNeueLT Pro 43 LtEx" pitchFamily="34" charset="0"/>
              </a:rPr>
              <a:t>streamline modeling, it </a:t>
            </a:r>
            <a:r>
              <a:rPr lang="en-US" altLang="zh-CN" sz="1600" dirty="0">
                <a:latin typeface="HelveticaNeueLT Pro 43 LtEx" pitchFamily="34" charset="0"/>
              </a:rPr>
              <a:t>fits into the palm perfectly.</a:t>
            </a:r>
          </a:p>
        </p:txBody>
      </p:sp>
      <p:grpSp>
        <p:nvGrpSpPr>
          <p:cNvPr id="33" name="组合 32"/>
          <p:cNvGrpSpPr/>
          <p:nvPr/>
        </p:nvGrpSpPr>
        <p:grpSpPr>
          <a:xfrm>
            <a:off x="374817" y="1379583"/>
            <a:ext cx="1120588" cy="1120588"/>
            <a:chOff x="3259923" y="4150821"/>
            <a:chExt cx="1120588" cy="1120588"/>
          </a:xfrm>
        </p:grpSpPr>
        <p:grpSp>
          <p:nvGrpSpPr>
            <p:cNvPr id="34" name="组合 33"/>
            <p:cNvGrpSpPr/>
            <p:nvPr/>
          </p:nvGrpSpPr>
          <p:grpSpPr>
            <a:xfrm>
              <a:off x="3259923" y="4150821"/>
              <a:ext cx="1120588" cy="1120588"/>
              <a:chOff x="4011706" y="2868706"/>
              <a:chExt cx="1120588" cy="1120588"/>
            </a:xfrm>
          </p:grpSpPr>
          <p:sp>
            <p:nvSpPr>
              <p:cNvPr id="48" name="圆角矩形 47"/>
              <p:cNvSpPr/>
              <p:nvPr/>
            </p:nvSpPr>
            <p:spPr bwMode="auto">
              <a:xfrm>
                <a:off x="4011706" y="2868706"/>
                <a:ext cx="1120588" cy="1120588"/>
              </a:xfrm>
              <a:prstGeom prst="roundRect">
                <a:avLst/>
              </a:prstGeom>
              <a:solidFill>
                <a:srgbClr val="FFC61E"/>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49" name="TextBox 77"/>
              <p:cNvSpPr txBox="1"/>
              <p:nvPr/>
            </p:nvSpPr>
            <p:spPr bwMode="auto">
              <a:xfrm>
                <a:off x="4020879" y="3616641"/>
                <a:ext cx="1099981" cy="307777"/>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Pocket Size</a:t>
                </a:r>
                <a:endParaRPr lang="zh-CN" altLang="en-US" sz="1400" dirty="0">
                  <a:solidFill>
                    <a:schemeClr val="bg1"/>
                  </a:solidFill>
                  <a:latin typeface="HelveticaNeueLT Pro 45 Lt" pitchFamily="34" charset="0"/>
                  <a:ea typeface="Segoe UI" pitchFamily="34" charset="0"/>
                  <a:cs typeface="Calibri" pitchFamily="34" charset="0"/>
                </a:endParaRPr>
              </a:p>
            </p:txBody>
          </p:sp>
          <p:grpSp>
            <p:nvGrpSpPr>
              <p:cNvPr id="50" name="组合 49"/>
              <p:cNvGrpSpPr/>
              <p:nvPr/>
            </p:nvGrpSpPr>
            <p:grpSpPr>
              <a:xfrm>
                <a:off x="4470036" y="3051822"/>
                <a:ext cx="531548" cy="615402"/>
                <a:chOff x="4908030" y="927078"/>
                <a:chExt cx="481604" cy="557577"/>
              </a:xfrm>
            </p:grpSpPr>
            <p:grpSp>
              <p:nvGrpSpPr>
                <p:cNvPr id="51" name="组合 50"/>
                <p:cNvGrpSpPr/>
                <p:nvPr/>
              </p:nvGrpSpPr>
              <p:grpSpPr>
                <a:xfrm>
                  <a:off x="4908030" y="927078"/>
                  <a:ext cx="455823" cy="557577"/>
                  <a:chOff x="4713675" y="791808"/>
                  <a:chExt cx="3940784" cy="4820480"/>
                </a:xfrm>
              </p:grpSpPr>
              <p:sp>
                <p:nvSpPr>
                  <p:cNvPr id="53" name="任意多边形 52"/>
                  <p:cNvSpPr/>
                  <p:nvPr/>
                </p:nvSpPr>
                <p:spPr>
                  <a:xfrm>
                    <a:off x="4713675" y="1291303"/>
                    <a:ext cx="3940784" cy="4320985"/>
                  </a:xfrm>
                  <a:custGeom>
                    <a:avLst/>
                    <a:gdLst>
                      <a:gd name="connsiteX0" fmla="*/ 0 w 1729740"/>
                      <a:gd name="connsiteY0" fmla="*/ 0 h 1943100"/>
                      <a:gd name="connsiteX1" fmla="*/ 1729740 w 1729740"/>
                      <a:gd name="connsiteY1" fmla="*/ 0 h 1943100"/>
                      <a:gd name="connsiteX2" fmla="*/ 1729740 w 1729740"/>
                      <a:gd name="connsiteY2" fmla="*/ 1943100 h 1943100"/>
                      <a:gd name="connsiteX3" fmla="*/ 0 w 1729740"/>
                      <a:gd name="connsiteY3" fmla="*/ 1943100 h 1943100"/>
                      <a:gd name="connsiteX4" fmla="*/ 0 w 1729740"/>
                      <a:gd name="connsiteY4" fmla="*/ 0 h 1943100"/>
                      <a:gd name="connsiteX0" fmla="*/ 0 w 1729740"/>
                      <a:gd name="connsiteY0" fmla="*/ 0 h 1943100"/>
                      <a:gd name="connsiteX1" fmla="*/ 1119754 w 1729740"/>
                      <a:gd name="connsiteY1" fmla="*/ 71583 h 1943100"/>
                      <a:gd name="connsiteX2" fmla="*/ 1729740 w 1729740"/>
                      <a:gd name="connsiteY2" fmla="*/ 0 h 1943100"/>
                      <a:gd name="connsiteX3" fmla="*/ 1729740 w 1729740"/>
                      <a:gd name="connsiteY3" fmla="*/ 1943100 h 1943100"/>
                      <a:gd name="connsiteX4" fmla="*/ 0 w 1729740"/>
                      <a:gd name="connsiteY4" fmla="*/ 1943100 h 1943100"/>
                      <a:gd name="connsiteX5" fmla="*/ 0 w 1729740"/>
                      <a:gd name="connsiteY5" fmla="*/ 0 h 1943100"/>
                      <a:gd name="connsiteX0" fmla="*/ 0 w 1729740"/>
                      <a:gd name="connsiteY0" fmla="*/ 0 h 1943100"/>
                      <a:gd name="connsiteX1" fmla="*/ 1119754 w 1729740"/>
                      <a:gd name="connsiteY1" fmla="*/ 71583 h 1943100"/>
                      <a:gd name="connsiteX2" fmla="*/ 1729740 w 1729740"/>
                      <a:gd name="connsiteY2" fmla="*/ 0 h 1943100"/>
                      <a:gd name="connsiteX3" fmla="*/ 1729740 w 1729740"/>
                      <a:gd name="connsiteY3" fmla="*/ 1943100 h 1943100"/>
                      <a:gd name="connsiteX4" fmla="*/ 0 w 1729740"/>
                      <a:gd name="connsiteY4" fmla="*/ 1943100 h 1943100"/>
                      <a:gd name="connsiteX5" fmla="*/ 0 w 1729740"/>
                      <a:gd name="connsiteY5" fmla="*/ 0 h 1943100"/>
                      <a:gd name="connsiteX0" fmla="*/ 0 w 1729740"/>
                      <a:gd name="connsiteY0" fmla="*/ 0 h 1943100"/>
                      <a:gd name="connsiteX1" fmla="*/ 1119754 w 1729740"/>
                      <a:gd name="connsiteY1" fmla="*/ 71583 h 1943100"/>
                      <a:gd name="connsiteX2" fmla="*/ 1207095 w 1729740"/>
                      <a:gd name="connsiteY2" fmla="*/ 19430 h 1943100"/>
                      <a:gd name="connsiteX3" fmla="*/ 1729740 w 1729740"/>
                      <a:gd name="connsiteY3" fmla="*/ 0 h 1943100"/>
                      <a:gd name="connsiteX4" fmla="*/ 1729740 w 1729740"/>
                      <a:gd name="connsiteY4" fmla="*/ 1943100 h 1943100"/>
                      <a:gd name="connsiteX5" fmla="*/ 0 w 1729740"/>
                      <a:gd name="connsiteY5" fmla="*/ 1943100 h 1943100"/>
                      <a:gd name="connsiteX6" fmla="*/ 0 w 1729740"/>
                      <a:gd name="connsiteY6" fmla="*/ 0 h 1943100"/>
                      <a:gd name="connsiteX0" fmla="*/ 0 w 1729740"/>
                      <a:gd name="connsiteY0" fmla="*/ 0 h 1943100"/>
                      <a:gd name="connsiteX1" fmla="*/ 1119754 w 1729740"/>
                      <a:gd name="connsiteY1" fmla="*/ 71583 h 1943100"/>
                      <a:gd name="connsiteX2" fmla="*/ 1173502 w 1729740"/>
                      <a:gd name="connsiteY2" fmla="*/ 59312 h 1943100"/>
                      <a:gd name="connsiteX3" fmla="*/ 1729740 w 1729740"/>
                      <a:gd name="connsiteY3" fmla="*/ 0 h 1943100"/>
                      <a:gd name="connsiteX4" fmla="*/ 1729740 w 1729740"/>
                      <a:gd name="connsiteY4" fmla="*/ 1943100 h 1943100"/>
                      <a:gd name="connsiteX5" fmla="*/ 0 w 1729740"/>
                      <a:gd name="connsiteY5" fmla="*/ 1943100 h 1943100"/>
                      <a:gd name="connsiteX6" fmla="*/ 0 w 1729740"/>
                      <a:gd name="connsiteY6"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729740 w 1729740"/>
                      <a:gd name="connsiteY4" fmla="*/ 0 h 1943100"/>
                      <a:gd name="connsiteX5" fmla="*/ 1729740 w 1729740"/>
                      <a:gd name="connsiteY5" fmla="*/ 1943100 h 1943100"/>
                      <a:gd name="connsiteX6" fmla="*/ 0 w 1729740"/>
                      <a:gd name="connsiteY6" fmla="*/ 1943100 h 1943100"/>
                      <a:gd name="connsiteX7" fmla="*/ 0 w 1729740"/>
                      <a:gd name="connsiteY7"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729740 w 1729740"/>
                      <a:gd name="connsiteY5" fmla="*/ 0 h 1943100"/>
                      <a:gd name="connsiteX6" fmla="*/ 1729740 w 1729740"/>
                      <a:gd name="connsiteY6" fmla="*/ 1943100 h 1943100"/>
                      <a:gd name="connsiteX7" fmla="*/ 0 w 1729740"/>
                      <a:gd name="connsiteY7" fmla="*/ 1943100 h 1943100"/>
                      <a:gd name="connsiteX8" fmla="*/ 0 w 1729740"/>
                      <a:gd name="connsiteY8"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729740 w 1729740"/>
                      <a:gd name="connsiteY6" fmla="*/ 0 h 1943100"/>
                      <a:gd name="connsiteX7" fmla="*/ 1729740 w 1729740"/>
                      <a:gd name="connsiteY7" fmla="*/ 1943100 h 1943100"/>
                      <a:gd name="connsiteX8" fmla="*/ 0 w 1729740"/>
                      <a:gd name="connsiteY8" fmla="*/ 1943100 h 1943100"/>
                      <a:gd name="connsiteX9" fmla="*/ 0 w 1729740"/>
                      <a:gd name="connsiteY9"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662835 w 1729740"/>
                      <a:gd name="connsiteY6" fmla="*/ 627631 h 1943100"/>
                      <a:gd name="connsiteX7" fmla="*/ 1729740 w 1729740"/>
                      <a:gd name="connsiteY7" fmla="*/ 1943100 h 1943100"/>
                      <a:gd name="connsiteX8" fmla="*/ 0 w 1729740"/>
                      <a:gd name="connsiteY8" fmla="*/ 1943100 h 1943100"/>
                      <a:gd name="connsiteX9" fmla="*/ 0 w 1729740"/>
                      <a:gd name="connsiteY9" fmla="*/ 0 h 1943100"/>
                      <a:gd name="connsiteX0" fmla="*/ 0 w 1931856"/>
                      <a:gd name="connsiteY0" fmla="*/ 0 h 1943100"/>
                      <a:gd name="connsiteX1" fmla="*/ 1119754 w 1931856"/>
                      <a:gd name="connsiteY1" fmla="*/ 71583 h 1943100"/>
                      <a:gd name="connsiteX2" fmla="*/ 1121993 w 1931856"/>
                      <a:gd name="connsiteY2" fmla="*/ 82832 h 1943100"/>
                      <a:gd name="connsiteX3" fmla="*/ 1173502 w 1931856"/>
                      <a:gd name="connsiteY3" fmla="*/ 59312 h 1943100"/>
                      <a:gd name="connsiteX4" fmla="*/ 1263922 w 1931856"/>
                      <a:gd name="connsiteY4" fmla="*/ 190659 h 1943100"/>
                      <a:gd name="connsiteX5" fmla="*/ 1398293 w 1931856"/>
                      <a:gd name="connsiteY5" fmla="*/ 266318 h 1943100"/>
                      <a:gd name="connsiteX6" fmla="*/ 1662835 w 1931856"/>
                      <a:gd name="connsiteY6" fmla="*/ 627631 h 1943100"/>
                      <a:gd name="connsiteX7" fmla="*/ 1931856 w 1931856"/>
                      <a:gd name="connsiteY7" fmla="*/ 1105705 h 1943100"/>
                      <a:gd name="connsiteX8" fmla="*/ 1729740 w 1931856"/>
                      <a:gd name="connsiteY8" fmla="*/ 1943100 h 1943100"/>
                      <a:gd name="connsiteX9" fmla="*/ 0 w 1931856"/>
                      <a:gd name="connsiteY9" fmla="*/ 1943100 h 1943100"/>
                      <a:gd name="connsiteX10" fmla="*/ 0 w 1931856"/>
                      <a:gd name="connsiteY10" fmla="*/ 0 h 1943100"/>
                      <a:gd name="connsiteX0" fmla="*/ 0 w 1931856"/>
                      <a:gd name="connsiteY0" fmla="*/ 0 h 1943100"/>
                      <a:gd name="connsiteX1" fmla="*/ 1119754 w 1931856"/>
                      <a:gd name="connsiteY1" fmla="*/ 71583 h 1943100"/>
                      <a:gd name="connsiteX2" fmla="*/ 1121993 w 1931856"/>
                      <a:gd name="connsiteY2" fmla="*/ 82832 h 1943100"/>
                      <a:gd name="connsiteX3" fmla="*/ 1173502 w 1931856"/>
                      <a:gd name="connsiteY3" fmla="*/ 59312 h 1943100"/>
                      <a:gd name="connsiteX4" fmla="*/ 1263922 w 1931856"/>
                      <a:gd name="connsiteY4" fmla="*/ 190659 h 1943100"/>
                      <a:gd name="connsiteX5" fmla="*/ 1398293 w 1931856"/>
                      <a:gd name="connsiteY5" fmla="*/ 266318 h 1943100"/>
                      <a:gd name="connsiteX6" fmla="*/ 1662835 w 1931856"/>
                      <a:gd name="connsiteY6" fmla="*/ 627631 h 1943100"/>
                      <a:gd name="connsiteX7" fmla="*/ 1931856 w 1931856"/>
                      <a:gd name="connsiteY7" fmla="*/ 1105705 h 1943100"/>
                      <a:gd name="connsiteX8" fmla="*/ 1721341 w 1931856"/>
                      <a:gd name="connsiteY8" fmla="*/ 1105705 h 1943100"/>
                      <a:gd name="connsiteX9" fmla="*/ 1729740 w 1931856"/>
                      <a:gd name="connsiteY9" fmla="*/ 1943100 h 1943100"/>
                      <a:gd name="connsiteX10" fmla="*/ 0 w 1931856"/>
                      <a:gd name="connsiteY10" fmla="*/ 1943100 h 1943100"/>
                      <a:gd name="connsiteX11" fmla="*/ 0 w 1931856"/>
                      <a:gd name="connsiteY11"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662835 w 1729740"/>
                      <a:gd name="connsiteY6" fmla="*/ 627631 h 1943100"/>
                      <a:gd name="connsiteX7" fmla="*/ 1692228 w 1729740"/>
                      <a:gd name="connsiteY7" fmla="*/ 1059687 h 1943100"/>
                      <a:gd name="connsiteX8" fmla="*/ 1721341 w 1729740"/>
                      <a:gd name="connsiteY8" fmla="*/ 1105705 h 1943100"/>
                      <a:gd name="connsiteX9" fmla="*/ 1729740 w 1729740"/>
                      <a:gd name="connsiteY9" fmla="*/ 1943100 h 1943100"/>
                      <a:gd name="connsiteX10" fmla="*/ 0 w 1729740"/>
                      <a:gd name="connsiteY10" fmla="*/ 1943100 h 1943100"/>
                      <a:gd name="connsiteX11" fmla="*/ 0 w 1729740"/>
                      <a:gd name="connsiteY11"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662835 w 1729740"/>
                      <a:gd name="connsiteY6" fmla="*/ 627631 h 1943100"/>
                      <a:gd name="connsiteX7" fmla="*/ 1692228 w 1729740"/>
                      <a:gd name="connsiteY7" fmla="*/ 1059687 h 1943100"/>
                      <a:gd name="connsiteX8" fmla="*/ 1729740 w 1729740"/>
                      <a:gd name="connsiteY8" fmla="*/ 1943100 h 1943100"/>
                      <a:gd name="connsiteX9" fmla="*/ 0 w 1729740"/>
                      <a:gd name="connsiteY9" fmla="*/ 1943100 h 1943100"/>
                      <a:gd name="connsiteX10" fmla="*/ 0 w 1729740"/>
                      <a:gd name="connsiteY10" fmla="*/ 0 h 1943100"/>
                      <a:gd name="connsiteX0" fmla="*/ 0 w 1793286"/>
                      <a:gd name="connsiteY0" fmla="*/ 0 h 1943100"/>
                      <a:gd name="connsiteX1" fmla="*/ 1119754 w 1793286"/>
                      <a:gd name="connsiteY1" fmla="*/ 71583 h 1943100"/>
                      <a:gd name="connsiteX2" fmla="*/ 1121993 w 1793286"/>
                      <a:gd name="connsiteY2" fmla="*/ 82832 h 1943100"/>
                      <a:gd name="connsiteX3" fmla="*/ 1173502 w 1793286"/>
                      <a:gd name="connsiteY3" fmla="*/ 59312 h 1943100"/>
                      <a:gd name="connsiteX4" fmla="*/ 1263922 w 1793286"/>
                      <a:gd name="connsiteY4" fmla="*/ 190659 h 1943100"/>
                      <a:gd name="connsiteX5" fmla="*/ 1398293 w 1793286"/>
                      <a:gd name="connsiteY5" fmla="*/ 266318 h 1943100"/>
                      <a:gd name="connsiteX6" fmla="*/ 1662835 w 1793286"/>
                      <a:gd name="connsiteY6" fmla="*/ 627631 h 1943100"/>
                      <a:gd name="connsiteX7" fmla="*/ 1692228 w 1793286"/>
                      <a:gd name="connsiteY7" fmla="*/ 1059687 h 1943100"/>
                      <a:gd name="connsiteX8" fmla="*/ 1793286 w 1793286"/>
                      <a:gd name="connsiteY8" fmla="*/ 1262932 h 1943100"/>
                      <a:gd name="connsiteX9" fmla="*/ 1729740 w 1793286"/>
                      <a:gd name="connsiteY9" fmla="*/ 1943100 h 1943100"/>
                      <a:gd name="connsiteX10" fmla="*/ 0 w 1793286"/>
                      <a:gd name="connsiteY10" fmla="*/ 1943100 h 1943100"/>
                      <a:gd name="connsiteX11" fmla="*/ 0 w 1793286"/>
                      <a:gd name="connsiteY11" fmla="*/ 0 h 1943100"/>
                      <a:gd name="connsiteX0" fmla="*/ 0 w 1793286"/>
                      <a:gd name="connsiteY0" fmla="*/ 0 h 1943100"/>
                      <a:gd name="connsiteX1" fmla="*/ 1119754 w 1793286"/>
                      <a:gd name="connsiteY1" fmla="*/ 538386 h 1943100"/>
                      <a:gd name="connsiteX2" fmla="*/ 1121993 w 1793286"/>
                      <a:gd name="connsiteY2" fmla="*/ 82832 h 1943100"/>
                      <a:gd name="connsiteX3" fmla="*/ 1173502 w 1793286"/>
                      <a:gd name="connsiteY3" fmla="*/ 59312 h 1943100"/>
                      <a:gd name="connsiteX4" fmla="*/ 1263922 w 1793286"/>
                      <a:gd name="connsiteY4" fmla="*/ 190659 h 1943100"/>
                      <a:gd name="connsiteX5" fmla="*/ 1398293 w 1793286"/>
                      <a:gd name="connsiteY5" fmla="*/ 266318 h 1943100"/>
                      <a:gd name="connsiteX6" fmla="*/ 1662835 w 1793286"/>
                      <a:gd name="connsiteY6" fmla="*/ 627631 h 1943100"/>
                      <a:gd name="connsiteX7" fmla="*/ 1692228 w 1793286"/>
                      <a:gd name="connsiteY7" fmla="*/ 1059687 h 1943100"/>
                      <a:gd name="connsiteX8" fmla="*/ 1793286 w 1793286"/>
                      <a:gd name="connsiteY8" fmla="*/ 1262932 h 1943100"/>
                      <a:gd name="connsiteX9" fmla="*/ 1729740 w 1793286"/>
                      <a:gd name="connsiteY9" fmla="*/ 1943100 h 1943100"/>
                      <a:gd name="connsiteX10" fmla="*/ 0 w 1793286"/>
                      <a:gd name="connsiteY10" fmla="*/ 1943100 h 1943100"/>
                      <a:gd name="connsiteX11" fmla="*/ 0 w 1793286"/>
                      <a:gd name="connsiteY11" fmla="*/ 0 h 1943100"/>
                      <a:gd name="connsiteX0" fmla="*/ 0 w 1793286"/>
                      <a:gd name="connsiteY0" fmla="*/ 0 h 1943100"/>
                      <a:gd name="connsiteX1" fmla="*/ 1141309 w 1793286"/>
                      <a:gd name="connsiteY1" fmla="*/ 369654 h 1943100"/>
                      <a:gd name="connsiteX2" fmla="*/ 1121993 w 1793286"/>
                      <a:gd name="connsiteY2" fmla="*/ 82832 h 1943100"/>
                      <a:gd name="connsiteX3" fmla="*/ 1173502 w 1793286"/>
                      <a:gd name="connsiteY3" fmla="*/ 59312 h 1943100"/>
                      <a:gd name="connsiteX4" fmla="*/ 1263922 w 1793286"/>
                      <a:gd name="connsiteY4" fmla="*/ 190659 h 1943100"/>
                      <a:gd name="connsiteX5" fmla="*/ 1398293 w 1793286"/>
                      <a:gd name="connsiteY5" fmla="*/ 266318 h 1943100"/>
                      <a:gd name="connsiteX6" fmla="*/ 1662835 w 1793286"/>
                      <a:gd name="connsiteY6" fmla="*/ 627631 h 1943100"/>
                      <a:gd name="connsiteX7" fmla="*/ 1692228 w 1793286"/>
                      <a:gd name="connsiteY7" fmla="*/ 1059687 h 1943100"/>
                      <a:gd name="connsiteX8" fmla="*/ 1793286 w 1793286"/>
                      <a:gd name="connsiteY8" fmla="*/ 1262932 h 1943100"/>
                      <a:gd name="connsiteX9" fmla="*/ 1729740 w 1793286"/>
                      <a:gd name="connsiteY9" fmla="*/ 1943100 h 1943100"/>
                      <a:gd name="connsiteX10" fmla="*/ 0 w 1793286"/>
                      <a:gd name="connsiteY10" fmla="*/ 1943100 h 1943100"/>
                      <a:gd name="connsiteX11" fmla="*/ 0 w 1793286"/>
                      <a:gd name="connsiteY11" fmla="*/ 0 h 1943100"/>
                      <a:gd name="connsiteX0" fmla="*/ 0 w 1793286"/>
                      <a:gd name="connsiteY0" fmla="*/ 0 h 1943100"/>
                      <a:gd name="connsiteX1" fmla="*/ 818820 w 1793286"/>
                      <a:gd name="connsiteY1" fmla="*/ 700919 h 1943100"/>
                      <a:gd name="connsiteX2" fmla="*/ 1141309 w 1793286"/>
                      <a:gd name="connsiteY2" fmla="*/ 369654 h 1943100"/>
                      <a:gd name="connsiteX3" fmla="*/ 1121993 w 1793286"/>
                      <a:gd name="connsiteY3" fmla="*/ 82832 h 1943100"/>
                      <a:gd name="connsiteX4" fmla="*/ 1173502 w 1793286"/>
                      <a:gd name="connsiteY4" fmla="*/ 59312 h 1943100"/>
                      <a:gd name="connsiteX5" fmla="*/ 1263922 w 1793286"/>
                      <a:gd name="connsiteY5" fmla="*/ 190659 h 1943100"/>
                      <a:gd name="connsiteX6" fmla="*/ 1398293 w 1793286"/>
                      <a:gd name="connsiteY6" fmla="*/ 266318 h 1943100"/>
                      <a:gd name="connsiteX7" fmla="*/ 1662835 w 1793286"/>
                      <a:gd name="connsiteY7" fmla="*/ 627631 h 1943100"/>
                      <a:gd name="connsiteX8" fmla="*/ 1692228 w 1793286"/>
                      <a:gd name="connsiteY8" fmla="*/ 1059687 h 1943100"/>
                      <a:gd name="connsiteX9" fmla="*/ 1793286 w 1793286"/>
                      <a:gd name="connsiteY9" fmla="*/ 1262932 h 1943100"/>
                      <a:gd name="connsiteX10" fmla="*/ 1729740 w 1793286"/>
                      <a:gd name="connsiteY10" fmla="*/ 1943100 h 1943100"/>
                      <a:gd name="connsiteX11" fmla="*/ 0 w 1793286"/>
                      <a:gd name="connsiteY11" fmla="*/ 1943100 h 1943100"/>
                      <a:gd name="connsiteX12" fmla="*/ 0 w 1793286"/>
                      <a:gd name="connsiteY12" fmla="*/ 0 h 1943100"/>
                      <a:gd name="connsiteX0" fmla="*/ 0 w 1793286"/>
                      <a:gd name="connsiteY0" fmla="*/ 0 h 1943100"/>
                      <a:gd name="connsiteX1" fmla="*/ 818820 w 1793286"/>
                      <a:gd name="connsiteY1" fmla="*/ 700919 h 1943100"/>
                      <a:gd name="connsiteX2" fmla="*/ 1236914 w 1793286"/>
                      <a:gd name="connsiteY2" fmla="*/ 419273 h 1943100"/>
                      <a:gd name="connsiteX3" fmla="*/ 1141309 w 1793286"/>
                      <a:gd name="connsiteY3" fmla="*/ 369654 h 1943100"/>
                      <a:gd name="connsiteX4" fmla="*/ 1121993 w 1793286"/>
                      <a:gd name="connsiteY4" fmla="*/ 82832 h 1943100"/>
                      <a:gd name="connsiteX5" fmla="*/ 1173502 w 1793286"/>
                      <a:gd name="connsiteY5" fmla="*/ 59312 h 1943100"/>
                      <a:gd name="connsiteX6" fmla="*/ 1263922 w 1793286"/>
                      <a:gd name="connsiteY6" fmla="*/ 190659 h 1943100"/>
                      <a:gd name="connsiteX7" fmla="*/ 1398293 w 1793286"/>
                      <a:gd name="connsiteY7" fmla="*/ 266318 h 1943100"/>
                      <a:gd name="connsiteX8" fmla="*/ 1662835 w 1793286"/>
                      <a:gd name="connsiteY8" fmla="*/ 627631 h 1943100"/>
                      <a:gd name="connsiteX9" fmla="*/ 1692228 w 1793286"/>
                      <a:gd name="connsiteY9" fmla="*/ 1059687 h 1943100"/>
                      <a:gd name="connsiteX10" fmla="*/ 1793286 w 1793286"/>
                      <a:gd name="connsiteY10" fmla="*/ 1262932 h 1943100"/>
                      <a:gd name="connsiteX11" fmla="*/ 1729740 w 1793286"/>
                      <a:gd name="connsiteY11" fmla="*/ 1943100 h 1943100"/>
                      <a:gd name="connsiteX12" fmla="*/ 0 w 1793286"/>
                      <a:gd name="connsiteY12" fmla="*/ 1943100 h 1943100"/>
                      <a:gd name="connsiteX13" fmla="*/ 0 w 1793286"/>
                      <a:gd name="connsiteY13" fmla="*/ 0 h 1943100"/>
                      <a:gd name="connsiteX0" fmla="*/ 0 w 1793286"/>
                      <a:gd name="connsiteY0" fmla="*/ 0 h 1943100"/>
                      <a:gd name="connsiteX1" fmla="*/ 1326417 w 1793286"/>
                      <a:gd name="connsiteY1" fmla="*/ 608883 h 1943100"/>
                      <a:gd name="connsiteX2" fmla="*/ 1236914 w 1793286"/>
                      <a:gd name="connsiteY2" fmla="*/ 419273 h 1943100"/>
                      <a:gd name="connsiteX3" fmla="*/ 1141309 w 1793286"/>
                      <a:gd name="connsiteY3" fmla="*/ 369654 h 1943100"/>
                      <a:gd name="connsiteX4" fmla="*/ 1121993 w 1793286"/>
                      <a:gd name="connsiteY4" fmla="*/ 82832 h 1943100"/>
                      <a:gd name="connsiteX5" fmla="*/ 1173502 w 1793286"/>
                      <a:gd name="connsiteY5" fmla="*/ 59312 h 1943100"/>
                      <a:gd name="connsiteX6" fmla="*/ 1263922 w 1793286"/>
                      <a:gd name="connsiteY6" fmla="*/ 190659 h 1943100"/>
                      <a:gd name="connsiteX7" fmla="*/ 1398293 w 1793286"/>
                      <a:gd name="connsiteY7" fmla="*/ 266318 h 1943100"/>
                      <a:gd name="connsiteX8" fmla="*/ 1662835 w 1793286"/>
                      <a:gd name="connsiteY8" fmla="*/ 627631 h 1943100"/>
                      <a:gd name="connsiteX9" fmla="*/ 1692228 w 1793286"/>
                      <a:gd name="connsiteY9" fmla="*/ 1059687 h 1943100"/>
                      <a:gd name="connsiteX10" fmla="*/ 1793286 w 1793286"/>
                      <a:gd name="connsiteY10" fmla="*/ 1262932 h 1943100"/>
                      <a:gd name="connsiteX11" fmla="*/ 1729740 w 1793286"/>
                      <a:gd name="connsiteY11" fmla="*/ 1943100 h 1943100"/>
                      <a:gd name="connsiteX12" fmla="*/ 0 w 1793286"/>
                      <a:gd name="connsiteY12" fmla="*/ 1943100 h 1943100"/>
                      <a:gd name="connsiteX13" fmla="*/ 0 w 1793286"/>
                      <a:gd name="connsiteY13" fmla="*/ 0 h 1943100"/>
                      <a:gd name="connsiteX0" fmla="*/ 0 w 1793286"/>
                      <a:gd name="connsiteY0" fmla="*/ 0 h 1943100"/>
                      <a:gd name="connsiteX1" fmla="*/ 747436 w 1793286"/>
                      <a:gd name="connsiteY1" fmla="*/ 235202 h 1943100"/>
                      <a:gd name="connsiteX2" fmla="*/ 1326417 w 1793286"/>
                      <a:gd name="connsiteY2" fmla="*/ 608883 h 1943100"/>
                      <a:gd name="connsiteX3" fmla="*/ 1236914 w 1793286"/>
                      <a:gd name="connsiteY3" fmla="*/ 419273 h 1943100"/>
                      <a:gd name="connsiteX4" fmla="*/ 1141309 w 1793286"/>
                      <a:gd name="connsiteY4" fmla="*/ 369654 h 1943100"/>
                      <a:gd name="connsiteX5" fmla="*/ 1121993 w 1793286"/>
                      <a:gd name="connsiteY5" fmla="*/ 82832 h 1943100"/>
                      <a:gd name="connsiteX6" fmla="*/ 1173502 w 1793286"/>
                      <a:gd name="connsiteY6" fmla="*/ 59312 h 1943100"/>
                      <a:gd name="connsiteX7" fmla="*/ 1263922 w 1793286"/>
                      <a:gd name="connsiteY7" fmla="*/ 190659 h 1943100"/>
                      <a:gd name="connsiteX8" fmla="*/ 1398293 w 1793286"/>
                      <a:gd name="connsiteY8" fmla="*/ 266318 h 1943100"/>
                      <a:gd name="connsiteX9" fmla="*/ 1662835 w 1793286"/>
                      <a:gd name="connsiteY9" fmla="*/ 627631 h 1943100"/>
                      <a:gd name="connsiteX10" fmla="*/ 1692228 w 1793286"/>
                      <a:gd name="connsiteY10" fmla="*/ 1059687 h 1943100"/>
                      <a:gd name="connsiteX11" fmla="*/ 1793286 w 1793286"/>
                      <a:gd name="connsiteY11" fmla="*/ 1262932 h 1943100"/>
                      <a:gd name="connsiteX12" fmla="*/ 1729740 w 1793286"/>
                      <a:gd name="connsiteY12" fmla="*/ 1943100 h 1943100"/>
                      <a:gd name="connsiteX13" fmla="*/ 0 w 1793286"/>
                      <a:gd name="connsiteY13" fmla="*/ 1943100 h 1943100"/>
                      <a:gd name="connsiteX14" fmla="*/ 0 w 1793286"/>
                      <a:gd name="connsiteY14" fmla="*/ 0 h 1943100"/>
                      <a:gd name="connsiteX0" fmla="*/ 0 w 1793286"/>
                      <a:gd name="connsiteY0" fmla="*/ 0 h 1943100"/>
                      <a:gd name="connsiteX1" fmla="*/ 361121 w 1793286"/>
                      <a:gd name="connsiteY1" fmla="*/ 256650 h 1943100"/>
                      <a:gd name="connsiteX2" fmla="*/ 747436 w 1793286"/>
                      <a:gd name="connsiteY2" fmla="*/ 235202 h 1943100"/>
                      <a:gd name="connsiteX3" fmla="*/ 1326417 w 1793286"/>
                      <a:gd name="connsiteY3" fmla="*/ 608883 h 1943100"/>
                      <a:gd name="connsiteX4" fmla="*/ 1236914 w 1793286"/>
                      <a:gd name="connsiteY4" fmla="*/ 419273 h 1943100"/>
                      <a:gd name="connsiteX5" fmla="*/ 1141309 w 1793286"/>
                      <a:gd name="connsiteY5" fmla="*/ 369654 h 1943100"/>
                      <a:gd name="connsiteX6" fmla="*/ 1121993 w 1793286"/>
                      <a:gd name="connsiteY6" fmla="*/ 82832 h 1943100"/>
                      <a:gd name="connsiteX7" fmla="*/ 1173502 w 1793286"/>
                      <a:gd name="connsiteY7" fmla="*/ 59312 h 1943100"/>
                      <a:gd name="connsiteX8" fmla="*/ 1263922 w 1793286"/>
                      <a:gd name="connsiteY8" fmla="*/ 190659 h 1943100"/>
                      <a:gd name="connsiteX9" fmla="*/ 1398293 w 1793286"/>
                      <a:gd name="connsiteY9" fmla="*/ 266318 h 1943100"/>
                      <a:gd name="connsiteX10" fmla="*/ 1662835 w 1793286"/>
                      <a:gd name="connsiteY10" fmla="*/ 627631 h 1943100"/>
                      <a:gd name="connsiteX11" fmla="*/ 1692228 w 1793286"/>
                      <a:gd name="connsiteY11" fmla="*/ 1059687 h 1943100"/>
                      <a:gd name="connsiteX12" fmla="*/ 1793286 w 1793286"/>
                      <a:gd name="connsiteY12" fmla="*/ 1262932 h 1943100"/>
                      <a:gd name="connsiteX13" fmla="*/ 1729740 w 1793286"/>
                      <a:gd name="connsiteY13" fmla="*/ 1943100 h 1943100"/>
                      <a:gd name="connsiteX14" fmla="*/ 0 w 1793286"/>
                      <a:gd name="connsiteY14" fmla="*/ 1943100 h 1943100"/>
                      <a:gd name="connsiteX15" fmla="*/ 0 w 1793286"/>
                      <a:gd name="connsiteY15" fmla="*/ 0 h 1943100"/>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230949 w 1793286"/>
                      <a:gd name="connsiteY15"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63764 w 1793286"/>
                      <a:gd name="connsiteY15" fmla="*/ 206568 h 1883788"/>
                      <a:gd name="connsiteX16" fmla="*/ 230949 w 1793286"/>
                      <a:gd name="connsiteY16"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132692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82084 h 1883788"/>
                      <a:gd name="connsiteX17" fmla="*/ 230949 w 1793286"/>
                      <a:gd name="connsiteY17"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23173 w 1793286"/>
                      <a:gd name="connsiteY15" fmla="*/ 379391 h 1883788"/>
                      <a:gd name="connsiteX16" fmla="*/ 159565 w 1793286"/>
                      <a:gd name="connsiteY16" fmla="*/ 339607 h 1883788"/>
                      <a:gd name="connsiteX17" fmla="*/ 163764 w 1793286"/>
                      <a:gd name="connsiteY17" fmla="*/ 282084 h 1883788"/>
                      <a:gd name="connsiteX18" fmla="*/ 230949 w 1793286"/>
                      <a:gd name="connsiteY18"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90358 w 1793286"/>
                      <a:gd name="connsiteY15" fmla="*/ 489833 h 1883788"/>
                      <a:gd name="connsiteX16" fmla="*/ 123173 w 1793286"/>
                      <a:gd name="connsiteY16" fmla="*/ 379391 h 1883788"/>
                      <a:gd name="connsiteX17" fmla="*/ 159565 w 1793286"/>
                      <a:gd name="connsiteY17" fmla="*/ 339607 h 1883788"/>
                      <a:gd name="connsiteX18" fmla="*/ 163764 w 1793286"/>
                      <a:gd name="connsiteY18" fmla="*/ 282084 h 1883788"/>
                      <a:gd name="connsiteX19" fmla="*/ 230949 w 1793286"/>
                      <a:gd name="connsiteY19"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74681 w 1793286"/>
                      <a:gd name="connsiteY15" fmla="*/ 637090 h 1883788"/>
                      <a:gd name="connsiteX16" fmla="*/ 190358 w 1793286"/>
                      <a:gd name="connsiteY16" fmla="*/ 489833 h 1883788"/>
                      <a:gd name="connsiteX17" fmla="*/ 123173 w 1793286"/>
                      <a:gd name="connsiteY17" fmla="*/ 379391 h 1883788"/>
                      <a:gd name="connsiteX18" fmla="*/ 159565 w 1793286"/>
                      <a:gd name="connsiteY18" fmla="*/ 339607 h 1883788"/>
                      <a:gd name="connsiteX19" fmla="*/ 163764 w 1793286"/>
                      <a:gd name="connsiteY19" fmla="*/ 282084 h 1883788"/>
                      <a:gd name="connsiteX20" fmla="*/ 230949 w 1793286"/>
                      <a:gd name="connsiteY20"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353842 w 1793286"/>
                      <a:gd name="connsiteY15" fmla="*/ 757759 h 1883788"/>
                      <a:gd name="connsiteX16" fmla="*/ 174681 w 1793286"/>
                      <a:gd name="connsiteY16" fmla="*/ 637090 h 1883788"/>
                      <a:gd name="connsiteX17" fmla="*/ 190358 w 1793286"/>
                      <a:gd name="connsiteY17" fmla="*/ 489833 h 1883788"/>
                      <a:gd name="connsiteX18" fmla="*/ 123173 w 1793286"/>
                      <a:gd name="connsiteY18" fmla="*/ 379391 h 1883788"/>
                      <a:gd name="connsiteX19" fmla="*/ 159565 w 1793286"/>
                      <a:gd name="connsiteY19" fmla="*/ 339607 h 1883788"/>
                      <a:gd name="connsiteX20" fmla="*/ 163764 w 1793286"/>
                      <a:gd name="connsiteY20" fmla="*/ 282084 h 1883788"/>
                      <a:gd name="connsiteX21" fmla="*/ 230949 w 1793286"/>
                      <a:gd name="connsiteY21"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362800 w 1793286"/>
                      <a:gd name="connsiteY15" fmla="*/ 802754 h 1883788"/>
                      <a:gd name="connsiteX16" fmla="*/ 353842 w 1793286"/>
                      <a:gd name="connsiteY16" fmla="*/ 757759 h 1883788"/>
                      <a:gd name="connsiteX17" fmla="*/ 174681 w 1793286"/>
                      <a:gd name="connsiteY17" fmla="*/ 637090 h 1883788"/>
                      <a:gd name="connsiteX18" fmla="*/ 190358 w 1793286"/>
                      <a:gd name="connsiteY18" fmla="*/ 489833 h 1883788"/>
                      <a:gd name="connsiteX19" fmla="*/ 123173 w 1793286"/>
                      <a:gd name="connsiteY19" fmla="*/ 379391 h 1883788"/>
                      <a:gd name="connsiteX20" fmla="*/ 159565 w 1793286"/>
                      <a:gd name="connsiteY20" fmla="*/ 339607 h 1883788"/>
                      <a:gd name="connsiteX21" fmla="*/ 163764 w 1793286"/>
                      <a:gd name="connsiteY21" fmla="*/ 282084 h 1883788"/>
                      <a:gd name="connsiteX22" fmla="*/ 230949 w 1793286"/>
                      <a:gd name="connsiteY22"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255304 w 1793286"/>
                      <a:gd name="connsiteY15" fmla="*/ 794573 h 1883788"/>
                      <a:gd name="connsiteX16" fmla="*/ 362800 w 1793286"/>
                      <a:gd name="connsiteY16" fmla="*/ 802754 h 1883788"/>
                      <a:gd name="connsiteX17" fmla="*/ 353842 w 1793286"/>
                      <a:gd name="connsiteY17" fmla="*/ 757759 h 1883788"/>
                      <a:gd name="connsiteX18" fmla="*/ 174681 w 1793286"/>
                      <a:gd name="connsiteY18" fmla="*/ 637090 h 1883788"/>
                      <a:gd name="connsiteX19" fmla="*/ 190358 w 1793286"/>
                      <a:gd name="connsiteY19" fmla="*/ 489833 h 1883788"/>
                      <a:gd name="connsiteX20" fmla="*/ 123173 w 1793286"/>
                      <a:gd name="connsiteY20" fmla="*/ 379391 h 1883788"/>
                      <a:gd name="connsiteX21" fmla="*/ 159565 w 1793286"/>
                      <a:gd name="connsiteY21" fmla="*/ 339607 h 1883788"/>
                      <a:gd name="connsiteX22" fmla="*/ 163764 w 1793286"/>
                      <a:gd name="connsiteY22" fmla="*/ 282084 h 1883788"/>
                      <a:gd name="connsiteX23" fmla="*/ 230949 w 1793286"/>
                      <a:gd name="connsiteY23"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232909 w 1793286"/>
                      <a:gd name="connsiteY15" fmla="*/ 886609 h 1883788"/>
                      <a:gd name="connsiteX16" fmla="*/ 255304 w 1793286"/>
                      <a:gd name="connsiteY16" fmla="*/ 794573 h 1883788"/>
                      <a:gd name="connsiteX17" fmla="*/ 362800 w 1793286"/>
                      <a:gd name="connsiteY17" fmla="*/ 802754 h 1883788"/>
                      <a:gd name="connsiteX18" fmla="*/ 353842 w 1793286"/>
                      <a:gd name="connsiteY18" fmla="*/ 757759 h 1883788"/>
                      <a:gd name="connsiteX19" fmla="*/ 174681 w 1793286"/>
                      <a:gd name="connsiteY19" fmla="*/ 637090 h 1883788"/>
                      <a:gd name="connsiteX20" fmla="*/ 190358 w 1793286"/>
                      <a:gd name="connsiteY20" fmla="*/ 489833 h 1883788"/>
                      <a:gd name="connsiteX21" fmla="*/ 123173 w 1793286"/>
                      <a:gd name="connsiteY21" fmla="*/ 379391 h 1883788"/>
                      <a:gd name="connsiteX22" fmla="*/ 159565 w 1793286"/>
                      <a:gd name="connsiteY22" fmla="*/ 339607 h 1883788"/>
                      <a:gd name="connsiteX23" fmla="*/ 163764 w 1793286"/>
                      <a:gd name="connsiteY23" fmla="*/ 282084 h 1883788"/>
                      <a:gd name="connsiteX24" fmla="*/ 230949 w 1793286"/>
                      <a:gd name="connsiteY24"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342645 w 1793286"/>
                      <a:gd name="connsiteY15" fmla="*/ 1003187 h 1883788"/>
                      <a:gd name="connsiteX16" fmla="*/ 232909 w 1793286"/>
                      <a:gd name="connsiteY16" fmla="*/ 886609 h 1883788"/>
                      <a:gd name="connsiteX17" fmla="*/ 255304 w 1793286"/>
                      <a:gd name="connsiteY17" fmla="*/ 794573 h 1883788"/>
                      <a:gd name="connsiteX18" fmla="*/ 362800 w 1793286"/>
                      <a:gd name="connsiteY18" fmla="*/ 802754 h 1883788"/>
                      <a:gd name="connsiteX19" fmla="*/ 353842 w 1793286"/>
                      <a:gd name="connsiteY19" fmla="*/ 757759 h 1883788"/>
                      <a:gd name="connsiteX20" fmla="*/ 174681 w 1793286"/>
                      <a:gd name="connsiteY20" fmla="*/ 637090 h 1883788"/>
                      <a:gd name="connsiteX21" fmla="*/ 190358 w 1793286"/>
                      <a:gd name="connsiteY21" fmla="*/ 489833 h 1883788"/>
                      <a:gd name="connsiteX22" fmla="*/ 123173 w 1793286"/>
                      <a:gd name="connsiteY22" fmla="*/ 379391 h 1883788"/>
                      <a:gd name="connsiteX23" fmla="*/ 159565 w 1793286"/>
                      <a:gd name="connsiteY23" fmla="*/ 339607 h 1883788"/>
                      <a:gd name="connsiteX24" fmla="*/ 163764 w 1793286"/>
                      <a:gd name="connsiteY24" fmla="*/ 282084 h 1883788"/>
                      <a:gd name="connsiteX25" fmla="*/ 230949 w 1793286"/>
                      <a:gd name="connsiteY25"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597949 w 1793286"/>
                      <a:gd name="connsiteY15" fmla="*/ 1101358 h 1883788"/>
                      <a:gd name="connsiteX16" fmla="*/ 342645 w 1793286"/>
                      <a:gd name="connsiteY16" fmla="*/ 1003187 h 1883788"/>
                      <a:gd name="connsiteX17" fmla="*/ 232909 w 1793286"/>
                      <a:gd name="connsiteY17" fmla="*/ 886609 h 1883788"/>
                      <a:gd name="connsiteX18" fmla="*/ 255304 w 1793286"/>
                      <a:gd name="connsiteY18" fmla="*/ 794573 h 1883788"/>
                      <a:gd name="connsiteX19" fmla="*/ 362800 w 1793286"/>
                      <a:gd name="connsiteY19" fmla="*/ 802754 h 1883788"/>
                      <a:gd name="connsiteX20" fmla="*/ 353842 w 1793286"/>
                      <a:gd name="connsiteY20" fmla="*/ 757759 h 1883788"/>
                      <a:gd name="connsiteX21" fmla="*/ 174681 w 1793286"/>
                      <a:gd name="connsiteY21" fmla="*/ 637090 h 1883788"/>
                      <a:gd name="connsiteX22" fmla="*/ 190358 w 1793286"/>
                      <a:gd name="connsiteY22" fmla="*/ 489833 h 1883788"/>
                      <a:gd name="connsiteX23" fmla="*/ 123173 w 1793286"/>
                      <a:gd name="connsiteY23" fmla="*/ 379391 h 1883788"/>
                      <a:gd name="connsiteX24" fmla="*/ 159565 w 1793286"/>
                      <a:gd name="connsiteY24" fmla="*/ 339607 h 1883788"/>
                      <a:gd name="connsiteX25" fmla="*/ 163764 w 1793286"/>
                      <a:gd name="connsiteY25" fmla="*/ 282084 h 1883788"/>
                      <a:gd name="connsiteX26" fmla="*/ 230949 w 1793286"/>
                      <a:gd name="connsiteY26"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942795 w 1793286"/>
                      <a:gd name="connsiteY15" fmla="*/ 1402008 h 1883788"/>
                      <a:gd name="connsiteX16" fmla="*/ 597949 w 1793286"/>
                      <a:gd name="connsiteY16" fmla="*/ 1101358 h 1883788"/>
                      <a:gd name="connsiteX17" fmla="*/ 342645 w 1793286"/>
                      <a:gd name="connsiteY17" fmla="*/ 1003187 h 1883788"/>
                      <a:gd name="connsiteX18" fmla="*/ 232909 w 1793286"/>
                      <a:gd name="connsiteY18" fmla="*/ 886609 h 1883788"/>
                      <a:gd name="connsiteX19" fmla="*/ 255304 w 1793286"/>
                      <a:gd name="connsiteY19" fmla="*/ 794573 h 1883788"/>
                      <a:gd name="connsiteX20" fmla="*/ 362800 w 1793286"/>
                      <a:gd name="connsiteY20" fmla="*/ 802754 h 1883788"/>
                      <a:gd name="connsiteX21" fmla="*/ 353842 w 1793286"/>
                      <a:gd name="connsiteY21" fmla="*/ 757759 h 1883788"/>
                      <a:gd name="connsiteX22" fmla="*/ 174681 w 1793286"/>
                      <a:gd name="connsiteY22" fmla="*/ 637090 h 1883788"/>
                      <a:gd name="connsiteX23" fmla="*/ 190358 w 1793286"/>
                      <a:gd name="connsiteY23" fmla="*/ 489833 h 1883788"/>
                      <a:gd name="connsiteX24" fmla="*/ 123173 w 1793286"/>
                      <a:gd name="connsiteY24" fmla="*/ 379391 h 1883788"/>
                      <a:gd name="connsiteX25" fmla="*/ 159565 w 1793286"/>
                      <a:gd name="connsiteY25" fmla="*/ 339607 h 1883788"/>
                      <a:gd name="connsiteX26" fmla="*/ 163764 w 1793286"/>
                      <a:gd name="connsiteY26" fmla="*/ 282084 h 1883788"/>
                      <a:gd name="connsiteX27" fmla="*/ 230949 w 1793286"/>
                      <a:gd name="connsiteY27"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135430 w 1793286"/>
                      <a:gd name="connsiteY15" fmla="*/ 1526767 h 1883788"/>
                      <a:gd name="connsiteX16" fmla="*/ 942795 w 1793286"/>
                      <a:gd name="connsiteY16" fmla="*/ 1402008 h 1883788"/>
                      <a:gd name="connsiteX17" fmla="*/ 597949 w 1793286"/>
                      <a:gd name="connsiteY17" fmla="*/ 1101358 h 1883788"/>
                      <a:gd name="connsiteX18" fmla="*/ 342645 w 1793286"/>
                      <a:gd name="connsiteY18" fmla="*/ 1003187 h 1883788"/>
                      <a:gd name="connsiteX19" fmla="*/ 232909 w 1793286"/>
                      <a:gd name="connsiteY19" fmla="*/ 886609 h 1883788"/>
                      <a:gd name="connsiteX20" fmla="*/ 255304 w 1793286"/>
                      <a:gd name="connsiteY20" fmla="*/ 794573 h 1883788"/>
                      <a:gd name="connsiteX21" fmla="*/ 362800 w 1793286"/>
                      <a:gd name="connsiteY21" fmla="*/ 802754 h 1883788"/>
                      <a:gd name="connsiteX22" fmla="*/ 353842 w 1793286"/>
                      <a:gd name="connsiteY22" fmla="*/ 757759 h 1883788"/>
                      <a:gd name="connsiteX23" fmla="*/ 174681 w 1793286"/>
                      <a:gd name="connsiteY23" fmla="*/ 637090 h 1883788"/>
                      <a:gd name="connsiteX24" fmla="*/ 190358 w 1793286"/>
                      <a:gd name="connsiteY24" fmla="*/ 489833 h 1883788"/>
                      <a:gd name="connsiteX25" fmla="*/ 123173 w 1793286"/>
                      <a:gd name="connsiteY25" fmla="*/ 379391 h 1883788"/>
                      <a:gd name="connsiteX26" fmla="*/ 159565 w 1793286"/>
                      <a:gd name="connsiteY26" fmla="*/ 339607 h 1883788"/>
                      <a:gd name="connsiteX27" fmla="*/ 163764 w 1793286"/>
                      <a:gd name="connsiteY27" fmla="*/ 282084 h 1883788"/>
                      <a:gd name="connsiteX28" fmla="*/ 230949 w 1793286"/>
                      <a:gd name="connsiteY28"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278759 w 1793286"/>
                      <a:gd name="connsiteY15" fmla="*/ 1618803 h 1883788"/>
                      <a:gd name="connsiteX16" fmla="*/ 1135430 w 1793286"/>
                      <a:gd name="connsiteY16" fmla="*/ 1526767 h 1883788"/>
                      <a:gd name="connsiteX17" fmla="*/ 942795 w 1793286"/>
                      <a:gd name="connsiteY17" fmla="*/ 1402008 h 1883788"/>
                      <a:gd name="connsiteX18" fmla="*/ 597949 w 1793286"/>
                      <a:gd name="connsiteY18" fmla="*/ 1101358 h 1883788"/>
                      <a:gd name="connsiteX19" fmla="*/ 342645 w 1793286"/>
                      <a:gd name="connsiteY19" fmla="*/ 1003187 h 1883788"/>
                      <a:gd name="connsiteX20" fmla="*/ 232909 w 1793286"/>
                      <a:gd name="connsiteY20" fmla="*/ 886609 h 1883788"/>
                      <a:gd name="connsiteX21" fmla="*/ 255304 w 1793286"/>
                      <a:gd name="connsiteY21" fmla="*/ 794573 h 1883788"/>
                      <a:gd name="connsiteX22" fmla="*/ 362800 w 1793286"/>
                      <a:gd name="connsiteY22" fmla="*/ 802754 h 1883788"/>
                      <a:gd name="connsiteX23" fmla="*/ 353842 w 1793286"/>
                      <a:gd name="connsiteY23" fmla="*/ 757759 h 1883788"/>
                      <a:gd name="connsiteX24" fmla="*/ 174681 w 1793286"/>
                      <a:gd name="connsiteY24" fmla="*/ 637090 h 1883788"/>
                      <a:gd name="connsiteX25" fmla="*/ 190358 w 1793286"/>
                      <a:gd name="connsiteY25" fmla="*/ 489833 h 1883788"/>
                      <a:gd name="connsiteX26" fmla="*/ 123173 w 1793286"/>
                      <a:gd name="connsiteY26" fmla="*/ 379391 h 1883788"/>
                      <a:gd name="connsiteX27" fmla="*/ 159565 w 1793286"/>
                      <a:gd name="connsiteY27" fmla="*/ 339607 h 1883788"/>
                      <a:gd name="connsiteX28" fmla="*/ 163764 w 1793286"/>
                      <a:gd name="connsiteY28" fmla="*/ 282084 h 1883788"/>
                      <a:gd name="connsiteX29" fmla="*/ 230949 w 1793286"/>
                      <a:gd name="connsiteY29"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424327 w 1793286"/>
                      <a:gd name="connsiteY15" fmla="*/ 1752638 h 1883788"/>
                      <a:gd name="connsiteX16" fmla="*/ 1278759 w 1793286"/>
                      <a:gd name="connsiteY16" fmla="*/ 1618803 h 1883788"/>
                      <a:gd name="connsiteX17" fmla="*/ 1135430 w 1793286"/>
                      <a:gd name="connsiteY17" fmla="*/ 1526767 h 1883788"/>
                      <a:gd name="connsiteX18" fmla="*/ 942795 w 1793286"/>
                      <a:gd name="connsiteY18" fmla="*/ 1402008 h 1883788"/>
                      <a:gd name="connsiteX19" fmla="*/ 597949 w 1793286"/>
                      <a:gd name="connsiteY19" fmla="*/ 1101358 h 1883788"/>
                      <a:gd name="connsiteX20" fmla="*/ 342645 w 1793286"/>
                      <a:gd name="connsiteY20" fmla="*/ 1003187 h 1883788"/>
                      <a:gd name="connsiteX21" fmla="*/ 232909 w 1793286"/>
                      <a:gd name="connsiteY21" fmla="*/ 886609 h 1883788"/>
                      <a:gd name="connsiteX22" fmla="*/ 255304 w 1793286"/>
                      <a:gd name="connsiteY22" fmla="*/ 794573 h 1883788"/>
                      <a:gd name="connsiteX23" fmla="*/ 362800 w 1793286"/>
                      <a:gd name="connsiteY23" fmla="*/ 802754 h 1883788"/>
                      <a:gd name="connsiteX24" fmla="*/ 353842 w 1793286"/>
                      <a:gd name="connsiteY24" fmla="*/ 757759 h 1883788"/>
                      <a:gd name="connsiteX25" fmla="*/ 174681 w 1793286"/>
                      <a:gd name="connsiteY25" fmla="*/ 637090 h 1883788"/>
                      <a:gd name="connsiteX26" fmla="*/ 190358 w 1793286"/>
                      <a:gd name="connsiteY26" fmla="*/ 489833 h 1883788"/>
                      <a:gd name="connsiteX27" fmla="*/ 123173 w 1793286"/>
                      <a:gd name="connsiteY27" fmla="*/ 379391 h 1883788"/>
                      <a:gd name="connsiteX28" fmla="*/ 159565 w 1793286"/>
                      <a:gd name="connsiteY28" fmla="*/ 339607 h 1883788"/>
                      <a:gd name="connsiteX29" fmla="*/ 163764 w 1793286"/>
                      <a:gd name="connsiteY29" fmla="*/ 282084 h 1883788"/>
                      <a:gd name="connsiteX30" fmla="*/ 230949 w 1793286"/>
                      <a:gd name="connsiteY30" fmla="*/ 208208 h 1883788"/>
                      <a:gd name="connsiteX0" fmla="*/ 107776 w 1670113"/>
                      <a:gd name="connsiteY0" fmla="*/ 208208 h 1883788"/>
                      <a:gd name="connsiteX1" fmla="*/ 237948 w 1670113"/>
                      <a:gd name="connsiteY1" fmla="*/ 197338 h 1883788"/>
                      <a:gd name="connsiteX2" fmla="*/ 624263 w 1670113"/>
                      <a:gd name="connsiteY2" fmla="*/ 175890 h 1883788"/>
                      <a:gd name="connsiteX3" fmla="*/ 1203244 w 1670113"/>
                      <a:gd name="connsiteY3" fmla="*/ 549571 h 1883788"/>
                      <a:gd name="connsiteX4" fmla="*/ 1113741 w 1670113"/>
                      <a:gd name="connsiteY4" fmla="*/ 359961 h 1883788"/>
                      <a:gd name="connsiteX5" fmla="*/ 1018136 w 1670113"/>
                      <a:gd name="connsiteY5" fmla="*/ 310342 h 1883788"/>
                      <a:gd name="connsiteX6" fmla="*/ 998820 w 1670113"/>
                      <a:gd name="connsiteY6" fmla="*/ 23520 h 1883788"/>
                      <a:gd name="connsiteX7" fmla="*/ 1050329 w 1670113"/>
                      <a:gd name="connsiteY7" fmla="*/ 0 h 1883788"/>
                      <a:gd name="connsiteX8" fmla="*/ 1140749 w 1670113"/>
                      <a:gd name="connsiteY8" fmla="*/ 131347 h 1883788"/>
                      <a:gd name="connsiteX9" fmla="*/ 1275120 w 1670113"/>
                      <a:gd name="connsiteY9" fmla="*/ 207006 h 1883788"/>
                      <a:gd name="connsiteX10" fmla="*/ 1539662 w 1670113"/>
                      <a:gd name="connsiteY10" fmla="*/ 568319 h 1883788"/>
                      <a:gd name="connsiteX11" fmla="*/ 1569055 w 1670113"/>
                      <a:gd name="connsiteY11" fmla="*/ 1000375 h 1883788"/>
                      <a:gd name="connsiteX12" fmla="*/ 1670113 w 1670113"/>
                      <a:gd name="connsiteY12" fmla="*/ 1203620 h 1883788"/>
                      <a:gd name="connsiteX13" fmla="*/ 1606567 w 1670113"/>
                      <a:gd name="connsiteY13" fmla="*/ 1883788 h 1883788"/>
                      <a:gd name="connsiteX14" fmla="*/ 1606567 w 1670113"/>
                      <a:gd name="connsiteY14" fmla="*/ 1883788 h 1883788"/>
                      <a:gd name="connsiteX15" fmla="*/ 1301154 w 1670113"/>
                      <a:gd name="connsiteY15" fmla="*/ 1752638 h 1883788"/>
                      <a:gd name="connsiteX16" fmla="*/ 1155586 w 1670113"/>
                      <a:gd name="connsiteY16" fmla="*/ 1618803 h 1883788"/>
                      <a:gd name="connsiteX17" fmla="*/ 1012257 w 1670113"/>
                      <a:gd name="connsiteY17" fmla="*/ 1526767 h 1883788"/>
                      <a:gd name="connsiteX18" fmla="*/ 819622 w 1670113"/>
                      <a:gd name="connsiteY18" fmla="*/ 1402008 h 1883788"/>
                      <a:gd name="connsiteX19" fmla="*/ 474776 w 1670113"/>
                      <a:gd name="connsiteY19" fmla="*/ 1101358 h 1883788"/>
                      <a:gd name="connsiteX20" fmla="*/ 219472 w 1670113"/>
                      <a:gd name="connsiteY20" fmla="*/ 1003187 h 1883788"/>
                      <a:gd name="connsiteX21" fmla="*/ 109736 w 1670113"/>
                      <a:gd name="connsiteY21" fmla="*/ 886609 h 1883788"/>
                      <a:gd name="connsiteX22" fmla="*/ 132131 w 1670113"/>
                      <a:gd name="connsiteY22" fmla="*/ 794573 h 1883788"/>
                      <a:gd name="connsiteX23" fmla="*/ 239627 w 1670113"/>
                      <a:gd name="connsiteY23" fmla="*/ 802754 h 1883788"/>
                      <a:gd name="connsiteX24" fmla="*/ 230669 w 1670113"/>
                      <a:gd name="connsiteY24" fmla="*/ 757759 h 1883788"/>
                      <a:gd name="connsiteX25" fmla="*/ 51508 w 1670113"/>
                      <a:gd name="connsiteY25" fmla="*/ 637090 h 1883788"/>
                      <a:gd name="connsiteX26" fmla="*/ 67185 w 1670113"/>
                      <a:gd name="connsiteY26" fmla="*/ 489833 h 1883788"/>
                      <a:gd name="connsiteX27" fmla="*/ 0 w 1670113"/>
                      <a:gd name="connsiteY27" fmla="*/ 379391 h 1883788"/>
                      <a:gd name="connsiteX28" fmla="*/ 36392 w 1670113"/>
                      <a:gd name="connsiteY28" fmla="*/ 339607 h 1883788"/>
                      <a:gd name="connsiteX29" fmla="*/ 40591 w 1670113"/>
                      <a:gd name="connsiteY29" fmla="*/ 282084 h 1883788"/>
                      <a:gd name="connsiteX30" fmla="*/ 107776 w 1670113"/>
                      <a:gd name="connsiteY30" fmla="*/ 208208 h 1883788"/>
                      <a:gd name="connsiteX0" fmla="*/ 107776 w 1670113"/>
                      <a:gd name="connsiteY0" fmla="*/ 208208 h 1883788"/>
                      <a:gd name="connsiteX1" fmla="*/ 164764 w 1670113"/>
                      <a:gd name="connsiteY1" fmla="*/ 199994 h 1883788"/>
                      <a:gd name="connsiteX2" fmla="*/ 237948 w 1670113"/>
                      <a:gd name="connsiteY2" fmla="*/ 197338 h 1883788"/>
                      <a:gd name="connsiteX3" fmla="*/ 624263 w 1670113"/>
                      <a:gd name="connsiteY3" fmla="*/ 175890 h 1883788"/>
                      <a:gd name="connsiteX4" fmla="*/ 1203244 w 1670113"/>
                      <a:gd name="connsiteY4" fmla="*/ 549571 h 1883788"/>
                      <a:gd name="connsiteX5" fmla="*/ 1113741 w 1670113"/>
                      <a:gd name="connsiteY5" fmla="*/ 359961 h 1883788"/>
                      <a:gd name="connsiteX6" fmla="*/ 1018136 w 1670113"/>
                      <a:gd name="connsiteY6" fmla="*/ 310342 h 1883788"/>
                      <a:gd name="connsiteX7" fmla="*/ 998820 w 1670113"/>
                      <a:gd name="connsiteY7" fmla="*/ 23520 h 1883788"/>
                      <a:gd name="connsiteX8" fmla="*/ 1050329 w 1670113"/>
                      <a:gd name="connsiteY8" fmla="*/ 0 h 1883788"/>
                      <a:gd name="connsiteX9" fmla="*/ 1140749 w 1670113"/>
                      <a:gd name="connsiteY9" fmla="*/ 131347 h 1883788"/>
                      <a:gd name="connsiteX10" fmla="*/ 1275120 w 1670113"/>
                      <a:gd name="connsiteY10" fmla="*/ 207006 h 1883788"/>
                      <a:gd name="connsiteX11" fmla="*/ 1539662 w 1670113"/>
                      <a:gd name="connsiteY11" fmla="*/ 568319 h 1883788"/>
                      <a:gd name="connsiteX12" fmla="*/ 1569055 w 1670113"/>
                      <a:gd name="connsiteY12" fmla="*/ 1000375 h 1883788"/>
                      <a:gd name="connsiteX13" fmla="*/ 1670113 w 1670113"/>
                      <a:gd name="connsiteY13" fmla="*/ 1203620 h 1883788"/>
                      <a:gd name="connsiteX14" fmla="*/ 1606567 w 1670113"/>
                      <a:gd name="connsiteY14" fmla="*/ 1883788 h 1883788"/>
                      <a:gd name="connsiteX15" fmla="*/ 1606567 w 1670113"/>
                      <a:gd name="connsiteY15" fmla="*/ 1883788 h 1883788"/>
                      <a:gd name="connsiteX16" fmla="*/ 1301154 w 1670113"/>
                      <a:gd name="connsiteY16" fmla="*/ 1752638 h 1883788"/>
                      <a:gd name="connsiteX17" fmla="*/ 1155586 w 1670113"/>
                      <a:gd name="connsiteY17" fmla="*/ 1618803 h 1883788"/>
                      <a:gd name="connsiteX18" fmla="*/ 1012257 w 1670113"/>
                      <a:gd name="connsiteY18" fmla="*/ 1526767 h 1883788"/>
                      <a:gd name="connsiteX19" fmla="*/ 819622 w 1670113"/>
                      <a:gd name="connsiteY19" fmla="*/ 1402008 h 1883788"/>
                      <a:gd name="connsiteX20" fmla="*/ 474776 w 1670113"/>
                      <a:gd name="connsiteY20" fmla="*/ 1101358 h 1883788"/>
                      <a:gd name="connsiteX21" fmla="*/ 219472 w 1670113"/>
                      <a:gd name="connsiteY21" fmla="*/ 1003187 h 1883788"/>
                      <a:gd name="connsiteX22" fmla="*/ 109736 w 1670113"/>
                      <a:gd name="connsiteY22" fmla="*/ 886609 h 1883788"/>
                      <a:gd name="connsiteX23" fmla="*/ 132131 w 1670113"/>
                      <a:gd name="connsiteY23" fmla="*/ 794573 h 1883788"/>
                      <a:gd name="connsiteX24" fmla="*/ 239627 w 1670113"/>
                      <a:gd name="connsiteY24" fmla="*/ 802754 h 1883788"/>
                      <a:gd name="connsiteX25" fmla="*/ 230669 w 1670113"/>
                      <a:gd name="connsiteY25" fmla="*/ 757759 h 1883788"/>
                      <a:gd name="connsiteX26" fmla="*/ 51508 w 1670113"/>
                      <a:gd name="connsiteY26" fmla="*/ 637090 h 1883788"/>
                      <a:gd name="connsiteX27" fmla="*/ 67185 w 1670113"/>
                      <a:gd name="connsiteY27" fmla="*/ 489833 h 1883788"/>
                      <a:gd name="connsiteX28" fmla="*/ 0 w 1670113"/>
                      <a:gd name="connsiteY28" fmla="*/ 379391 h 1883788"/>
                      <a:gd name="connsiteX29" fmla="*/ 36392 w 1670113"/>
                      <a:gd name="connsiteY29" fmla="*/ 339607 h 1883788"/>
                      <a:gd name="connsiteX30" fmla="*/ 40591 w 1670113"/>
                      <a:gd name="connsiteY30" fmla="*/ 282084 h 1883788"/>
                      <a:gd name="connsiteX31" fmla="*/ 107776 w 1670113"/>
                      <a:gd name="connsiteY31"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624263 w 1670113"/>
                      <a:gd name="connsiteY3" fmla="*/ 175890 h 1883788"/>
                      <a:gd name="connsiteX4" fmla="*/ 1203244 w 1670113"/>
                      <a:gd name="connsiteY4" fmla="*/ 549571 h 1883788"/>
                      <a:gd name="connsiteX5" fmla="*/ 1113741 w 1670113"/>
                      <a:gd name="connsiteY5" fmla="*/ 359961 h 1883788"/>
                      <a:gd name="connsiteX6" fmla="*/ 1018136 w 1670113"/>
                      <a:gd name="connsiteY6" fmla="*/ 310342 h 1883788"/>
                      <a:gd name="connsiteX7" fmla="*/ 998820 w 1670113"/>
                      <a:gd name="connsiteY7" fmla="*/ 23520 h 1883788"/>
                      <a:gd name="connsiteX8" fmla="*/ 1050329 w 1670113"/>
                      <a:gd name="connsiteY8" fmla="*/ 0 h 1883788"/>
                      <a:gd name="connsiteX9" fmla="*/ 1140749 w 1670113"/>
                      <a:gd name="connsiteY9" fmla="*/ 131347 h 1883788"/>
                      <a:gd name="connsiteX10" fmla="*/ 1275120 w 1670113"/>
                      <a:gd name="connsiteY10" fmla="*/ 207006 h 1883788"/>
                      <a:gd name="connsiteX11" fmla="*/ 1539662 w 1670113"/>
                      <a:gd name="connsiteY11" fmla="*/ 568319 h 1883788"/>
                      <a:gd name="connsiteX12" fmla="*/ 1569055 w 1670113"/>
                      <a:gd name="connsiteY12" fmla="*/ 1000375 h 1883788"/>
                      <a:gd name="connsiteX13" fmla="*/ 1670113 w 1670113"/>
                      <a:gd name="connsiteY13" fmla="*/ 1203620 h 1883788"/>
                      <a:gd name="connsiteX14" fmla="*/ 1606567 w 1670113"/>
                      <a:gd name="connsiteY14" fmla="*/ 1883788 h 1883788"/>
                      <a:gd name="connsiteX15" fmla="*/ 1606567 w 1670113"/>
                      <a:gd name="connsiteY15" fmla="*/ 1883788 h 1883788"/>
                      <a:gd name="connsiteX16" fmla="*/ 1301154 w 1670113"/>
                      <a:gd name="connsiteY16" fmla="*/ 1752638 h 1883788"/>
                      <a:gd name="connsiteX17" fmla="*/ 1155586 w 1670113"/>
                      <a:gd name="connsiteY17" fmla="*/ 1618803 h 1883788"/>
                      <a:gd name="connsiteX18" fmla="*/ 1012257 w 1670113"/>
                      <a:gd name="connsiteY18" fmla="*/ 1526767 h 1883788"/>
                      <a:gd name="connsiteX19" fmla="*/ 819622 w 1670113"/>
                      <a:gd name="connsiteY19" fmla="*/ 1402008 h 1883788"/>
                      <a:gd name="connsiteX20" fmla="*/ 474776 w 1670113"/>
                      <a:gd name="connsiteY20" fmla="*/ 1101358 h 1883788"/>
                      <a:gd name="connsiteX21" fmla="*/ 219472 w 1670113"/>
                      <a:gd name="connsiteY21" fmla="*/ 1003187 h 1883788"/>
                      <a:gd name="connsiteX22" fmla="*/ 109736 w 1670113"/>
                      <a:gd name="connsiteY22" fmla="*/ 886609 h 1883788"/>
                      <a:gd name="connsiteX23" fmla="*/ 132131 w 1670113"/>
                      <a:gd name="connsiteY23" fmla="*/ 794573 h 1883788"/>
                      <a:gd name="connsiteX24" fmla="*/ 239627 w 1670113"/>
                      <a:gd name="connsiteY24" fmla="*/ 802754 h 1883788"/>
                      <a:gd name="connsiteX25" fmla="*/ 230669 w 1670113"/>
                      <a:gd name="connsiteY25" fmla="*/ 757759 h 1883788"/>
                      <a:gd name="connsiteX26" fmla="*/ 51508 w 1670113"/>
                      <a:gd name="connsiteY26" fmla="*/ 637090 h 1883788"/>
                      <a:gd name="connsiteX27" fmla="*/ 67185 w 1670113"/>
                      <a:gd name="connsiteY27" fmla="*/ 489833 h 1883788"/>
                      <a:gd name="connsiteX28" fmla="*/ 0 w 1670113"/>
                      <a:gd name="connsiteY28" fmla="*/ 379391 h 1883788"/>
                      <a:gd name="connsiteX29" fmla="*/ 36392 w 1670113"/>
                      <a:gd name="connsiteY29" fmla="*/ 339607 h 1883788"/>
                      <a:gd name="connsiteX30" fmla="*/ 40591 w 1670113"/>
                      <a:gd name="connsiteY30" fmla="*/ 282084 h 1883788"/>
                      <a:gd name="connsiteX31" fmla="*/ 107776 w 1670113"/>
                      <a:gd name="connsiteY31"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624263 w 1670113"/>
                      <a:gd name="connsiteY3" fmla="*/ 175890 h 1883788"/>
                      <a:gd name="connsiteX4" fmla="*/ 791702 w 1670113"/>
                      <a:gd name="connsiteY4" fmla="*/ 735773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19472 w 1670113"/>
                      <a:gd name="connsiteY22" fmla="*/ 1003187 h 1883788"/>
                      <a:gd name="connsiteX23" fmla="*/ 109736 w 1670113"/>
                      <a:gd name="connsiteY23" fmla="*/ 886609 h 1883788"/>
                      <a:gd name="connsiteX24" fmla="*/ 132131 w 1670113"/>
                      <a:gd name="connsiteY24" fmla="*/ 794573 h 1883788"/>
                      <a:gd name="connsiteX25" fmla="*/ 239627 w 1670113"/>
                      <a:gd name="connsiteY25" fmla="*/ 802754 h 1883788"/>
                      <a:gd name="connsiteX26" fmla="*/ 230669 w 1670113"/>
                      <a:gd name="connsiteY26" fmla="*/ 757759 h 1883788"/>
                      <a:gd name="connsiteX27" fmla="*/ 51508 w 1670113"/>
                      <a:gd name="connsiteY27" fmla="*/ 637090 h 1883788"/>
                      <a:gd name="connsiteX28" fmla="*/ 67185 w 1670113"/>
                      <a:gd name="connsiteY28" fmla="*/ 489833 h 1883788"/>
                      <a:gd name="connsiteX29" fmla="*/ 0 w 1670113"/>
                      <a:gd name="connsiteY29" fmla="*/ 379391 h 1883788"/>
                      <a:gd name="connsiteX30" fmla="*/ 36392 w 1670113"/>
                      <a:gd name="connsiteY30" fmla="*/ 339607 h 1883788"/>
                      <a:gd name="connsiteX31" fmla="*/ 40591 w 1670113"/>
                      <a:gd name="connsiteY31" fmla="*/ 282084 h 1883788"/>
                      <a:gd name="connsiteX32" fmla="*/ 107776 w 1670113"/>
                      <a:gd name="connsiteY32"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791702 w 1670113"/>
                      <a:gd name="connsiteY4" fmla="*/ 735773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19472 w 1670113"/>
                      <a:gd name="connsiteY22" fmla="*/ 1003187 h 1883788"/>
                      <a:gd name="connsiteX23" fmla="*/ 109736 w 1670113"/>
                      <a:gd name="connsiteY23" fmla="*/ 886609 h 1883788"/>
                      <a:gd name="connsiteX24" fmla="*/ 132131 w 1670113"/>
                      <a:gd name="connsiteY24" fmla="*/ 794573 h 1883788"/>
                      <a:gd name="connsiteX25" fmla="*/ 239627 w 1670113"/>
                      <a:gd name="connsiteY25" fmla="*/ 802754 h 1883788"/>
                      <a:gd name="connsiteX26" fmla="*/ 230669 w 1670113"/>
                      <a:gd name="connsiteY26" fmla="*/ 757759 h 1883788"/>
                      <a:gd name="connsiteX27" fmla="*/ 51508 w 1670113"/>
                      <a:gd name="connsiteY27" fmla="*/ 637090 h 1883788"/>
                      <a:gd name="connsiteX28" fmla="*/ 67185 w 1670113"/>
                      <a:gd name="connsiteY28" fmla="*/ 489833 h 1883788"/>
                      <a:gd name="connsiteX29" fmla="*/ 0 w 1670113"/>
                      <a:gd name="connsiteY29" fmla="*/ 379391 h 1883788"/>
                      <a:gd name="connsiteX30" fmla="*/ 36392 w 1670113"/>
                      <a:gd name="connsiteY30" fmla="*/ 339607 h 1883788"/>
                      <a:gd name="connsiteX31" fmla="*/ 40591 w 1670113"/>
                      <a:gd name="connsiteY31" fmla="*/ 282084 h 1883788"/>
                      <a:gd name="connsiteX32" fmla="*/ 107776 w 1670113"/>
                      <a:gd name="connsiteY32"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19472 w 1670113"/>
                      <a:gd name="connsiteY22" fmla="*/ 1003187 h 1883788"/>
                      <a:gd name="connsiteX23" fmla="*/ 109736 w 1670113"/>
                      <a:gd name="connsiteY23" fmla="*/ 886609 h 1883788"/>
                      <a:gd name="connsiteX24" fmla="*/ 132131 w 1670113"/>
                      <a:gd name="connsiteY24" fmla="*/ 794573 h 1883788"/>
                      <a:gd name="connsiteX25" fmla="*/ 239627 w 1670113"/>
                      <a:gd name="connsiteY25" fmla="*/ 802754 h 1883788"/>
                      <a:gd name="connsiteX26" fmla="*/ 230669 w 1670113"/>
                      <a:gd name="connsiteY26" fmla="*/ 757759 h 1883788"/>
                      <a:gd name="connsiteX27" fmla="*/ 51508 w 1670113"/>
                      <a:gd name="connsiteY27" fmla="*/ 637090 h 1883788"/>
                      <a:gd name="connsiteX28" fmla="*/ 67185 w 1670113"/>
                      <a:gd name="connsiteY28" fmla="*/ 489833 h 1883788"/>
                      <a:gd name="connsiteX29" fmla="*/ 0 w 1670113"/>
                      <a:gd name="connsiteY29" fmla="*/ 379391 h 1883788"/>
                      <a:gd name="connsiteX30" fmla="*/ 36392 w 1670113"/>
                      <a:gd name="connsiteY30" fmla="*/ 339607 h 1883788"/>
                      <a:gd name="connsiteX31" fmla="*/ 40591 w 1670113"/>
                      <a:gd name="connsiteY31" fmla="*/ 282084 h 1883788"/>
                      <a:gd name="connsiteX32" fmla="*/ 107776 w 1670113"/>
                      <a:gd name="connsiteY32"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54744 w 1670113"/>
                      <a:gd name="connsiteY22" fmla="*/ 968418 h 1883788"/>
                      <a:gd name="connsiteX23" fmla="*/ 219472 w 1670113"/>
                      <a:gd name="connsiteY23" fmla="*/ 1003187 h 1883788"/>
                      <a:gd name="connsiteX24" fmla="*/ 109736 w 1670113"/>
                      <a:gd name="connsiteY24" fmla="*/ 886609 h 1883788"/>
                      <a:gd name="connsiteX25" fmla="*/ 132131 w 1670113"/>
                      <a:gd name="connsiteY25" fmla="*/ 794573 h 1883788"/>
                      <a:gd name="connsiteX26" fmla="*/ 239627 w 1670113"/>
                      <a:gd name="connsiteY26" fmla="*/ 802754 h 1883788"/>
                      <a:gd name="connsiteX27" fmla="*/ 230669 w 1670113"/>
                      <a:gd name="connsiteY27" fmla="*/ 757759 h 1883788"/>
                      <a:gd name="connsiteX28" fmla="*/ 51508 w 1670113"/>
                      <a:gd name="connsiteY28" fmla="*/ 637090 h 1883788"/>
                      <a:gd name="connsiteX29" fmla="*/ 67185 w 1670113"/>
                      <a:gd name="connsiteY29" fmla="*/ 489833 h 1883788"/>
                      <a:gd name="connsiteX30" fmla="*/ 0 w 1670113"/>
                      <a:gd name="connsiteY30" fmla="*/ 379391 h 1883788"/>
                      <a:gd name="connsiteX31" fmla="*/ 36392 w 1670113"/>
                      <a:gd name="connsiteY31" fmla="*/ 339607 h 1883788"/>
                      <a:gd name="connsiteX32" fmla="*/ 40591 w 1670113"/>
                      <a:gd name="connsiteY32" fmla="*/ 282084 h 1883788"/>
                      <a:gd name="connsiteX33" fmla="*/ 107776 w 1670113"/>
                      <a:gd name="connsiteY33"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71540 w 1670113"/>
                      <a:gd name="connsiteY22" fmla="*/ 1052784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373998 w 1670113"/>
                      <a:gd name="connsiteY21" fmla="*/ 1063010 h 1883788"/>
                      <a:gd name="connsiteX22" fmla="*/ 271540 w 1670113"/>
                      <a:gd name="connsiteY22" fmla="*/ 1052784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373998 w 1670113"/>
                      <a:gd name="connsiteY21" fmla="*/ 1063010 h 1883788"/>
                      <a:gd name="connsiteX22" fmla="*/ 271540 w 1670113"/>
                      <a:gd name="connsiteY22" fmla="*/ 1128300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373998 w 1670113"/>
                      <a:gd name="connsiteY21" fmla="*/ 1063010 h 1883788"/>
                      <a:gd name="connsiteX22" fmla="*/ 271540 w 1670113"/>
                      <a:gd name="connsiteY22" fmla="*/ 1066943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64698 w 1670113"/>
                      <a:gd name="connsiteY21" fmla="*/ 1098802 h 1883788"/>
                      <a:gd name="connsiteX22" fmla="*/ 373998 w 1670113"/>
                      <a:gd name="connsiteY22" fmla="*/ 1063010 h 1883788"/>
                      <a:gd name="connsiteX23" fmla="*/ 271540 w 1670113"/>
                      <a:gd name="connsiteY23" fmla="*/ 1066943 h 1883788"/>
                      <a:gd name="connsiteX24" fmla="*/ 254744 w 1670113"/>
                      <a:gd name="connsiteY24" fmla="*/ 968418 h 1883788"/>
                      <a:gd name="connsiteX25" fmla="*/ 219472 w 1670113"/>
                      <a:gd name="connsiteY25" fmla="*/ 1003187 h 1883788"/>
                      <a:gd name="connsiteX26" fmla="*/ 109736 w 1670113"/>
                      <a:gd name="connsiteY26" fmla="*/ 886609 h 1883788"/>
                      <a:gd name="connsiteX27" fmla="*/ 132131 w 1670113"/>
                      <a:gd name="connsiteY27" fmla="*/ 794573 h 1883788"/>
                      <a:gd name="connsiteX28" fmla="*/ 239627 w 1670113"/>
                      <a:gd name="connsiteY28" fmla="*/ 802754 h 1883788"/>
                      <a:gd name="connsiteX29" fmla="*/ 230669 w 1670113"/>
                      <a:gd name="connsiteY29" fmla="*/ 757759 h 1883788"/>
                      <a:gd name="connsiteX30" fmla="*/ 51508 w 1670113"/>
                      <a:gd name="connsiteY30" fmla="*/ 637090 h 1883788"/>
                      <a:gd name="connsiteX31" fmla="*/ 67185 w 1670113"/>
                      <a:gd name="connsiteY31" fmla="*/ 489833 h 1883788"/>
                      <a:gd name="connsiteX32" fmla="*/ 0 w 1670113"/>
                      <a:gd name="connsiteY32" fmla="*/ 379391 h 1883788"/>
                      <a:gd name="connsiteX33" fmla="*/ 36392 w 1670113"/>
                      <a:gd name="connsiteY33" fmla="*/ 339607 h 1883788"/>
                      <a:gd name="connsiteX34" fmla="*/ 40591 w 1670113"/>
                      <a:gd name="connsiteY34" fmla="*/ 282084 h 1883788"/>
                      <a:gd name="connsiteX35" fmla="*/ 107776 w 1670113"/>
                      <a:gd name="connsiteY35" fmla="*/ 208208 h 1883788"/>
                      <a:gd name="connsiteX0" fmla="*/ 107776 w 1606567"/>
                      <a:gd name="connsiteY0" fmla="*/ 208208 h 1883788"/>
                      <a:gd name="connsiteX1" fmla="*/ 164764 w 1606567"/>
                      <a:gd name="connsiteY1" fmla="*/ 199994 h 1883788"/>
                      <a:gd name="connsiteX2" fmla="*/ 237948 w 1606567"/>
                      <a:gd name="connsiteY2" fmla="*/ 793013 h 1883788"/>
                      <a:gd name="connsiteX3" fmla="*/ 266727 w 1606567"/>
                      <a:gd name="connsiteY3" fmla="*/ 871270 h 1883788"/>
                      <a:gd name="connsiteX4" fmla="*/ 259819 w 1606567"/>
                      <a:gd name="connsiteY4" fmla="*/ 966399 h 1883788"/>
                      <a:gd name="connsiteX5" fmla="*/ 1203244 w 1606567"/>
                      <a:gd name="connsiteY5" fmla="*/ 549571 h 1883788"/>
                      <a:gd name="connsiteX6" fmla="*/ 1113741 w 1606567"/>
                      <a:gd name="connsiteY6" fmla="*/ 359961 h 1883788"/>
                      <a:gd name="connsiteX7" fmla="*/ 1018136 w 1606567"/>
                      <a:gd name="connsiteY7" fmla="*/ 310342 h 1883788"/>
                      <a:gd name="connsiteX8" fmla="*/ 998820 w 1606567"/>
                      <a:gd name="connsiteY8" fmla="*/ 23520 h 1883788"/>
                      <a:gd name="connsiteX9" fmla="*/ 1050329 w 1606567"/>
                      <a:gd name="connsiteY9" fmla="*/ 0 h 1883788"/>
                      <a:gd name="connsiteX10" fmla="*/ 1140749 w 1606567"/>
                      <a:gd name="connsiteY10" fmla="*/ 131347 h 1883788"/>
                      <a:gd name="connsiteX11" fmla="*/ 1275120 w 1606567"/>
                      <a:gd name="connsiteY11" fmla="*/ 207006 h 1883788"/>
                      <a:gd name="connsiteX12" fmla="*/ 1539662 w 1606567"/>
                      <a:gd name="connsiteY12" fmla="*/ 568319 h 1883788"/>
                      <a:gd name="connsiteX13" fmla="*/ 1569055 w 1606567"/>
                      <a:gd name="connsiteY13" fmla="*/ 1000375 h 1883788"/>
                      <a:gd name="connsiteX14" fmla="*/ 1598449 w 1606567"/>
                      <a:gd name="connsiteY14" fmla="*/ 1116697 h 1883788"/>
                      <a:gd name="connsiteX15" fmla="*/ 1606567 w 1606567"/>
                      <a:gd name="connsiteY15" fmla="*/ 1883788 h 1883788"/>
                      <a:gd name="connsiteX16" fmla="*/ 1606567 w 1606567"/>
                      <a:gd name="connsiteY16" fmla="*/ 1883788 h 1883788"/>
                      <a:gd name="connsiteX17" fmla="*/ 1301154 w 1606567"/>
                      <a:gd name="connsiteY17" fmla="*/ 1752638 h 1883788"/>
                      <a:gd name="connsiteX18" fmla="*/ 1155586 w 1606567"/>
                      <a:gd name="connsiteY18" fmla="*/ 1618803 h 1883788"/>
                      <a:gd name="connsiteX19" fmla="*/ 1012257 w 1606567"/>
                      <a:gd name="connsiteY19" fmla="*/ 1526767 h 1883788"/>
                      <a:gd name="connsiteX20" fmla="*/ 819622 w 1606567"/>
                      <a:gd name="connsiteY20" fmla="*/ 1402008 h 1883788"/>
                      <a:gd name="connsiteX21" fmla="*/ 464698 w 1606567"/>
                      <a:gd name="connsiteY21" fmla="*/ 1098802 h 1883788"/>
                      <a:gd name="connsiteX22" fmla="*/ 373998 w 1606567"/>
                      <a:gd name="connsiteY22" fmla="*/ 1063010 h 1883788"/>
                      <a:gd name="connsiteX23" fmla="*/ 271540 w 1606567"/>
                      <a:gd name="connsiteY23" fmla="*/ 1066943 h 1883788"/>
                      <a:gd name="connsiteX24" fmla="*/ 254744 w 1606567"/>
                      <a:gd name="connsiteY24" fmla="*/ 968418 h 1883788"/>
                      <a:gd name="connsiteX25" fmla="*/ 219472 w 1606567"/>
                      <a:gd name="connsiteY25" fmla="*/ 1003187 h 1883788"/>
                      <a:gd name="connsiteX26" fmla="*/ 109736 w 1606567"/>
                      <a:gd name="connsiteY26" fmla="*/ 886609 h 1883788"/>
                      <a:gd name="connsiteX27" fmla="*/ 132131 w 1606567"/>
                      <a:gd name="connsiteY27" fmla="*/ 794573 h 1883788"/>
                      <a:gd name="connsiteX28" fmla="*/ 239627 w 1606567"/>
                      <a:gd name="connsiteY28" fmla="*/ 802754 h 1883788"/>
                      <a:gd name="connsiteX29" fmla="*/ 230669 w 1606567"/>
                      <a:gd name="connsiteY29" fmla="*/ 757759 h 1883788"/>
                      <a:gd name="connsiteX30" fmla="*/ 51508 w 1606567"/>
                      <a:gd name="connsiteY30" fmla="*/ 637090 h 1883788"/>
                      <a:gd name="connsiteX31" fmla="*/ 67185 w 1606567"/>
                      <a:gd name="connsiteY31" fmla="*/ 489833 h 1883788"/>
                      <a:gd name="connsiteX32" fmla="*/ 0 w 1606567"/>
                      <a:gd name="connsiteY32" fmla="*/ 379391 h 1883788"/>
                      <a:gd name="connsiteX33" fmla="*/ 36392 w 1606567"/>
                      <a:gd name="connsiteY33" fmla="*/ 339607 h 1883788"/>
                      <a:gd name="connsiteX34" fmla="*/ 40591 w 1606567"/>
                      <a:gd name="connsiteY34" fmla="*/ 282084 h 1883788"/>
                      <a:gd name="connsiteX35" fmla="*/ 107776 w 1606567"/>
                      <a:gd name="connsiteY35" fmla="*/ 208208 h 1883788"/>
                      <a:gd name="connsiteX0" fmla="*/ 107776 w 1728061"/>
                      <a:gd name="connsiteY0" fmla="*/ 208208 h 1883788"/>
                      <a:gd name="connsiteX1" fmla="*/ 164764 w 1728061"/>
                      <a:gd name="connsiteY1" fmla="*/ 199994 h 1883788"/>
                      <a:gd name="connsiteX2" fmla="*/ 237948 w 1728061"/>
                      <a:gd name="connsiteY2" fmla="*/ 793013 h 1883788"/>
                      <a:gd name="connsiteX3" fmla="*/ 266727 w 1728061"/>
                      <a:gd name="connsiteY3" fmla="*/ 871270 h 1883788"/>
                      <a:gd name="connsiteX4" fmla="*/ 259819 w 1728061"/>
                      <a:gd name="connsiteY4" fmla="*/ 966399 h 1883788"/>
                      <a:gd name="connsiteX5" fmla="*/ 1203244 w 1728061"/>
                      <a:gd name="connsiteY5" fmla="*/ 549571 h 1883788"/>
                      <a:gd name="connsiteX6" fmla="*/ 1113741 w 1728061"/>
                      <a:gd name="connsiteY6" fmla="*/ 359961 h 1883788"/>
                      <a:gd name="connsiteX7" fmla="*/ 1018136 w 1728061"/>
                      <a:gd name="connsiteY7" fmla="*/ 310342 h 1883788"/>
                      <a:gd name="connsiteX8" fmla="*/ 998820 w 1728061"/>
                      <a:gd name="connsiteY8" fmla="*/ 23520 h 1883788"/>
                      <a:gd name="connsiteX9" fmla="*/ 1050329 w 1728061"/>
                      <a:gd name="connsiteY9" fmla="*/ 0 h 1883788"/>
                      <a:gd name="connsiteX10" fmla="*/ 1140749 w 1728061"/>
                      <a:gd name="connsiteY10" fmla="*/ 131347 h 1883788"/>
                      <a:gd name="connsiteX11" fmla="*/ 1275120 w 1728061"/>
                      <a:gd name="connsiteY11" fmla="*/ 207006 h 1883788"/>
                      <a:gd name="connsiteX12" fmla="*/ 1539662 w 1728061"/>
                      <a:gd name="connsiteY12" fmla="*/ 568319 h 1883788"/>
                      <a:gd name="connsiteX13" fmla="*/ 1569055 w 1728061"/>
                      <a:gd name="connsiteY13" fmla="*/ 1000375 h 1883788"/>
                      <a:gd name="connsiteX14" fmla="*/ 1598449 w 1728061"/>
                      <a:gd name="connsiteY14" fmla="*/ 1116697 h 1883788"/>
                      <a:gd name="connsiteX15" fmla="*/ 1727221 w 1728061"/>
                      <a:gd name="connsiteY15" fmla="*/ 1229186 h 1883788"/>
                      <a:gd name="connsiteX16" fmla="*/ 1606567 w 1728061"/>
                      <a:gd name="connsiteY16" fmla="*/ 1883788 h 1883788"/>
                      <a:gd name="connsiteX17" fmla="*/ 1606567 w 1728061"/>
                      <a:gd name="connsiteY17" fmla="*/ 1883788 h 1883788"/>
                      <a:gd name="connsiteX18" fmla="*/ 1301154 w 1728061"/>
                      <a:gd name="connsiteY18" fmla="*/ 1752638 h 1883788"/>
                      <a:gd name="connsiteX19" fmla="*/ 1155586 w 1728061"/>
                      <a:gd name="connsiteY19" fmla="*/ 1618803 h 1883788"/>
                      <a:gd name="connsiteX20" fmla="*/ 1012257 w 1728061"/>
                      <a:gd name="connsiteY20" fmla="*/ 1526767 h 1883788"/>
                      <a:gd name="connsiteX21" fmla="*/ 819622 w 1728061"/>
                      <a:gd name="connsiteY21" fmla="*/ 1402008 h 1883788"/>
                      <a:gd name="connsiteX22" fmla="*/ 464698 w 1728061"/>
                      <a:gd name="connsiteY22" fmla="*/ 1098802 h 1883788"/>
                      <a:gd name="connsiteX23" fmla="*/ 373998 w 1728061"/>
                      <a:gd name="connsiteY23" fmla="*/ 1063010 h 1883788"/>
                      <a:gd name="connsiteX24" fmla="*/ 271540 w 1728061"/>
                      <a:gd name="connsiteY24" fmla="*/ 1066943 h 1883788"/>
                      <a:gd name="connsiteX25" fmla="*/ 254744 w 1728061"/>
                      <a:gd name="connsiteY25" fmla="*/ 968418 h 1883788"/>
                      <a:gd name="connsiteX26" fmla="*/ 219472 w 1728061"/>
                      <a:gd name="connsiteY26" fmla="*/ 1003187 h 1883788"/>
                      <a:gd name="connsiteX27" fmla="*/ 109736 w 1728061"/>
                      <a:gd name="connsiteY27" fmla="*/ 886609 h 1883788"/>
                      <a:gd name="connsiteX28" fmla="*/ 132131 w 1728061"/>
                      <a:gd name="connsiteY28" fmla="*/ 794573 h 1883788"/>
                      <a:gd name="connsiteX29" fmla="*/ 239627 w 1728061"/>
                      <a:gd name="connsiteY29" fmla="*/ 802754 h 1883788"/>
                      <a:gd name="connsiteX30" fmla="*/ 230669 w 1728061"/>
                      <a:gd name="connsiteY30" fmla="*/ 757759 h 1883788"/>
                      <a:gd name="connsiteX31" fmla="*/ 51508 w 1728061"/>
                      <a:gd name="connsiteY31" fmla="*/ 637090 h 1883788"/>
                      <a:gd name="connsiteX32" fmla="*/ 67185 w 1728061"/>
                      <a:gd name="connsiteY32" fmla="*/ 489833 h 1883788"/>
                      <a:gd name="connsiteX33" fmla="*/ 0 w 1728061"/>
                      <a:gd name="connsiteY33" fmla="*/ 379391 h 1883788"/>
                      <a:gd name="connsiteX34" fmla="*/ 36392 w 1728061"/>
                      <a:gd name="connsiteY34" fmla="*/ 339607 h 1883788"/>
                      <a:gd name="connsiteX35" fmla="*/ 40591 w 1728061"/>
                      <a:gd name="connsiteY35" fmla="*/ 282084 h 1883788"/>
                      <a:gd name="connsiteX36" fmla="*/ 107776 w 1728061"/>
                      <a:gd name="connsiteY36" fmla="*/ 208208 h 1883788"/>
                      <a:gd name="connsiteX0" fmla="*/ 107776 w 1728061"/>
                      <a:gd name="connsiteY0" fmla="*/ 208208 h 1981806"/>
                      <a:gd name="connsiteX1" fmla="*/ 164764 w 1728061"/>
                      <a:gd name="connsiteY1" fmla="*/ 199994 h 1981806"/>
                      <a:gd name="connsiteX2" fmla="*/ 237948 w 1728061"/>
                      <a:gd name="connsiteY2" fmla="*/ 793013 h 1981806"/>
                      <a:gd name="connsiteX3" fmla="*/ 266727 w 1728061"/>
                      <a:gd name="connsiteY3" fmla="*/ 871270 h 1981806"/>
                      <a:gd name="connsiteX4" fmla="*/ 259819 w 1728061"/>
                      <a:gd name="connsiteY4" fmla="*/ 966399 h 1981806"/>
                      <a:gd name="connsiteX5" fmla="*/ 1203244 w 1728061"/>
                      <a:gd name="connsiteY5" fmla="*/ 549571 h 1981806"/>
                      <a:gd name="connsiteX6" fmla="*/ 1113741 w 1728061"/>
                      <a:gd name="connsiteY6" fmla="*/ 359961 h 1981806"/>
                      <a:gd name="connsiteX7" fmla="*/ 1018136 w 1728061"/>
                      <a:gd name="connsiteY7" fmla="*/ 310342 h 1981806"/>
                      <a:gd name="connsiteX8" fmla="*/ 998820 w 1728061"/>
                      <a:gd name="connsiteY8" fmla="*/ 23520 h 1981806"/>
                      <a:gd name="connsiteX9" fmla="*/ 1050329 w 1728061"/>
                      <a:gd name="connsiteY9" fmla="*/ 0 h 1981806"/>
                      <a:gd name="connsiteX10" fmla="*/ 1140749 w 1728061"/>
                      <a:gd name="connsiteY10" fmla="*/ 131347 h 1981806"/>
                      <a:gd name="connsiteX11" fmla="*/ 1275120 w 1728061"/>
                      <a:gd name="connsiteY11" fmla="*/ 207006 h 1981806"/>
                      <a:gd name="connsiteX12" fmla="*/ 1539662 w 1728061"/>
                      <a:gd name="connsiteY12" fmla="*/ 568319 h 1981806"/>
                      <a:gd name="connsiteX13" fmla="*/ 1569055 w 1728061"/>
                      <a:gd name="connsiteY13" fmla="*/ 1000375 h 1981806"/>
                      <a:gd name="connsiteX14" fmla="*/ 1598449 w 1728061"/>
                      <a:gd name="connsiteY14" fmla="*/ 1116697 h 1981806"/>
                      <a:gd name="connsiteX15" fmla="*/ 1727221 w 1728061"/>
                      <a:gd name="connsiteY15" fmla="*/ 1229186 h 1981806"/>
                      <a:gd name="connsiteX16" fmla="*/ 1606567 w 1728061"/>
                      <a:gd name="connsiteY16" fmla="*/ 1883788 h 1981806"/>
                      <a:gd name="connsiteX17" fmla="*/ 1606567 w 1728061"/>
                      <a:gd name="connsiteY17" fmla="*/ 1883788 h 1981806"/>
                      <a:gd name="connsiteX18" fmla="*/ 1665914 w 1728061"/>
                      <a:gd name="connsiteY18" fmla="*/ 1981806 h 1981806"/>
                      <a:gd name="connsiteX19" fmla="*/ 1301154 w 1728061"/>
                      <a:gd name="connsiteY19" fmla="*/ 1752638 h 1981806"/>
                      <a:gd name="connsiteX20" fmla="*/ 1155586 w 1728061"/>
                      <a:gd name="connsiteY20" fmla="*/ 1618803 h 1981806"/>
                      <a:gd name="connsiteX21" fmla="*/ 1012257 w 1728061"/>
                      <a:gd name="connsiteY21" fmla="*/ 1526767 h 1981806"/>
                      <a:gd name="connsiteX22" fmla="*/ 819622 w 1728061"/>
                      <a:gd name="connsiteY22" fmla="*/ 1402008 h 1981806"/>
                      <a:gd name="connsiteX23" fmla="*/ 464698 w 1728061"/>
                      <a:gd name="connsiteY23" fmla="*/ 1098802 h 1981806"/>
                      <a:gd name="connsiteX24" fmla="*/ 373998 w 1728061"/>
                      <a:gd name="connsiteY24" fmla="*/ 1063010 h 1981806"/>
                      <a:gd name="connsiteX25" fmla="*/ 271540 w 1728061"/>
                      <a:gd name="connsiteY25" fmla="*/ 1066943 h 1981806"/>
                      <a:gd name="connsiteX26" fmla="*/ 254744 w 1728061"/>
                      <a:gd name="connsiteY26" fmla="*/ 968418 h 1981806"/>
                      <a:gd name="connsiteX27" fmla="*/ 219472 w 1728061"/>
                      <a:gd name="connsiteY27" fmla="*/ 1003187 h 1981806"/>
                      <a:gd name="connsiteX28" fmla="*/ 109736 w 1728061"/>
                      <a:gd name="connsiteY28" fmla="*/ 886609 h 1981806"/>
                      <a:gd name="connsiteX29" fmla="*/ 132131 w 1728061"/>
                      <a:gd name="connsiteY29" fmla="*/ 794573 h 1981806"/>
                      <a:gd name="connsiteX30" fmla="*/ 239627 w 1728061"/>
                      <a:gd name="connsiteY30" fmla="*/ 802754 h 1981806"/>
                      <a:gd name="connsiteX31" fmla="*/ 230669 w 1728061"/>
                      <a:gd name="connsiteY31" fmla="*/ 757759 h 1981806"/>
                      <a:gd name="connsiteX32" fmla="*/ 51508 w 1728061"/>
                      <a:gd name="connsiteY32" fmla="*/ 637090 h 1981806"/>
                      <a:gd name="connsiteX33" fmla="*/ 67185 w 1728061"/>
                      <a:gd name="connsiteY33" fmla="*/ 489833 h 1981806"/>
                      <a:gd name="connsiteX34" fmla="*/ 0 w 1728061"/>
                      <a:gd name="connsiteY34" fmla="*/ 379391 h 1981806"/>
                      <a:gd name="connsiteX35" fmla="*/ 36392 w 1728061"/>
                      <a:gd name="connsiteY35" fmla="*/ 339607 h 1981806"/>
                      <a:gd name="connsiteX36" fmla="*/ 40591 w 1728061"/>
                      <a:gd name="connsiteY36" fmla="*/ 282084 h 1981806"/>
                      <a:gd name="connsiteX37" fmla="*/ 107776 w 1728061"/>
                      <a:gd name="connsiteY37" fmla="*/ 208208 h 1981806"/>
                      <a:gd name="connsiteX0" fmla="*/ 107776 w 1728061"/>
                      <a:gd name="connsiteY0" fmla="*/ 208208 h 1981806"/>
                      <a:gd name="connsiteX1" fmla="*/ 164764 w 1728061"/>
                      <a:gd name="connsiteY1" fmla="*/ 199994 h 1981806"/>
                      <a:gd name="connsiteX2" fmla="*/ 237948 w 1728061"/>
                      <a:gd name="connsiteY2" fmla="*/ 793013 h 1981806"/>
                      <a:gd name="connsiteX3" fmla="*/ 266727 w 1728061"/>
                      <a:gd name="connsiteY3" fmla="*/ 871270 h 1981806"/>
                      <a:gd name="connsiteX4" fmla="*/ 259819 w 1728061"/>
                      <a:gd name="connsiteY4" fmla="*/ 966399 h 1981806"/>
                      <a:gd name="connsiteX5" fmla="*/ 1203244 w 1728061"/>
                      <a:gd name="connsiteY5" fmla="*/ 549571 h 1981806"/>
                      <a:gd name="connsiteX6" fmla="*/ 1113741 w 1728061"/>
                      <a:gd name="connsiteY6" fmla="*/ 359961 h 1981806"/>
                      <a:gd name="connsiteX7" fmla="*/ 1018136 w 1728061"/>
                      <a:gd name="connsiteY7" fmla="*/ 310342 h 1981806"/>
                      <a:gd name="connsiteX8" fmla="*/ 998820 w 1728061"/>
                      <a:gd name="connsiteY8" fmla="*/ 23520 h 1981806"/>
                      <a:gd name="connsiteX9" fmla="*/ 1050329 w 1728061"/>
                      <a:gd name="connsiteY9" fmla="*/ 0 h 1981806"/>
                      <a:gd name="connsiteX10" fmla="*/ 1140749 w 1728061"/>
                      <a:gd name="connsiteY10" fmla="*/ 131347 h 1981806"/>
                      <a:gd name="connsiteX11" fmla="*/ 1275120 w 1728061"/>
                      <a:gd name="connsiteY11" fmla="*/ 207006 h 1981806"/>
                      <a:gd name="connsiteX12" fmla="*/ 1539662 w 1728061"/>
                      <a:gd name="connsiteY12" fmla="*/ 568319 h 1981806"/>
                      <a:gd name="connsiteX13" fmla="*/ 1569055 w 1728061"/>
                      <a:gd name="connsiteY13" fmla="*/ 1000375 h 1981806"/>
                      <a:gd name="connsiteX14" fmla="*/ 1598449 w 1728061"/>
                      <a:gd name="connsiteY14" fmla="*/ 1116697 h 1981806"/>
                      <a:gd name="connsiteX15" fmla="*/ 1727221 w 1728061"/>
                      <a:gd name="connsiteY15" fmla="*/ 1229186 h 1981806"/>
                      <a:gd name="connsiteX16" fmla="*/ 1606567 w 1728061"/>
                      <a:gd name="connsiteY16" fmla="*/ 1883788 h 1981806"/>
                      <a:gd name="connsiteX17" fmla="*/ 1606567 w 1728061"/>
                      <a:gd name="connsiteY17" fmla="*/ 1883788 h 1981806"/>
                      <a:gd name="connsiteX18" fmla="*/ 1606847 w 1728061"/>
                      <a:gd name="connsiteY18" fmla="*/ 1891330 h 1981806"/>
                      <a:gd name="connsiteX19" fmla="*/ 1665914 w 1728061"/>
                      <a:gd name="connsiteY19" fmla="*/ 1981806 h 1981806"/>
                      <a:gd name="connsiteX20" fmla="*/ 1301154 w 1728061"/>
                      <a:gd name="connsiteY20" fmla="*/ 1752638 h 1981806"/>
                      <a:gd name="connsiteX21" fmla="*/ 1155586 w 1728061"/>
                      <a:gd name="connsiteY21" fmla="*/ 1618803 h 1981806"/>
                      <a:gd name="connsiteX22" fmla="*/ 1012257 w 1728061"/>
                      <a:gd name="connsiteY22" fmla="*/ 1526767 h 1981806"/>
                      <a:gd name="connsiteX23" fmla="*/ 819622 w 1728061"/>
                      <a:gd name="connsiteY23" fmla="*/ 1402008 h 1981806"/>
                      <a:gd name="connsiteX24" fmla="*/ 464698 w 1728061"/>
                      <a:gd name="connsiteY24" fmla="*/ 1098802 h 1981806"/>
                      <a:gd name="connsiteX25" fmla="*/ 373998 w 1728061"/>
                      <a:gd name="connsiteY25" fmla="*/ 1063010 h 1981806"/>
                      <a:gd name="connsiteX26" fmla="*/ 271540 w 1728061"/>
                      <a:gd name="connsiteY26" fmla="*/ 1066943 h 1981806"/>
                      <a:gd name="connsiteX27" fmla="*/ 254744 w 1728061"/>
                      <a:gd name="connsiteY27" fmla="*/ 968418 h 1981806"/>
                      <a:gd name="connsiteX28" fmla="*/ 219472 w 1728061"/>
                      <a:gd name="connsiteY28" fmla="*/ 1003187 h 1981806"/>
                      <a:gd name="connsiteX29" fmla="*/ 109736 w 1728061"/>
                      <a:gd name="connsiteY29" fmla="*/ 886609 h 1981806"/>
                      <a:gd name="connsiteX30" fmla="*/ 132131 w 1728061"/>
                      <a:gd name="connsiteY30" fmla="*/ 794573 h 1981806"/>
                      <a:gd name="connsiteX31" fmla="*/ 239627 w 1728061"/>
                      <a:gd name="connsiteY31" fmla="*/ 802754 h 1981806"/>
                      <a:gd name="connsiteX32" fmla="*/ 230669 w 1728061"/>
                      <a:gd name="connsiteY32" fmla="*/ 757759 h 1981806"/>
                      <a:gd name="connsiteX33" fmla="*/ 51508 w 1728061"/>
                      <a:gd name="connsiteY33" fmla="*/ 637090 h 1981806"/>
                      <a:gd name="connsiteX34" fmla="*/ 67185 w 1728061"/>
                      <a:gd name="connsiteY34" fmla="*/ 489833 h 1981806"/>
                      <a:gd name="connsiteX35" fmla="*/ 0 w 1728061"/>
                      <a:gd name="connsiteY35" fmla="*/ 379391 h 1981806"/>
                      <a:gd name="connsiteX36" fmla="*/ 36392 w 1728061"/>
                      <a:gd name="connsiteY36" fmla="*/ 339607 h 1981806"/>
                      <a:gd name="connsiteX37" fmla="*/ 40591 w 1728061"/>
                      <a:gd name="connsiteY37" fmla="*/ 282084 h 1981806"/>
                      <a:gd name="connsiteX38" fmla="*/ 107776 w 1728061"/>
                      <a:gd name="connsiteY38" fmla="*/ 208208 h 1981806"/>
                      <a:gd name="connsiteX0" fmla="*/ 107776 w 1728061"/>
                      <a:gd name="connsiteY0" fmla="*/ 208208 h 2003664"/>
                      <a:gd name="connsiteX1" fmla="*/ 164764 w 1728061"/>
                      <a:gd name="connsiteY1" fmla="*/ 199994 h 2003664"/>
                      <a:gd name="connsiteX2" fmla="*/ 237948 w 1728061"/>
                      <a:gd name="connsiteY2" fmla="*/ 793013 h 2003664"/>
                      <a:gd name="connsiteX3" fmla="*/ 266727 w 1728061"/>
                      <a:gd name="connsiteY3" fmla="*/ 871270 h 2003664"/>
                      <a:gd name="connsiteX4" fmla="*/ 259819 w 1728061"/>
                      <a:gd name="connsiteY4" fmla="*/ 966399 h 2003664"/>
                      <a:gd name="connsiteX5" fmla="*/ 1203244 w 1728061"/>
                      <a:gd name="connsiteY5" fmla="*/ 549571 h 2003664"/>
                      <a:gd name="connsiteX6" fmla="*/ 1113741 w 1728061"/>
                      <a:gd name="connsiteY6" fmla="*/ 359961 h 2003664"/>
                      <a:gd name="connsiteX7" fmla="*/ 1018136 w 1728061"/>
                      <a:gd name="connsiteY7" fmla="*/ 310342 h 2003664"/>
                      <a:gd name="connsiteX8" fmla="*/ 998820 w 1728061"/>
                      <a:gd name="connsiteY8" fmla="*/ 23520 h 2003664"/>
                      <a:gd name="connsiteX9" fmla="*/ 1050329 w 1728061"/>
                      <a:gd name="connsiteY9" fmla="*/ 0 h 2003664"/>
                      <a:gd name="connsiteX10" fmla="*/ 1140749 w 1728061"/>
                      <a:gd name="connsiteY10" fmla="*/ 131347 h 2003664"/>
                      <a:gd name="connsiteX11" fmla="*/ 1275120 w 1728061"/>
                      <a:gd name="connsiteY11" fmla="*/ 207006 h 2003664"/>
                      <a:gd name="connsiteX12" fmla="*/ 1539662 w 1728061"/>
                      <a:gd name="connsiteY12" fmla="*/ 568319 h 2003664"/>
                      <a:gd name="connsiteX13" fmla="*/ 1569055 w 1728061"/>
                      <a:gd name="connsiteY13" fmla="*/ 1000375 h 2003664"/>
                      <a:gd name="connsiteX14" fmla="*/ 1598449 w 1728061"/>
                      <a:gd name="connsiteY14" fmla="*/ 1116697 h 2003664"/>
                      <a:gd name="connsiteX15" fmla="*/ 1727221 w 1728061"/>
                      <a:gd name="connsiteY15" fmla="*/ 1229186 h 2003664"/>
                      <a:gd name="connsiteX16" fmla="*/ 1606567 w 1728061"/>
                      <a:gd name="connsiteY16" fmla="*/ 1883788 h 2003664"/>
                      <a:gd name="connsiteX17" fmla="*/ 1606567 w 1728061"/>
                      <a:gd name="connsiteY17" fmla="*/ 1883788 h 2003664"/>
                      <a:gd name="connsiteX18" fmla="*/ 1665914 w 1728061"/>
                      <a:gd name="connsiteY18" fmla="*/ 1981806 h 2003664"/>
                      <a:gd name="connsiteX19" fmla="*/ 1301154 w 1728061"/>
                      <a:gd name="connsiteY19" fmla="*/ 1752638 h 2003664"/>
                      <a:gd name="connsiteX20" fmla="*/ 1155586 w 1728061"/>
                      <a:gd name="connsiteY20" fmla="*/ 1618803 h 2003664"/>
                      <a:gd name="connsiteX21" fmla="*/ 1012257 w 1728061"/>
                      <a:gd name="connsiteY21" fmla="*/ 1526767 h 2003664"/>
                      <a:gd name="connsiteX22" fmla="*/ 819622 w 1728061"/>
                      <a:gd name="connsiteY22" fmla="*/ 1402008 h 2003664"/>
                      <a:gd name="connsiteX23" fmla="*/ 464698 w 1728061"/>
                      <a:gd name="connsiteY23" fmla="*/ 1098802 h 2003664"/>
                      <a:gd name="connsiteX24" fmla="*/ 373998 w 1728061"/>
                      <a:gd name="connsiteY24" fmla="*/ 1063010 h 2003664"/>
                      <a:gd name="connsiteX25" fmla="*/ 271540 w 1728061"/>
                      <a:gd name="connsiteY25" fmla="*/ 1066943 h 2003664"/>
                      <a:gd name="connsiteX26" fmla="*/ 254744 w 1728061"/>
                      <a:gd name="connsiteY26" fmla="*/ 968418 h 2003664"/>
                      <a:gd name="connsiteX27" fmla="*/ 219472 w 1728061"/>
                      <a:gd name="connsiteY27" fmla="*/ 1003187 h 2003664"/>
                      <a:gd name="connsiteX28" fmla="*/ 109736 w 1728061"/>
                      <a:gd name="connsiteY28" fmla="*/ 886609 h 2003664"/>
                      <a:gd name="connsiteX29" fmla="*/ 132131 w 1728061"/>
                      <a:gd name="connsiteY29" fmla="*/ 794573 h 2003664"/>
                      <a:gd name="connsiteX30" fmla="*/ 239627 w 1728061"/>
                      <a:gd name="connsiteY30" fmla="*/ 802754 h 2003664"/>
                      <a:gd name="connsiteX31" fmla="*/ 230669 w 1728061"/>
                      <a:gd name="connsiteY31" fmla="*/ 757759 h 2003664"/>
                      <a:gd name="connsiteX32" fmla="*/ 51508 w 1728061"/>
                      <a:gd name="connsiteY32" fmla="*/ 637090 h 2003664"/>
                      <a:gd name="connsiteX33" fmla="*/ 67185 w 1728061"/>
                      <a:gd name="connsiteY33" fmla="*/ 489833 h 2003664"/>
                      <a:gd name="connsiteX34" fmla="*/ 0 w 1728061"/>
                      <a:gd name="connsiteY34" fmla="*/ 379391 h 2003664"/>
                      <a:gd name="connsiteX35" fmla="*/ 36392 w 1728061"/>
                      <a:gd name="connsiteY35" fmla="*/ 339607 h 2003664"/>
                      <a:gd name="connsiteX36" fmla="*/ 40591 w 1728061"/>
                      <a:gd name="connsiteY36" fmla="*/ 282084 h 2003664"/>
                      <a:gd name="connsiteX37" fmla="*/ 107776 w 1728061"/>
                      <a:gd name="connsiteY37" fmla="*/ 208208 h 2003664"/>
                      <a:gd name="connsiteX0" fmla="*/ 107776 w 1728061"/>
                      <a:gd name="connsiteY0" fmla="*/ 208208 h 1981806"/>
                      <a:gd name="connsiteX1" fmla="*/ 164764 w 1728061"/>
                      <a:gd name="connsiteY1" fmla="*/ 199994 h 1981806"/>
                      <a:gd name="connsiteX2" fmla="*/ 237948 w 1728061"/>
                      <a:gd name="connsiteY2" fmla="*/ 793013 h 1981806"/>
                      <a:gd name="connsiteX3" fmla="*/ 266727 w 1728061"/>
                      <a:gd name="connsiteY3" fmla="*/ 871270 h 1981806"/>
                      <a:gd name="connsiteX4" fmla="*/ 259819 w 1728061"/>
                      <a:gd name="connsiteY4" fmla="*/ 966399 h 1981806"/>
                      <a:gd name="connsiteX5" fmla="*/ 1203244 w 1728061"/>
                      <a:gd name="connsiteY5" fmla="*/ 549571 h 1981806"/>
                      <a:gd name="connsiteX6" fmla="*/ 1113741 w 1728061"/>
                      <a:gd name="connsiteY6" fmla="*/ 359961 h 1981806"/>
                      <a:gd name="connsiteX7" fmla="*/ 1018136 w 1728061"/>
                      <a:gd name="connsiteY7" fmla="*/ 310342 h 1981806"/>
                      <a:gd name="connsiteX8" fmla="*/ 998820 w 1728061"/>
                      <a:gd name="connsiteY8" fmla="*/ 23520 h 1981806"/>
                      <a:gd name="connsiteX9" fmla="*/ 1050329 w 1728061"/>
                      <a:gd name="connsiteY9" fmla="*/ 0 h 1981806"/>
                      <a:gd name="connsiteX10" fmla="*/ 1140749 w 1728061"/>
                      <a:gd name="connsiteY10" fmla="*/ 131347 h 1981806"/>
                      <a:gd name="connsiteX11" fmla="*/ 1275120 w 1728061"/>
                      <a:gd name="connsiteY11" fmla="*/ 207006 h 1981806"/>
                      <a:gd name="connsiteX12" fmla="*/ 1539662 w 1728061"/>
                      <a:gd name="connsiteY12" fmla="*/ 568319 h 1981806"/>
                      <a:gd name="connsiteX13" fmla="*/ 1569055 w 1728061"/>
                      <a:gd name="connsiteY13" fmla="*/ 1000375 h 1981806"/>
                      <a:gd name="connsiteX14" fmla="*/ 1598449 w 1728061"/>
                      <a:gd name="connsiteY14" fmla="*/ 1116697 h 1981806"/>
                      <a:gd name="connsiteX15" fmla="*/ 1727221 w 1728061"/>
                      <a:gd name="connsiteY15" fmla="*/ 1229186 h 1981806"/>
                      <a:gd name="connsiteX16" fmla="*/ 1606567 w 1728061"/>
                      <a:gd name="connsiteY16" fmla="*/ 1883788 h 1981806"/>
                      <a:gd name="connsiteX17" fmla="*/ 1665914 w 1728061"/>
                      <a:gd name="connsiteY17" fmla="*/ 1981806 h 1981806"/>
                      <a:gd name="connsiteX18" fmla="*/ 1301154 w 1728061"/>
                      <a:gd name="connsiteY18" fmla="*/ 1752638 h 1981806"/>
                      <a:gd name="connsiteX19" fmla="*/ 1155586 w 1728061"/>
                      <a:gd name="connsiteY19" fmla="*/ 1618803 h 1981806"/>
                      <a:gd name="connsiteX20" fmla="*/ 1012257 w 1728061"/>
                      <a:gd name="connsiteY20" fmla="*/ 1526767 h 1981806"/>
                      <a:gd name="connsiteX21" fmla="*/ 819622 w 1728061"/>
                      <a:gd name="connsiteY21" fmla="*/ 1402008 h 1981806"/>
                      <a:gd name="connsiteX22" fmla="*/ 464698 w 1728061"/>
                      <a:gd name="connsiteY22" fmla="*/ 1098802 h 1981806"/>
                      <a:gd name="connsiteX23" fmla="*/ 373998 w 1728061"/>
                      <a:gd name="connsiteY23" fmla="*/ 1063010 h 1981806"/>
                      <a:gd name="connsiteX24" fmla="*/ 271540 w 1728061"/>
                      <a:gd name="connsiteY24" fmla="*/ 1066943 h 1981806"/>
                      <a:gd name="connsiteX25" fmla="*/ 254744 w 1728061"/>
                      <a:gd name="connsiteY25" fmla="*/ 968418 h 1981806"/>
                      <a:gd name="connsiteX26" fmla="*/ 219472 w 1728061"/>
                      <a:gd name="connsiteY26" fmla="*/ 1003187 h 1981806"/>
                      <a:gd name="connsiteX27" fmla="*/ 109736 w 1728061"/>
                      <a:gd name="connsiteY27" fmla="*/ 886609 h 1981806"/>
                      <a:gd name="connsiteX28" fmla="*/ 132131 w 1728061"/>
                      <a:gd name="connsiteY28" fmla="*/ 794573 h 1981806"/>
                      <a:gd name="connsiteX29" fmla="*/ 239627 w 1728061"/>
                      <a:gd name="connsiteY29" fmla="*/ 802754 h 1981806"/>
                      <a:gd name="connsiteX30" fmla="*/ 230669 w 1728061"/>
                      <a:gd name="connsiteY30" fmla="*/ 757759 h 1981806"/>
                      <a:gd name="connsiteX31" fmla="*/ 51508 w 1728061"/>
                      <a:gd name="connsiteY31" fmla="*/ 637090 h 1981806"/>
                      <a:gd name="connsiteX32" fmla="*/ 67185 w 1728061"/>
                      <a:gd name="connsiteY32" fmla="*/ 489833 h 1981806"/>
                      <a:gd name="connsiteX33" fmla="*/ 0 w 1728061"/>
                      <a:gd name="connsiteY33" fmla="*/ 379391 h 1981806"/>
                      <a:gd name="connsiteX34" fmla="*/ 36392 w 1728061"/>
                      <a:gd name="connsiteY34" fmla="*/ 339607 h 1981806"/>
                      <a:gd name="connsiteX35" fmla="*/ 40591 w 1728061"/>
                      <a:gd name="connsiteY35" fmla="*/ 282084 h 1981806"/>
                      <a:gd name="connsiteX36" fmla="*/ 107776 w 1728061"/>
                      <a:gd name="connsiteY36" fmla="*/ 208208 h 1981806"/>
                      <a:gd name="connsiteX0" fmla="*/ 107776 w 1738465"/>
                      <a:gd name="connsiteY0" fmla="*/ 208208 h 1981806"/>
                      <a:gd name="connsiteX1" fmla="*/ 164764 w 1738465"/>
                      <a:gd name="connsiteY1" fmla="*/ 199994 h 1981806"/>
                      <a:gd name="connsiteX2" fmla="*/ 237948 w 1738465"/>
                      <a:gd name="connsiteY2" fmla="*/ 793013 h 1981806"/>
                      <a:gd name="connsiteX3" fmla="*/ 266727 w 1738465"/>
                      <a:gd name="connsiteY3" fmla="*/ 871270 h 1981806"/>
                      <a:gd name="connsiteX4" fmla="*/ 259819 w 1738465"/>
                      <a:gd name="connsiteY4" fmla="*/ 966399 h 1981806"/>
                      <a:gd name="connsiteX5" fmla="*/ 1203244 w 1738465"/>
                      <a:gd name="connsiteY5" fmla="*/ 549571 h 1981806"/>
                      <a:gd name="connsiteX6" fmla="*/ 1113741 w 1738465"/>
                      <a:gd name="connsiteY6" fmla="*/ 359961 h 1981806"/>
                      <a:gd name="connsiteX7" fmla="*/ 1018136 w 1738465"/>
                      <a:gd name="connsiteY7" fmla="*/ 310342 h 1981806"/>
                      <a:gd name="connsiteX8" fmla="*/ 998820 w 1738465"/>
                      <a:gd name="connsiteY8" fmla="*/ 23520 h 1981806"/>
                      <a:gd name="connsiteX9" fmla="*/ 1050329 w 1738465"/>
                      <a:gd name="connsiteY9" fmla="*/ 0 h 1981806"/>
                      <a:gd name="connsiteX10" fmla="*/ 1140749 w 1738465"/>
                      <a:gd name="connsiteY10" fmla="*/ 131347 h 1981806"/>
                      <a:gd name="connsiteX11" fmla="*/ 1275120 w 1738465"/>
                      <a:gd name="connsiteY11" fmla="*/ 207006 h 1981806"/>
                      <a:gd name="connsiteX12" fmla="*/ 1539662 w 1738465"/>
                      <a:gd name="connsiteY12" fmla="*/ 568319 h 1981806"/>
                      <a:gd name="connsiteX13" fmla="*/ 1569055 w 1738465"/>
                      <a:gd name="connsiteY13" fmla="*/ 1000375 h 1981806"/>
                      <a:gd name="connsiteX14" fmla="*/ 1598449 w 1738465"/>
                      <a:gd name="connsiteY14" fmla="*/ 1116697 h 1981806"/>
                      <a:gd name="connsiteX15" fmla="*/ 1727221 w 1738465"/>
                      <a:gd name="connsiteY15" fmla="*/ 1229186 h 1981806"/>
                      <a:gd name="connsiteX16" fmla="*/ 1665914 w 1738465"/>
                      <a:gd name="connsiteY16" fmla="*/ 1981806 h 1981806"/>
                      <a:gd name="connsiteX17" fmla="*/ 1301154 w 1738465"/>
                      <a:gd name="connsiteY17" fmla="*/ 1752638 h 1981806"/>
                      <a:gd name="connsiteX18" fmla="*/ 1155586 w 1738465"/>
                      <a:gd name="connsiteY18" fmla="*/ 1618803 h 1981806"/>
                      <a:gd name="connsiteX19" fmla="*/ 1012257 w 1738465"/>
                      <a:gd name="connsiteY19" fmla="*/ 1526767 h 1981806"/>
                      <a:gd name="connsiteX20" fmla="*/ 819622 w 1738465"/>
                      <a:gd name="connsiteY20" fmla="*/ 1402008 h 1981806"/>
                      <a:gd name="connsiteX21" fmla="*/ 464698 w 1738465"/>
                      <a:gd name="connsiteY21" fmla="*/ 1098802 h 1981806"/>
                      <a:gd name="connsiteX22" fmla="*/ 373998 w 1738465"/>
                      <a:gd name="connsiteY22" fmla="*/ 1063010 h 1981806"/>
                      <a:gd name="connsiteX23" fmla="*/ 271540 w 1738465"/>
                      <a:gd name="connsiteY23" fmla="*/ 1066943 h 1981806"/>
                      <a:gd name="connsiteX24" fmla="*/ 254744 w 1738465"/>
                      <a:gd name="connsiteY24" fmla="*/ 968418 h 1981806"/>
                      <a:gd name="connsiteX25" fmla="*/ 219472 w 1738465"/>
                      <a:gd name="connsiteY25" fmla="*/ 1003187 h 1981806"/>
                      <a:gd name="connsiteX26" fmla="*/ 109736 w 1738465"/>
                      <a:gd name="connsiteY26" fmla="*/ 886609 h 1981806"/>
                      <a:gd name="connsiteX27" fmla="*/ 132131 w 1738465"/>
                      <a:gd name="connsiteY27" fmla="*/ 794573 h 1981806"/>
                      <a:gd name="connsiteX28" fmla="*/ 239627 w 1738465"/>
                      <a:gd name="connsiteY28" fmla="*/ 802754 h 1981806"/>
                      <a:gd name="connsiteX29" fmla="*/ 230669 w 1738465"/>
                      <a:gd name="connsiteY29" fmla="*/ 757759 h 1981806"/>
                      <a:gd name="connsiteX30" fmla="*/ 51508 w 1738465"/>
                      <a:gd name="connsiteY30" fmla="*/ 637090 h 1981806"/>
                      <a:gd name="connsiteX31" fmla="*/ 67185 w 1738465"/>
                      <a:gd name="connsiteY31" fmla="*/ 489833 h 1981806"/>
                      <a:gd name="connsiteX32" fmla="*/ 0 w 1738465"/>
                      <a:gd name="connsiteY32" fmla="*/ 379391 h 1981806"/>
                      <a:gd name="connsiteX33" fmla="*/ 36392 w 1738465"/>
                      <a:gd name="connsiteY33" fmla="*/ 339607 h 1981806"/>
                      <a:gd name="connsiteX34" fmla="*/ 40591 w 1738465"/>
                      <a:gd name="connsiteY34" fmla="*/ 282084 h 1981806"/>
                      <a:gd name="connsiteX35" fmla="*/ 107776 w 1738465"/>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18136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18136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18136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141309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141309 w 1727221"/>
                      <a:gd name="connsiteY7" fmla="*/ 315796 h 1987260"/>
                      <a:gd name="connsiteX8" fmla="*/ 1027374 w 1727221"/>
                      <a:gd name="connsiteY8" fmla="*/ 314284 h 1987260"/>
                      <a:gd name="connsiteX9" fmla="*/ 998820 w 1727221"/>
                      <a:gd name="connsiteY9" fmla="*/ 28974 h 1987260"/>
                      <a:gd name="connsiteX10" fmla="*/ 1050329 w 1727221"/>
                      <a:gd name="connsiteY10" fmla="*/ 5454 h 1987260"/>
                      <a:gd name="connsiteX11" fmla="*/ 1140749 w 1727221"/>
                      <a:gd name="connsiteY11" fmla="*/ 136801 h 1987260"/>
                      <a:gd name="connsiteX12" fmla="*/ 1275120 w 1727221"/>
                      <a:gd name="connsiteY12" fmla="*/ 212460 h 1987260"/>
                      <a:gd name="connsiteX13" fmla="*/ 1539662 w 1727221"/>
                      <a:gd name="connsiteY13" fmla="*/ 573773 h 1987260"/>
                      <a:gd name="connsiteX14" fmla="*/ 1569055 w 1727221"/>
                      <a:gd name="connsiteY14" fmla="*/ 1005829 h 1987260"/>
                      <a:gd name="connsiteX15" fmla="*/ 1598449 w 1727221"/>
                      <a:gd name="connsiteY15" fmla="*/ 1122151 h 1987260"/>
                      <a:gd name="connsiteX16" fmla="*/ 1727221 w 1727221"/>
                      <a:gd name="connsiteY16" fmla="*/ 1234640 h 1987260"/>
                      <a:gd name="connsiteX17" fmla="*/ 1665914 w 1727221"/>
                      <a:gd name="connsiteY17" fmla="*/ 1987260 h 1987260"/>
                      <a:gd name="connsiteX18" fmla="*/ 1301154 w 1727221"/>
                      <a:gd name="connsiteY18" fmla="*/ 1758092 h 1987260"/>
                      <a:gd name="connsiteX19" fmla="*/ 1155586 w 1727221"/>
                      <a:gd name="connsiteY19" fmla="*/ 1624257 h 1987260"/>
                      <a:gd name="connsiteX20" fmla="*/ 1012257 w 1727221"/>
                      <a:gd name="connsiteY20" fmla="*/ 1532221 h 1987260"/>
                      <a:gd name="connsiteX21" fmla="*/ 819622 w 1727221"/>
                      <a:gd name="connsiteY21" fmla="*/ 1407462 h 1987260"/>
                      <a:gd name="connsiteX22" fmla="*/ 464698 w 1727221"/>
                      <a:gd name="connsiteY22" fmla="*/ 1104256 h 1987260"/>
                      <a:gd name="connsiteX23" fmla="*/ 373998 w 1727221"/>
                      <a:gd name="connsiteY23" fmla="*/ 1068464 h 1987260"/>
                      <a:gd name="connsiteX24" fmla="*/ 271540 w 1727221"/>
                      <a:gd name="connsiteY24" fmla="*/ 1072397 h 1987260"/>
                      <a:gd name="connsiteX25" fmla="*/ 254744 w 1727221"/>
                      <a:gd name="connsiteY25" fmla="*/ 973872 h 1987260"/>
                      <a:gd name="connsiteX26" fmla="*/ 219472 w 1727221"/>
                      <a:gd name="connsiteY26" fmla="*/ 1008641 h 1987260"/>
                      <a:gd name="connsiteX27" fmla="*/ 109736 w 1727221"/>
                      <a:gd name="connsiteY27" fmla="*/ 892063 h 1987260"/>
                      <a:gd name="connsiteX28" fmla="*/ 132131 w 1727221"/>
                      <a:gd name="connsiteY28" fmla="*/ 800027 h 1987260"/>
                      <a:gd name="connsiteX29" fmla="*/ 239627 w 1727221"/>
                      <a:gd name="connsiteY29" fmla="*/ 808208 h 1987260"/>
                      <a:gd name="connsiteX30" fmla="*/ 230669 w 1727221"/>
                      <a:gd name="connsiteY30" fmla="*/ 763213 h 1987260"/>
                      <a:gd name="connsiteX31" fmla="*/ 51508 w 1727221"/>
                      <a:gd name="connsiteY31" fmla="*/ 642544 h 1987260"/>
                      <a:gd name="connsiteX32" fmla="*/ 67185 w 1727221"/>
                      <a:gd name="connsiteY32" fmla="*/ 495287 h 1987260"/>
                      <a:gd name="connsiteX33" fmla="*/ 0 w 1727221"/>
                      <a:gd name="connsiteY33" fmla="*/ 384845 h 1987260"/>
                      <a:gd name="connsiteX34" fmla="*/ 36392 w 1727221"/>
                      <a:gd name="connsiteY34" fmla="*/ 345061 h 1987260"/>
                      <a:gd name="connsiteX35" fmla="*/ 40591 w 1727221"/>
                      <a:gd name="connsiteY35" fmla="*/ 287538 h 1987260"/>
                      <a:gd name="connsiteX36" fmla="*/ 107776 w 1727221"/>
                      <a:gd name="connsiteY36"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203244 w 1727221"/>
                      <a:gd name="connsiteY6" fmla="*/ 555025 h 1987260"/>
                      <a:gd name="connsiteX7" fmla="*/ 1113741 w 1727221"/>
                      <a:gd name="connsiteY7" fmla="*/ 365415 h 1987260"/>
                      <a:gd name="connsiteX8" fmla="*/ 1027374 w 1727221"/>
                      <a:gd name="connsiteY8" fmla="*/ 314284 h 1987260"/>
                      <a:gd name="connsiteX9" fmla="*/ 998820 w 1727221"/>
                      <a:gd name="connsiteY9" fmla="*/ 28974 h 1987260"/>
                      <a:gd name="connsiteX10" fmla="*/ 1050329 w 1727221"/>
                      <a:gd name="connsiteY10" fmla="*/ 5454 h 1987260"/>
                      <a:gd name="connsiteX11" fmla="*/ 1140749 w 1727221"/>
                      <a:gd name="connsiteY11" fmla="*/ 136801 h 1987260"/>
                      <a:gd name="connsiteX12" fmla="*/ 1275120 w 1727221"/>
                      <a:gd name="connsiteY12" fmla="*/ 212460 h 1987260"/>
                      <a:gd name="connsiteX13" fmla="*/ 1539662 w 1727221"/>
                      <a:gd name="connsiteY13" fmla="*/ 573773 h 1987260"/>
                      <a:gd name="connsiteX14" fmla="*/ 1569055 w 1727221"/>
                      <a:gd name="connsiteY14" fmla="*/ 1005829 h 1987260"/>
                      <a:gd name="connsiteX15" fmla="*/ 1598449 w 1727221"/>
                      <a:gd name="connsiteY15" fmla="*/ 1122151 h 1987260"/>
                      <a:gd name="connsiteX16" fmla="*/ 1727221 w 1727221"/>
                      <a:gd name="connsiteY16" fmla="*/ 1234640 h 1987260"/>
                      <a:gd name="connsiteX17" fmla="*/ 1665914 w 1727221"/>
                      <a:gd name="connsiteY17" fmla="*/ 1987260 h 1987260"/>
                      <a:gd name="connsiteX18" fmla="*/ 1301154 w 1727221"/>
                      <a:gd name="connsiteY18" fmla="*/ 1758092 h 1987260"/>
                      <a:gd name="connsiteX19" fmla="*/ 1155586 w 1727221"/>
                      <a:gd name="connsiteY19" fmla="*/ 1624257 h 1987260"/>
                      <a:gd name="connsiteX20" fmla="*/ 1012257 w 1727221"/>
                      <a:gd name="connsiteY20" fmla="*/ 1532221 h 1987260"/>
                      <a:gd name="connsiteX21" fmla="*/ 819622 w 1727221"/>
                      <a:gd name="connsiteY21" fmla="*/ 1407462 h 1987260"/>
                      <a:gd name="connsiteX22" fmla="*/ 464698 w 1727221"/>
                      <a:gd name="connsiteY22" fmla="*/ 1104256 h 1987260"/>
                      <a:gd name="connsiteX23" fmla="*/ 373998 w 1727221"/>
                      <a:gd name="connsiteY23" fmla="*/ 1068464 h 1987260"/>
                      <a:gd name="connsiteX24" fmla="*/ 271540 w 1727221"/>
                      <a:gd name="connsiteY24" fmla="*/ 1072397 h 1987260"/>
                      <a:gd name="connsiteX25" fmla="*/ 254744 w 1727221"/>
                      <a:gd name="connsiteY25" fmla="*/ 973872 h 1987260"/>
                      <a:gd name="connsiteX26" fmla="*/ 219472 w 1727221"/>
                      <a:gd name="connsiteY26" fmla="*/ 1008641 h 1987260"/>
                      <a:gd name="connsiteX27" fmla="*/ 109736 w 1727221"/>
                      <a:gd name="connsiteY27" fmla="*/ 892063 h 1987260"/>
                      <a:gd name="connsiteX28" fmla="*/ 132131 w 1727221"/>
                      <a:gd name="connsiteY28" fmla="*/ 800027 h 1987260"/>
                      <a:gd name="connsiteX29" fmla="*/ 239627 w 1727221"/>
                      <a:gd name="connsiteY29" fmla="*/ 808208 h 1987260"/>
                      <a:gd name="connsiteX30" fmla="*/ 230669 w 1727221"/>
                      <a:gd name="connsiteY30" fmla="*/ 763213 h 1987260"/>
                      <a:gd name="connsiteX31" fmla="*/ 51508 w 1727221"/>
                      <a:gd name="connsiteY31" fmla="*/ 642544 h 1987260"/>
                      <a:gd name="connsiteX32" fmla="*/ 67185 w 1727221"/>
                      <a:gd name="connsiteY32" fmla="*/ 495287 h 1987260"/>
                      <a:gd name="connsiteX33" fmla="*/ 0 w 1727221"/>
                      <a:gd name="connsiteY33" fmla="*/ 384845 h 1987260"/>
                      <a:gd name="connsiteX34" fmla="*/ 36392 w 1727221"/>
                      <a:gd name="connsiteY34" fmla="*/ 345061 h 1987260"/>
                      <a:gd name="connsiteX35" fmla="*/ 40591 w 1727221"/>
                      <a:gd name="connsiteY35" fmla="*/ 287538 h 1987260"/>
                      <a:gd name="connsiteX36" fmla="*/ 107776 w 1727221"/>
                      <a:gd name="connsiteY36"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203244 w 1727221"/>
                      <a:gd name="connsiteY7" fmla="*/ 555025 h 1987260"/>
                      <a:gd name="connsiteX8" fmla="*/ 1113741 w 1727221"/>
                      <a:gd name="connsiteY8" fmla="*/ 365415 h 1987260"/>
                      <a:gd name="connsiteX9" fmla="*/ 1027374 w 1727221"/>
                      <a:gd name="connsiteY9" fmla="*/ 314284 h 1987260"/>
                      <a:gd name="connsiteX10" fmla="*/ 998820 w 1727221"/>
                      <a:gd name="connsiteY10" fmla="*/ 28974 h 1987260"/>
                      <a:gd name="connsiteX11" fmla="*/ 1050329 w 1727221"/>
                      <a:gd name="connsiteY11" fmla="*/ 5454 h 1987260"/>
                      <a:gd name="connsiteX12" fmla="*/ 1140749 w 1727221"/>
                      <a:gd name="connsiteY12" fmla="*/ 136801 h 1987260"/>
                      <a:gd name="connsiteX13" fmla="*/ 1275120 w 1727221"/>
                      <a:gd name="connsiteY13" fmla="*/ 212460 h 1987260"/>
                      <a:gd name="connsiteX14" fmla="*/ 1539662 w 1727221"/>
                      <a:gd name="connsiteY14" fmla="*/ 573773 h 1987260"/>
                      <a:gd name="connsiteX15" fmla="*/ 1569055 w 1727221"/>
                      <a:gd name="connsiteY15" fmla="*/ 1005829 h 1987260"/>
                      <a:gd name="connsiteX16" fmla="*/ 1598449 w 1727221"/>
                      <a:gd name="connsiteY16" fmla="*/ 1122151 h 1987260"/>
                      <a:gd name="connsiteX17" fmla="*/ 1727221 w 1727221"/>
                      <a:gd name="connsiteY17" fmla="*/ 1234640 h 1987260"/>
                      <a:gd name="connsiteX18" fmla="*/ 1665914 w 1727221"/>
                      <a:gd name="connsiteY18" fmla="*/ 1987260 h 1987260"/>
                      <a:gd name="connsiteX19" fmla="*/ 1301154 w 1727221"/>
                      <a:gd name="connsiteY19" fmla="*/ 1758092 h 1987260"/>
                      <a:gd name="connsiteX20" fmla="*/ 1155586 w 1727221"/>
                      <a:gd name="connsiteY20" fmla="*/ 1624257 h 1987260"/>
                      <a:gd name="connsiteX21" fmla="*/ 1012257 w 1727221"/>
                      <a:gd name="connsiteY21" fmla="*/ 1532221 h 1987260"/>
                      <a:gd name="connsiteX22" fmla="*/ 819622 w 1727221"/>
                      <a:gd name="connsiteY22" fmla="*/ 1407462 h 1987260"/>
                      <a:gd name="connsiteX23" fmla="*/ 464698 w 1727221"/>
                      <a:gd name="connsiteY23" fmla="*/ 1104256 h 1987260"/>
                      <a:gd name="connsiteX24" fmla="*/ 373998 w 1727221"/>
                      <a:gd name="connsiteY24" fmla="*/ 1068464 h 1987260"/>
                      <a:gd name="connsiteX25" fmla="*/ 271540 w 1727221"/>
                      <a:gd name="connsiteY25" fmla="*/ 1072397 h 1987260"/>
                      <a:gd name="connsiteX26" fmla="*/ 254744 w 1727221"/>
                      <a:gd name="connsiteY26" fmla="*/ 973872 h 1987260"/>
                      <a:gd name="connsiteX27" fmla="*/ 219472 w 1727221"/>
                      <a:gd name="connsiteY27" fmla="*/ 1008641 h 1987260"/>
                      <a:gd name="connsiteX28" fmla="*/ 109736 w 1727221"/>
                      <a:gd name="connsiteY28" fmla="*/ 892063 h 1987260"/>
                      <a:gd name="connsiteX29" fmla="*/ 132131 w 1727221"/>
                      <a:gd name="connsiteY29" fmla="*/ 800027 h 1987260"/>
                      <a:gd name="connsiteX30" fmla="*/ 239627 w 1727221"/>
                      <a:gd name="connsiteY30" fmla="*/ 808208 h 1987260"/>
                      <a:gd name="connsiteX31" fmla="*/ 230669 w 1727221"/>
                      <a:gd name="connsiteY31" fmla="*/ 763213 h 1987260"/>
                      <a:gd name="connsiteX32" fmla="*/ 51508 w 1727221"/>
                      <a:gd name="connsiteY32" fmla="*/ 642544 h 1987260"/>
                      <a:gd name="connsiteX33" fmla="*/ 67185 w 1727221"/>
                      <a:gd name="connsiteY33" fmla="*/ 495287 h 1987260"/>
                      <a:gd name="connsiteX34" fmla="*/ 0 w 1727221"/>
                      <a:gd name="connsiteY34" fmla="*/ 384845 h 1987260"/>
                      <a:gd name="connsiteX35" fmla="*/ 36392 w 1727221"/>
                      <a:gd name="connsiteY35" fmla="*/ 345061 h 1987260"/>
                      <a:gd name="connsiteX36" fmla="*/ 40591 w 1727221"/>
                      <a:gd name="connsiteY36" fmla="*/ 287538 h 1987260"/>
                      <a:gd name="connsiteX37" fmla="*/ 107776 w 1727221"/>
                      <a:gd name="connsiteY37"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35772 w 1727221"/>
                      <a:gd name="connsiteY7" fmla="*/ 442111 h 1987260"/>
                      <a:gd name="connsiteX8" fmla="*/ 1203244 w 1727221"/>
                      <a:gd name="connsiteY8" fmla="*/ 555025 h 1987260"/>
                      <a:gd name="connsiteX9" fmla="*/ 1113741 w 1727221"/>
                      <a:gd name="connsiteY9" fmla="*/ 365415 h 1987260"/>
                      <a:gd name="connsiteX10" fmla="*/ 1027374 w 1727221"/>
                      <a:gd name="connsiteY10" fmla="*/ 314284 h 1987260"/>
                      <a:gd name="connsiteX11" fmla="*/ 998820 w 1727221"/>
                      <a:gd name="connsiteY11" fmla="*/ 28974 h 1987260"/>
                      <a:gd name="connsiteX12" fmla="*/ 1050329 w 1727221"/>
                      <a:gd name="connsiteY12" fmla="*/ 5454 h 1987260"/>
                      <a:gd name="connsiteX13" fmla="*/ 1140749 w 1727221"/>
                      <a:gd name="connsiteY13" fmla="*/ 136801 h 1987260"/>
                      <a:gd name="connsiteX14" fmla="*/ 1275120 w 1727221"/>
                      <a:gd name="connsiteY14" fmla="*/ 212460 h 1987260"/>
                      <a:gd name="connsiteX15" fmla="*/ 1539662 w 1727221"/>
                      <a:gd name="connsiteY15" fmla="*/ 573773 h 1987260"/>
                      <a:gd name="connsiteX16" fmla="*/ 1569055 w 1727221"/>
                      <a:gd name="connsiteY16" fmla="*/ 1005829 h 1987260"/>
                      <a:gd name="connsiteX17" fmla="*/ 1598449 w 1727221"/>
                      <a:gd name="connsiteY17" fmla="*/ 1122151 h 1987260"/>
                      <a:gd name="connsiteX18" fmla="*/ 1727221 w 1727221"/>
                      <a:gd name="connsiteY18" fmla="*/ 1234640 h 1987260"/>
                      <a:gd name="connsiteX19" fmla="*/ 1665914 w 1727221"/>
                      <a:gd name="connsiteY19" fmla="*/ 1987260 h 1987260"/>
                      <a:gd name="connsiteX20" fmla="*/ 1301154 w 1727221"/>
                      <a:gd name="connsiteY20" fmla="*/ 1758092 h 1987260"/>
                      <a:gd name="connsiteX21" fmla="*/ 1155586 w 1727221"/>
                      <a:gd name="connsiteY21" fmla="*/ 1624257 h 1987260"/>
                      <a:gd name="connsiteX22" fmla="*/ 1012257 w 1727221"/>
                      <a:gd name="connsiteY22" fmla="*/ 1532221 h 1987260"/>
                      <a:gd name="connsiteX23" fmla="*/ 819622 w 1727221"/>
                      <a:gd name="connsiteY23" fmla="*/ 1407462 h 1987260"/>
                      <a:gd name="connsiteX24" fmla="*/ 464698 w 1727221"/>
                      <a:gd name="connsiteY24" fmla="*/ 1104256 h 1987260"/>
                      <a:gd name="connsiteX25" fmla="*/ 373998 w 1727221"/>
                      <a:gd name="connsiteY25" fmla="*/ 1068464 h 1987260"/>
                      <a:gd name="connsiteX26" fmla="*/ 271540 w 1727221"/>
                      <a:gd name="connsiteY26" fmla="*/ 1072397 h 1987260"/>
                      <a:gd name="connsiteX27" fmla="*/ 254744 w 1727221"/>
                      <a:gd name="connsiteY27" fmla="*/ 973872 h 1987260"/>
                      <a:gd name="connsiteX28" fmla="*/ 219472 w 1727221"/>
                      <a:gd name="connsiteY28" fmla="*/ 1008641 h 1987260"/>
                      <a:gd name="connsiteX29" fmla="*/ 109736 w 1727221"/>
                      <a:gd name="connsiteY29" fmla="*/ 892063 h 1987260"/>
                      <a:gd name="connsiteX30" fmla="*/ 132131 w 1727221"/>
                      <a:gd name="connsiteY30" fmla="*/ 800027 h 1987260"/>
                      <a:gd name="connsiteX31" fmla="*/ 239627 w 1727221"/>
                      <a:gd name="connsiteY31" fmla="*/ 808208 h 1987260"/>
                      <a:gd name="connsiteX32" fmla="*/ 230669 w 1727221"/>
                      <a:gd name="connsiteY32" fmla="*/ 763213 h 1987260"/>
                      <a:gd name="connsiteX33" fmla="*/ 51508 w 1727221"/>
                      <a:gd name="connsiteY33" fmla="*/ 642544 h 1987260"/>
                      <a:gd name="connsiteX34" fmla="*/ 67185 w 1727221"/>
                      <a:gd name="connsiteY34" fmla="*/ 495287 h 1987260"/>
                      <a:gd name="connsiteX35" fmla="*/ 0 w 1727221"/>
                      <a:gd name="connsiteY35" fmla="*/ 384845 h 1987260"/>
                      <a:gd name="connsiteX36" fmla="*/ 36392 w 1727221"/>
                      <a:gd name="connsiteY36" fmla="*/ 345061 h 1987260"/>
                      <a:gd name="connsiteX37" fmla="*/ 40591 w 1727221"/>
                      <a:gd name="connsiteY37" fmla="*/ 287538 h 1987260"/>
                      <a:gd name="connsiteX38" fmla="*/ 107776 w 1727221"/>
                      <a:gd name="connsiteY38"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856612 w 1727221"/>
                      <a:gd name="connsiteY8" fmla="*/ 810253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65942 w 1727221"/>
                      <a:gd name="connsiteY29" fmla="*/ 1025003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65942 w 1727221"/>
                      <a:gd name="connsiteY29" fmla="*/ 1025003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65942 w 1727221"/>
                      <a:gd name="connsiteY29" fmla="*/ 1025003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9642 w 1729087"/>
                      <a:gd name="connsiteY0" fmla="*/ 213662 h 1987260"/>
                      <a:gd name="connsiteX1" fmla="*/ 166630 w 1729087"/>
                      <a:gd name="connsiteY1" fmla="*/ 205448 h 1987260"/>
                      <a:gd name="connsiteX2" fmla="*/ 239814 w 1729087"/>
                      <a:gd name="connsiteY2" fmla="*/ 798467 h 1987260"/>
                      <a:gd name="connsiteX3" fmla="*/ 268593 w 1729087"/>
                      <a:gd name="connsiteY3" fmla="*/ 876724 h 1987260"/>
                      <a:gd name="connsiteX4" fmla="*/ 261685 w 1729087"/>
                      <a:gd name="connsiteY4" fmla="*/ 971853 h 1987260"/>
                      <a:gd name="connsiteX5" fmla="*/ 273406 w 1729087"/>
                      <a:gd name="connsiteY5" fmla="*/ 1071218 h 1987260"/>
                      <a:gd name="connsiteX6" fmla="*/ 1046036 w 1729087"/>
                      <a:gd name="connsiteY6" fmla="*/ 1009471 h 1987260"/>
                      <a:gd name="connsiteX7" fmla="*/ 1076830 w 1729087"/>
                      <a:gd name="connsiteY7" fmla="*/ 861384 h 1987260"/>
                      <a:gd name="connsiteX8" fmla="*/ 1074031 w 1729087"/>
                      <a:gd name="connsiteY8" fmla="*/ 777018 h 1987260"/>
                      <a:gd name="connsiteX9" fmla="*/ 1037638 w 1729087"/>
                      <a:gd name="connsiteY9" fmla="*/ 442111 h 1987260"/>
                      <a:gd name="connsiteX10" fmla="*/ 1205110 w 1729087"/>
                      <a:gd name="connsiteY10" fmla="*/ 555025 h 1987260"/>
                      <a:gd name="connsiteX11" fmla="*/ 1115607 w 1729087"/>
                      <a:gd name="connsiteY11" fmla="*/ 365415 h 1987260"/>
                      <a:gd name="connsiteX12" fmla="*/ 1029240 w 1729087"/>
                      <a:gd name="connsiteY12" fmla="*/ 314284 h 1987260"/>
                      <a:gd name="connsiteX13" fmla="*/ 1000686 w 1729087"/>
                      <a:gd name="connsiteY13" fmla="*/ 28974 h 1987260"/>
                      <a:gd name="connsiteX14" fmla="*/ 1052195 w 1729087"/>
                      <a:gd name="connsiteY14" fmla="*/ 5454 h 1987260"/>
                      <a:gd name="connsiteX15" fmla="*/ 1142615 w 1729087"/>
                      <a:gd name="connsiteY15" fmla="*/ 136801 h 1987260"/>
                      <a:gd name="connsiteX16" fmla="*/ 1276986 w 1729087"/>
                      <a:gd name="connsiteY16" fmla="*/ 212460 h 1987260"/>
                      <a:gd name="connsiteX17" fmla="*/ 1541528 w 1729087"/>
                      <a:gd name="connsiteY17" fmla="*/ 573773 h 1987260"/>
                      <a:gd name="connsiteX18" fmla="*/ 1570921 w 1729087"/>
                      <a:gd name="connsiteY18" fmla="*/ 1005829 h 1987260"/>
                      <a:gd name="connsiteX19" fmla="*/ 1600315 w 1729087"/>
                      <a:gd name="connsiteY19" fmla="*/ 1122151 h 1987260"/>
                      <a:gd name="connsiteX20" fmla="*/ 1729087 w 1729087"/>
                      <a:gd name="connsiteY20" fmla="*/ 1234640 h 1987260"/>
                      <a:gd name="connsiteX21" fmla="*/ 1667780 w 1729087"/>
                      <a:gd name="connsiteY21" fmla="*/ 1987260 h 1987260"/>
                      <a:gd name="connsiteX22" fmla="*/ 1303020 w 1729087"/>
                      <a:gd name="connsiteY22" fmla="*/ 1758092 h 1987260"/>
                      <a:gd name="connsiteX23" fmla="*/ 1135057 w 1729087"/>
                      <a:gd name="connsiteY23" fmla="*/ 1603805 h 1987260"/>
                      <a:gd name="connsiteX24" fmla="*/ 1014123 w 1729087"/>
                      <a:gd name="connsiteY24" fmla="*/ 1532221 h 1987260"/>
                      <a:gd name="connsiteX25" fmla="*/ 821488 w 1729087"/>
                      <a:gd name="connsiteY25" fmla="*/ 1407462 h 1987260"/>
                      <a:gd name="connsiteX26" fmla="*/ 466564 w 1729087"/>
                      <a:gd name="connsiteY26" fmla="*/ 1104256 h 1987260"/>
                      <a:gd name="connsiteX27" fmla="*/ 375864 w 1729087"/>
                      <a:gd name="connsiteY27" fmla="*/ 1068464 h 1987260"/>
                      <a:gd name="connsiteX28" fmla="*/ 273406 w 1729087"/>
                      <a:gd name="connsiteY28" fmla="*/ 1072397 h 1987260"/>
                      <a:gd name="connsiteX29" fmla="*/ 267808 w 1729087"/>
                      <a:gd name="connsiteY29" fmla="*/ 1025003 h 1987260"/>
                      <a:gd name="connsiteX30" fmla="*/ 221338 w 1729087"/>
                      <a:gd name="connsiteY30" fmla="*/ 1008641 h 1987260"/>
                      <a:gd name="connsiteX31" fmla="*/ 111602 w 1729087"/>
                      <a:gd name="connsiteY31" fmla="*/ 892063 h 1987260"/>
                      <a:gd name="connsiteX32" fmla="*/ 133997 w 1729087"/>
                      <a:gd name="connsiteY32" fmla="*/ 800027 h 1987260"/>
                      <a:gd name="connsiteX33" fmla="*/ 241493 w 1729087"/>
                      <a:gd name="connsiteY33" fmla="*/ 808208 h 1987260"/>
                      <a:gd name="connsiteX34" fmla="*/ 232535 w 1729087"/>
                      <a:gd name="connsiteY34" fmla="*/ 763213 h 1987260"/>
                      <a:gd name="connsiteX35" fmla="*/ 53374 w 1729087"/>
                      <a:gd name="connsiteY35" fmla="*/ 642544 h 1987260"/>
                      <a:gd name="connsiteX36" fmla="*/ 69051 w 1729087"/>
                      <a:gd name="connsiteY36" fmla="*/ 495287 h 1987260"/>
                      <a:gd name="connsiteX37" fmla="*/ 1866 w 1729087"/>
                      <a:gd name="connsiteY37" fmla="*/ 384845 h 1987260"/>
                      <a:gd name="connsiteX38" fmla="*/ 38258 w 1729087"/>
                      <a:gd name="connsiteY38" fmla="*/ 345061 h 1987260"/>
                      <a:gd name="connsiteX39" fmla="*/ 42457 w 1729087"/>
                      <a:gd name="connsiteY39" fmla="*/ 287538 h 1987260"/>
                      <a:gd name="connsiteX40" fmla="*/ 109642 w 1729087"/>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2235538"/>
                      <a:gd name="connsiteY0" fmla="*/ 213662 h 1758093"/>
                      <a:gd name="connsiteX1" fmla="*/ 177828 w 2235538"/>
                      <a:gd name="connsiteY1" fmla="*/ 205448 h 1758093"/>
                      <a:gd name="connsiteX2" fmla="*/ 251012 w 2235538"/>
                      <a:gd name="connsiteY2" fmla="*/ 798467 h 1758093"/>
                      <a:gd name="connsiteX3" fmla="*/ 279791 w 2235538"/>
                      <a:gd name="connsiteY3" fmla="*/ 876724 h 1758093"/>
                      <a:gd name="connsiteX4" fmla="*/ 272883 w 2235538"/>
                      <a:gd name="connsiteY4" fmla="*/ 971853 h 1758093"/>
                      <a:gd name="connsiteX5" fmla="*/ 284604 w 2235538"/>
                      <a:gd name="connsiteY5" fmla="*/ 1071218 h 1758093"/>
                      <a:gd name="connsiteX6" fmla="*/ 1057234 w 2235538"/>
                      <a:gd name="connsiteY6" fmla="*/ 1009471 h 1758093"/>
                      <a:gd name="connsiteX7" fmla="*/ 1088028 w 2235538"/>
                      <a:gd name="connsiteY7" fmla="*/ 861384 h 1758093"/>
                      <a:gd name="connsiteX8" fmla="*/ 1085229 w 2235538"/>
                      <a:gd name="connsiteY8" fmla="*/ 777018 h 1758093"/>
                      <a:gd name="connsiteX9" fmla="*/ 1048836 w 2235538"/>
                      <a:gd name="connsiteY9" fmla="*/ 442111 h 1758093"/>
                      <a:gd name="connsiteX10" fmla="*/ 1216308 w 2235538"/>
                      <a:gd name="connsiteY10" fmla="*/ 555025 h 1758093"/>
                      <a:gd name="connsiteX11" fmla="*/ 1126805 w 2235538"/>
                      <a:gd name="connsiteY11" fmla="*/ 365415 h 1758093"/>
                      <a:gd name="connsiteX12" fmla="*/ 1040438 w 2235538"/>
                      <a:gd name="connsiteY12" fmla="*/ 314284 h 1758093"/>
                      <a:gd name="connsiteX13" fmla="*/ 1011884 w 2235538"/>
                      <a:gd name="connsiteY13" fmla="*/ 28974 h 1758093"/>
                      <a:gd name="connsiteX14" fmla="*/ 1063393 w 2235538"/>
                      <a:gd name="connsiteY14" fmla="*/ 5454 h 1758093"/>
                      <a:gd name="connsiteX15" fmla="*/ 1153813 w 2235538"/>
                      <a:gd name="connsiteY15" fmla="*/ 136801 h 1758093"/>
                      <a:gd name="connsiteX16" fmla="*/ 1288184 w 2235538"/>
                      <a:gd name="connsiteY16" fmla="*/ 212460 h 1758093"/>
                      <a:gd name="connsiteX17" fmla="*/ 1552726 w 2235538"/>
                      <a:gd name="connsiteY17" fmla="*/ 573773 h 1758093"/>
                      <a:gd name="connsiteX18" fmla="*/ 1582119 w 2235538"/>
                      <a:gd name="connsiteY18" fmla="*/ 1005829 h 1758093"/>
                      <a:gd name="connsiteX19" fmla="*/ 1611513 w 2235538"/>
                      <a:gd name="connsiteY19" fmla="*/ 1122151 h 1758093"/>
                      <a:gd name="connsiteX20" fmla="*/ 1740285 w 2235538"/>
                      <a:gd name="connsiteY20" fmla="*/ 1234640 h 1758093"/>
                      <a:gd name="connsiteX21" fmla="*/ 2235538 w 2235538"/>
                      <a:gd name="connsiteY21" fmla="*/ 1741106 h 1758093"/>
                      <a:gd name="connsiteX22" fmla="*/ 1314218 w 2235538"/>
                      <a:gd name="connsiteY22" fmla="*/ 1758092 h 1758093"/>
                      <a:gd name="connsiteX23" fmla="*/ 1146255 w 2235538"/>
                      <a:gd name="connsiteY23" fmla="*/ 1603805 h 1758093"/>
                      <a:gd name="connsiteX24" fmla="*/ 1025321 w 2235538"/>
                      <a:gd name="connsiteY24" fmla="*/ 1532221 h 1758093"/>
                      <a:gd name="connsiteX25" fmla="*/ 832686 w 2235538"/>
                      <a:gd name="connsiteY25" fmla="*/ 1407462 h 1758093"/>
                      <a:gd name="connsiteX26" fmla="*/ 477762 w 2235538"/>
                      <a:gd name="connsiteY26" fmla="*/ 1104256 h 1758093"/>
                      <a:gd name="connsiteX27" fmla="*/ 387062 w 2235538"/>
                      <a:gd name="connsiteY27" fmla="*/ 1068464 h 1758093"/>
                      <a:gd name="connsiteX28" fmla="*/ 284604 w 2235538"/>
                      <a:gd name="connsiteY28" fmla="*/ 1072397 h 1758093"/>
                      <a:gd name="connsiteX29" fmla="*/ 279006 w 2235538"/>
                      <a:gd name="connsiteY29" fmla="*/ 1025003 h 1758093"/>
                      <a:gd name="connsiteX30" fmla="*/ 232536 w 2235538"/>
                      <a:gd name="connsiteY30" fmla="*/ 1008641 h 1758093"/>
                      <a:gd name="connsiteX31" fmla="*/ 122800 w 2235538"/>
                      <a:gd name="connsiteY31" fmla="*/ 892063 h 1758093"/>
                      <a:gd name="connsiteX32" fmla="*/ 145195 w 2235538"/>
                      <a:gd name="connsiteY32" fmla="*/ 800027 h 1758093"/>
                      <a:gd name="connsiteX33" fmla="*/ 252691 w 2235538"/>
                      <a:gd name="connsiteY33" fmla="*/ 808208 h 1758093"/>
                      <a:gd name="connsiteX34" fmla="*/ 243733 w 2235538"/>
                      <a:gd name="connsiteY34" fmla="*/ 763213 h 1758093"/>
                      <a:gd name="connsiteX35" fmla="*/ 64572 w 2235538"/>
                      <a:gd name="connsiteY35" fmla="*/ 642544 h 1758093"/>
                      <a:gd name="connsiteX36" fmla="*/ 80249 w 2235538"/>
                      <a:gd name="connsiteY36" fmla="*/ 495287 h 1758093"/>
                      <a:gd name="connsiteX37" fmla="*/ 13064 w 2235538"/>
                      <a:gd name="connsiteY37" fmla="*/ 384845 h 1758093"/>
                      <a:gd name="connsiteX38" fmla="*/ 49456 w 2235538"/>
                      <a:gd name="connsiteY38" fmla="*/ 345061 h 1758093"/>
                      <a:gd name="connsiteX39" fmla="*/ 53655 w 2235538"/>
                      <a:gd name="connsiteY39" fmla="*/ 287538 h 1758093"/>
                      <a:gd name="connsiteX40" fmla="*/ 120840 w 2235538"/>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4 w 1755703"/>
                      <a:gd name="connsiteY6" fmla="*/ 1009471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314218 w 1755703"/>
                      <a:gd name="connsiteY22" fmla="*/ 1758092 h 1758093"/>
                      <a:gd name="connsiteX23" fmla="*/ 1146255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4 w 1755703"/>
                      <a:gd name="connsiteY6" fmla="*/ 1009471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314218 w 1755703"/>
                      <a:gd name="connsiteY22" fmla="*/ 1758092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4 w 1755703"/>
                      <a:gd name="connsiteY6" fmla="*/ 1009471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3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919962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668091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989108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989108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149804 w 1755703"/>
                      <a:gd name="connsiteY33" fmla="*/ 803777 h 1758093"/>
                      <a:gd name="connsiteX34" fmla="*/ 252691 w 1755703"/>
                      <a:gd name="connsiteY34" fmla="*/ 808208 h 1758093"/>
                      <a:gd name="connsiteX35" fmla="*/ 243733 w 1755703"/>
                      <a:gd name="connsiteY35" fmla="*/ 763213 h 1758093"/>
                      <a:gd name="connsiteX36" fmla="*/ 64572 w 1755703"/>
                      <a:gd name="connsiteY36" fmla="*/ 642544 h 1758093"/>
                      <a:gd name="connsiteX37" fmla="*/ 80249 w 1755703"/>
                      <a:gd name="connsiteY37" fmla="*/ 495287 h 1758093"/>
                      <a:gd name="connsiteX38" fmla="*/ 13064 w 1755703"/>
                      <a:gd name="connsiteY38" fmla="*/ 384845 h 1758093"/>
                      <a:gd name="connsiteX39" fmla="*/ 49456 w 1755703"/>
                      <a:gd name="connsiteY39" fmla="*/ 345061 h 1758093"/>
                      <a:gd name="connsiteX40" fmla="*/ 53655 w 1755703"/>
                      <a:gd name="connsiteY40" fmla="*/ 287538 h 1758093"/>
                      <a:gd name="connsiteX41" fmla="*/ 120840 w 1755703"/>
                      <a:gd name="connsiteY41" fmla="*/ 213662 h 175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55703" h="1758093">
                        <a:moveTo>
                          <a:pt x="120840" y="213662"/>
                        </a:moveTo>
                        <a:lnTo>
                          <a:pt x="177828" y="205448"/>
                        </a:lnTo>
                        <a:lnTo>
                          <a:pt x="251012" y="798467"/>
                        </a:lnTo>
                        <a:cubicBezTo>
                          <a:pt x="260605" y="824553"/>
                          <a:pt x="283262" y="843821"/>
                          <a:pt x="279791" y="876724"/>
                        </a:cubicBezTo>
                        <a:lnTo>
                          <a:pt x="272883" y="971853"/>
                        </a:lnTo>
                        <a:lnTo>
                          <a:pt x="284604" y="1071218"/>
                        </a:lnTo>
                        <a:lnTo>
                          <a:pt x="989108" y="1009470"/>
                        </a:lnTo>
                        <a:cubicBezTo>
                          <a:pt x="1042297" y="1004422"/>
                          <a:pt x="1085228" y="894554"/>
                          <a:pt x="1088028" y="861384"/>
                        </a:cubicBezTo>
                        <a:lnTo>
                          <a:pt x="1085229" y="777018"/>
                        </a:lnTo>
                        <a:lnTo>
                          <a:pt x="1048836" y="442111"/>
                        </a:lnTo>
                        <a:lnTo>
                          <a:pt x="1216308" y="555025"/>
                        </a:lnTo>
                        <a:cubicBezTo>
                          <a:pt x="1186474" y="491822"/>
                          <a:pt x="1131444" y="443957"/>
                          <a:pt x="1126805" y="365415"/>
                        </a:cubicBezTo>
                        <a:cubicBezTo>
                          <a:pt x="1092417" y="381606"/>
                          <a:pt x="1041233" y="344111"/>
                          <a:pt x="1040438" y="314284"/>
                        </a:cubicBezTo>
                        <a:lnTo>
                          <a:pt x="1011884" y="28974"/>
                        </a:lnTo>
                        <a:cubicBezTo>
                          <a:pt x="1029054" y="21134"/>
                          <a:pt x="1023828" y="0"/>
                          <a:pt x="1063393" y="5454"/>
                        </a:cubicBezTo>
                        <a:cubicBezTo>
                          <a:pt x="1101931" y="23671"/>
                          <a:pt x="1123673" y="93019"/>
                          <a:pt x="1153813" y="136801"/>
                        </a:cubicBezTo>
                        <a:cubicBezTo>
                          <a:pt x="1193004" y="182473"/>
                          <a:pt x="1251792" y="164231"/>
                          <a:pt x="1288184" y="212460"/>
                        </a:cubicBezTo>
                        <a:cubicBezTo>
                          <a:pt x="1376365" y="332898"/>
                          <a:pt x="1489739" y="450779"/>
                          <a:pt x="1552726" y="573773"/>
                        </a:cubicBezTo>
                        <a:cubicBezTo>
                          <a:pt x="1582400" y="623200"/>
                          <a:pt x="1572321" y="861810"/>
                          <a:pt x="1582119" y="1005829"/>
                        </a:cubicBezTo>
                        <a:cubicBezTo>
                          <a:pt x="1586598" y="1062499"/>
                          <a:pt x="1571202" y="1088490"/>
                          <a:pt x="1611513" y="1122151"/>
                        </a:cubicBezTo>
                        <a:lnTo>
                          <a:pt x="1740285" y="1234640"/>
                        </a:lnTo>
                        <a:lnTo>
                          <a:pt x="1755703" y="1741107"/>
                        </a:lnTo>
                        <a:lnTo>
                          <a:pt x="1424282" y="1758093"/>
                        </a:lnTo>
                        <a:cubicBezTo>
                          <a:pt x="1351498" y="1710073"/>
                          <a:pt x="1323122" y="1667165"/>
                          <a:pt x="1272733" y="1603805"/>
                        </a:cubicBezTo>
                        <a:cubicBezTo>
                          <a:pt x="1226823" y="1591874"/>
                          <a:pt x="1065632" y="1556082"/>
                          <a:pt x="1025321" y="1532221"/>
                        </a:cubicBezTo>
                        <a:cubicBezTo>
                          <a:pt x="942446" y="1502566"/>
                          <a:pt x="896898" y="1449048"/>
                          <a:pt x="832686" y="1407462"/>
                        </a:cubicBezTo>
                        <a:cubicBezTo>
                          <a:pt x="667774" y="1320028"/>
                          <a:pt x="596070" y="1205325"/>
                          <a:pt x="477762" y="1104256"/>
                        </a:cubicBezTo>
                        <a:cubicBezTo>
                          <a:pt x="458727" y="1080395"/>
                          <a:pt x="417295" y="1080395"/>
                          <a:pt x="387062" y="1068464"/>
                        </a:cubicBezTo>
                        <a:lnTo>
                          <a:pt x="284604" y="1072397"/>
                        </a:lnTo>
                        <a:lnTo>
                          <a:pt x="279006" y="1025003"/>
                        </a:lnTo>
                        <a:lnTo>
                          <a:pt x="232536" y="1008641"/>
                        </a:lnTo>
                        <a:cubicBezTo>
                          <a:pt x="151167" y="971486"/>
                          <a:pt x="144449" y="937739"/>
                          <a:pt x="122800" y="892063"/>
                        </a:cubicBezTo>
                        <a:cubicBezTo>
                          <a:pt x="101151" y="846387"/>
                          <a:pt x="140694" y="814741"/>
                          <a:pt x="145195" y="800027"/>
                        </a:cubicBezTo>
                        <a:lnTo>
                          <a:pt x="149804" y="803777"/>
                        </a:lnTo>
                        <a:lnTo>
                          <a:pt x="252691" y="808208"/>
                        </a:lnTo>
                        <a:lnTo>
                          <a:pt x="243733" y="763213"/>
                        </a:lnTo>
                        <a:lnTo>
                          <a:pt x="64572" y="642544"/>
                        </a:lnTo>
                        <a:cubicBezTo>
                          <a:pt x="23142" y="615615"/>
                          <a:pt x="37698" y="520512"/>
                          <a:pt x="80249" y="495287"/>
                        </a:cubicBezTo>
                        <a:cubicBezTo>
                          <a:pt x="11198" y="485743"/>
                          <a:pt x="0" y="426772"/>
                          <a:pt x="13064" y="384845"/>
                        </a:cubicBezTo>
                        <a:lnTo>
                          <a:pt x="49456" y="345061"/>
                        </a:lnTo>
                        <a:cubicBezTo>
                          <a:pt x="35926" y="320774"/>
                          <a:pt x="39191" y="301599"/>
                          <a:pt x="53655" y="287538"/>
                        </a:cubicBezTo>
                        <a:cubicBezTo>
                          <a:pt x="68585" y="256096"/>
                          <a:pt x="85381" y="221243"/>
                          <a:pt x="120840" y="213662"/>
                        </a:cubicBezTo>
                        <a:close/>
                      </a:path>
                    </a:pathLst>
                  </a:custGeom>
                  <a:solidFill>
                    <a:srgbClr val="FFFFFF"/>
                  </a:soli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54" name="同侧圆角矩形 53"/>
                  <p:cNvSpPr/>
                  <p:nvPr/>
                </p:nvSpPr>
                <p:spPr>
                  <a:xfrm rot="5034749">
                    <a:off x="4752937" y="1513337"/>
                    <a:ext cx="3059859" cy="1616801"/>
                  </a:xfrm>
                  <a:prstGeom prst="round2SameRect">
                    <a:avLst>
                      <a:gd name="adj1" fmla="val 15114"/>
                      <a:gd name="adj2" fmla="val 0"/>
                    </a:avLst>
                  </a:prstGeom>
                  <a:solidFill>
                    <a:schemeClr val="tx1">
                      <a:lumMod val="85000"/>
                      <a:lumOff val="15000"/>
                      <a:alpha val="89804"/>
                    </a:schemeClr>
                  </a:solidFill>
                  <a:ln w="3175">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grpSp>
            <p:sp>
              <p:nvSpPr>
                <p:cNvPr id="52" name="弧形 51"/>
                <p:cNvSpPr/>
                <p:nvPr/>
              </p:nvSpPr>
              <p:spPr>
                <a:xfrm rot="13752361">
                  <a:off x="5192248" y="1127772"/>
                  <a:ext cx="197386" cy="197386"/>
                </a:xfrm>
                <a:prstGeom prst="arc">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wrap="none"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latin typeface="HelveticaNeueLT Pro 45 Lt" pitchFamily="34" charset="0"/>
                  </a:endParaRPr>
                </a:p>
              </p:txBody>
            </p:sp>
          </p:grpSp>
        </p:grpSp>
        <p:sp>
          <p:nvSpPr>
            <p:cNvPr id="37" name="同侧圆角矩形 36"/>
            <p:cNvSpPr/>
            <p:nvPr/>
          </p:nvSpPr>
          <p:spPr>
            <a:xfrm rot="15855837">
              <a:off x="3681865" y="4426793"/>
              <a:ext cx="387990" cy="208368"/>
            </a:xfrm>
            <a:prstGeom prst="round2SameRect">
              <a:avLst>
                <a:gd name="adj1" fmla="val 15114"/>
                <a:gd name="adj2" fmla="val 0"/>
              </a:avLst>
            </a:prstGeom>
            <a:solidFill>
              <a:schemeClr val="tx1">
                <a:lumMod val="85000"/>
                <a:lumOff val="15000"/>
                <a:alpha val="89804"/>
              </a:schemeClr>
            </a:solidFill>
            <a:ln w="3175">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n>
                  <a:solidFill>
                    <a:schemeClr val="tx1"/>
                  </a:solidFill>
                </a:ln>
                <a:latin typeface="HelveticaNeueLT Pro 45 Lt" pitchFamily="34" charset="0"/>
              </a:endParaRPr>
            </a:p>
          </p:txBody>
        </p:sp>
        <p:sp>
          <p:nvSpPr>
            <p:cNvPr id="40" name="矩形 39"/>
            <p:cNvSpPr/>
            <p:nvPr/>
          </p:nvSpPr>
          <p:spPr>
            <a:xfrm rot="21207298">
              <a:off x="3846035" y="4447142"/>
              <a:ext cx="82182" cy="45719"/>
            </a:xfrm>
            <a:prstGeom prst="rect">
              <a:avLst/>
            </a:prstGeom>
            <a:ln w="31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pic>
        <p:nvPicPr>
          <p:cNvPr id="32" name="图片 31"/>
          <p:cNvPicPr>
            <a:picLocks noChangeAspect="1"/>
          </p:cNvPicPr>
          <p:nvPr/>
        </p:nvPicPr>
        <p:blipFill rotWithShape="1">
          <a:blip r:embed="rId2" cstate="print">
            <a:extLst>
              <a:ext uri="{28A0092B-C50C-407E-A947-70E740481C1C}">
                <a14:useLocalDpi xmlns:a14="http://schemas.microsoft.com/office/drawing/2010/main" val="0"/>
              </a:ext>
            </a:extLst>
          </a:blip>
          <a:srcRect l="19041" t="10019"/>
          <a:stretch/>
        </p:blipFill>
        <p:spPr>
          <a:xfrm>
            <a:off x="5863316" y="2832827"/>
            <a:ext cx="2790334" cy="4025173"/>
          </a:xfrm>
          <a:prstGeom prst="rect">
            <a:avLst/>
          </a:prstGeom>
        </p:spPr>
      </p:pic>
      <p:grpSp>
        <p:nvGrpSpPr>
          <p:cNvPr id="55" name="组合 54"/>
          <p:cNvGrpSpPr/>
          <p:nvPr/>
        </p:nvGrpSpPr>
        <p:grpSpPr>
          <a:xfrm>
            <a:off x="1519297" y="4464115"/>
            <a:ext cx="4132823" cy="182880"/>
            <a:chOff x="-323048" y="3564015"/>
            <a:chExt cx="4132823" cy="182880"/>
          </a:xfrm>
        </p:grpSpPr>
        <p:sp>
          <p:nvSpPr>
            <p:cNvPr id="56" name="椭圆 55"/>
            <p:cNvSpPr/>
            <p:nvPr/>
          </p:nvSpPr>
          <p:spPr>
            <a:xfrm>
              <a:off x="3626895" y="3564015"/>
              <a:ext cx="182880" cy="182880"/>
            </a:xfrm>
            <a:prstGeom prst="ellips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p:nvPr/>
          </p:nvCxnSpPr>
          <p:spPr>
            <a:xfrm>
              <a:off x="-323048" y="3655455"/>
              <a:ext cx="3952708" cy="0"/>
            </a:xfrm>
            <a:prstGeom prst="lin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46" name="矩形 45"/>
          <p:cNvSpPr/>
          <p:nvPr/>
        </p:nvSpPr>
        <p:spPr>
          <a:xfrm>
            <a:off x="303969" y="4201784"/>
            <a:ext cx="2210862" cy="369332"/>
          </a:xfrm>
          <a:prstGeom prst="rect">
            <a:avLst/>
          </a:prstGeom>
          <a:solidFill>
            <a:srgbClr val="C90E2B"/>
          </a:solidFill>
        </p:spPr>
        <p:txBody>
          <a:bodyPr wrap="square">
            <a:spAutoFit/>
          </a:bodyPr>
          <a:lstStyle/>
          <a:p>
            <a:pPr algn="ctr"/>
            <a:r>
              <a:rPr lang="en-US" altLang="zh-CN" kern="0" dirty="0" smtClean="0">
                <a:solidFill>
                  <a:schemeClr val="bg1"/>
                </a:solidFill>
                <a:latin typeface="HelveticaNeueLT Pro 43 LtEx" pitchFamily="34" charset="0"/>
              </a:rPr>
              <a:t>Compact size</a:t>
            </a:r>
            <a:endParaRPr lang="zh-CN" altLang="en-US" dirty="0">
              <a:solidFill>
                <a:schemeClr val="bg1"/>
              </a:solidFill>
              <a:latin typeface="HelveticaNeueLT Pro 43 LtEx" pitchFamily="34" charset="0"/>
            </a:endParaRPr>
          </a:p>
        </p:txBody>
      </p:sp>
      <p:sp>
        <p:nvSpPr>
          <p:cNvPr id="41" name="矩形 40"/>
          <p:cNvSpPr/>
          <p:nvPr/>
        </p:nvSpPr>
        <p:spPr>
          <a:xfrm>
            <a:off x="321924" y="5313709"/>
            <a:ext cx="2313455" cy="369332"/>
          </a:xfrm>
          <a:prstGeom prst="rect">
            <a:avLst/>
          </a:prstGeom>
          <a:solidFill>
            <a:srgbClr val="C90E2B"/>
          </a:solidFill>
        </p:spPr>
        <p:txBody>
          <a:bodyPr wrap="none">
            <a:spAutoFit/>
          </a:bodyPr>
          <a:lstStyle/>
          <a:p>
            <a:pPr algn="ctr"/>
            <a:r>
              <a:rPr lang="en-US" altLang="zh-CN" kern="0" dirty="0" smtClean="0">
                <a:solidFill>
                  <a:schemeClr val="bg1"/>
                </a:solidFill>
                <a:latin typeface="HelveticaNeueLT Pro 43 LtEx" pitchFamily="34" charset="0"/>
              </a:rPr>
              <a:t>Lightweight (160g)</a:t>
            </a:r>
            <a:endParaRPr lang="zh-CN" altLang="en-US" dirty="0">
              <a:solidFill>
                <a:schemeClr val="bg1"/>
              </a:solidFill>
              <a:latin typeface="HelveticaNeueLT Pro 43 LtEx" pitchFamily="34" charset="0"/>
            </a:endParaRPr>
          </a:p>
        </p:txBody>
      </p:sp>
    </p:spTree>
    <p:extLst>
      <p:ext uri="{BB962C8B-B14F-4D97-AF65-F5344CB8AC3E}">
        <p14:creationId xmlns:p14="http://schemas.microsoft.com/office/powerpoint/2010/main" val="125958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383139" y="764704"/>
            <a:ext cx="3409950" cy="5124450"/>
          </a:xfrm>
          <a:prstGeom prst="rect">
            <a:avLst/>
          </a:prstGeom>
        </p:spPr>
      </p:pic>
      <p:sp>
        <p:nvSpPr>
          <p:cNvPr id="3" name="矩形 2"/>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Patient friendly </a:t>
            </a:r>
            <a:endParaRPr lang="en-US" altLang="zh-CN" sz="3000" b="1" kern="0" dirty="0">
              <a:solidFill>
                <a:srgbClr val="F99B0C"/>
              </a:solidFill>
              <a:latin typeface="HelveticaNeueLT Pro 43 LtEx" pitchFamily="34" charset="0"/>
            </a:endParaRPr>
          </a:p>
        </p:txBody>
      </p:sp>
      <p:sp>
        <p:nvSpPr>
          <p:cNvPr id="5" name="文本框 4"/>
          <p:cNvSpPr txBox="1"/>
          <p:nvPr/>
        </p:nvSpPr>
        <p:spPr>
          <a:xfrm>
            <a:off x="421156" y="1734239"/>
            <a:ext cx="2808312" cy="923330"/>
          </a:xfrm>
          <a:prstGeom prst="rect">
            <a:avLst/>
          </a:prstGeom>
          <a:noFill/>
        </p:spPr>
        <p:txBody>
          <a:bodyPr wrap="square" rtlCol="0">
            <a:spAutoFit/>
          </a:bodyPr>
          <a:lstStyle/>
          <a:p>
            <a:r>
              <a:rPr lang="en-US" altLang="zh-CN" dirty="0" smtClean="0">
                <a:latin typeface="HelveticaNeueLT Pro 43 LtEx" panose="020B0503020202020204" pitchFamily="34" charset="0"/>
              </a:rPr>
              <a:t>0.96-inch OLED screen. Distinct to read.</a:t>
            </a:r>
            <a:endParaRPr lang="zh-CN" altLang="en-US" dirty="0">
              <a:latin typeface="HelveticaNeueLT Pro 43 LtEx" panose="020B0503020202020204" pitchFamily="34" charset="0"/>
            </a:endParaRPr>
          </a:p>
        </p:txBody>
      </p:sp>
      <p:sp>
        <p:nvSpPr>
          <p:cNvPr id="8" name="文本框 7"/>
          <p:cNvSpPr txBox="1"/>
          <p:nvPr/>
        </p:nvSpPr>
        <p:spPr>
          <a:xfrm>
            <a:off x="421156" y="3755295"/>
            <a:ext cx="2666743" cy="1200329"/>
          </a:xfrm>
          <a:prstGeom prst="rect">
            <a:avLst/>
          </a:prstGeom>
          <a:noFill/>
        </p:spPr>
        <p:txBody>
          <a:bodyPr wrap="square" rtlCol="0">
            <a:spAutoFit/>
          </a:bodyPr>
          <a:lstStyle/>
          <a:p>
            <a:r>
              <a:rPr lang="en-US" altLang="zh-CN" dirty="0" smtClean="0">
                <a:latin typeface="HelveticaNeueLT Pro 43 LtEx" panose="020B0503020202020204" pitchFamily="34" charset="0"/>
              </a:rPr>
              <a:t>Less than 45dB noise during measuring. Don’t disturb the patient.</a:t>
            </a:r>
            <a:endParaRPr lang="zh-CN" altLang="en-US" dirty="0">
              <a:latin typeface="HelveticaNeueLT Pro 43 LtEx" panose="020B0503020202020204" pitchFamily="34" charset="0"/>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468" y="1718026"/>
            <a:ext cx="1567778" cy="783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0" name="组合 19"/>
          <p:cNvGrpSpPr/>
          <p:nvPr/>
        </p:nvGrpSpPr>
        <p:grpSpPr>
          <a:xfrm>
            <a:off x="3244079" y="3967362"/>
            <a:ext cx="488071" cy="504056"/>
            <a:chOff x="827584" y="5605452"/>
            <a:chExt cx="488071" cy="504056"/>
          </a:xfrm>
        </p:grpSpPr>
        <p:sp>
          <p:nvSpPr>
            <p:cNvPr id="17" name="圆角矩形 16"/>
            <p:cNvSpPr/>
            <p:nvPr/>
          </p:nvSpPr>
          <p:spPr>
            <a:xfrm>
              <a:off x="827584" y="5733255"/>
              <a:ext cx="144016" cy="26029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6200000">
              <a:off x="755576" y="5677460"/>
              <a:ext cx="504056" cy="36004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弧形 18"/>
            <p:cNvSpPr/>
            <p:nvPr/>
          </p:nvSpPr>
          <p:spPr>
            <a:xfrm rot="2633021">
              <a:off x="883608" y="5622334"/>
              <a:ext cx="432047" cy="470292"/>
            </a:xfrm>
            <a:prstGeom prst="arc">
              <a:avLst/>
            </a:prstGeom>
            <a:noFill/>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1" name="组合 30"/>
          <p:cNvGrpSpPr/>
          <p:nvPr/>
        </p:nvGrpSpPr>
        <p:grpSpPr>
          <a:xfrm>
            <a:off x="3248519" y="2501915"/>
            <a:ext cx="3339705" cy="423029"/>
            <a:chOff x="3248519" y="2501915"/>
            <a:chExt cx="3339705" cy="423029"/>
          </a:xfrm>
        </p:grpSpPr>
        <p:cxnSp>
          <p:nvCxnSpPr>
            <p:cNvPr id="28" name="直接连接符 27"/>
            <p:cNvCxnSpPr/>
            <p:nvPr/>
          </p:nvCxnSpPr>
          <p:spPr>
            <a:xfrm>
              <a:off x="3248519" y="2501915"/>
              <a:ext cx="21155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364088" y="2501915"/>
              <a:ext cx="1224136" cy="423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3248519" y="4554455"/>
            <a:ext cx="3322045" cy="423029"/>
            <a:chOff x="3266179" y="2501915"/>
            <a:chExt cx="3322045" cy="423029"/>
          </a:xfrm>
        </p:grpSpPr>
        <p:cxnSp>
          <p:nvCxnSpPr>
            <p:cNvPr id="33" name="直接连接符 32"/>
            <p:cNvCxnSpPr/>
            <p:nvPr/>
          </p:nvCxnSpPr>
          <p:spPr>
            <a:xfrm>
              <a:off x="3266179" y="2501915"/>
              <a:ext cx="21155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364088" y="2501915"/>
              <a:ext cx="1224136" cy="423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3722515" y="3914356"/>
            <a:ext cx="1463862" cy="584775"/>
          </a:xfrm>
          <a:prstGeom prst="rect">
            <a:avLst/>
          </a:prstGeom>
          <a:noFill/>
          <a:ln>
            <a:noFill/>
          </a:ln>
        </p:spPr>
        <p:txBody>
          <a:bodyPr wrap="none" lIns="91440" tIns="45720" rIns="91440" bIns="45720">
            <a:spAutoFit/>
          </a:bodyPr>
          <a:lstStyle/>
          <a:p>
            <a:pPr algn="ctr"/>
            <a:r>
              <a:rPr lang="zh-CN" altLang="en-US" sz="3200" b="1" dirty="0">
                <a:ln w="12700">
                  <a:noFill/>
                  <a:prstDash val="solid"/>
                </a:ln>
                <a:pattFill prst="narHorz">
                  <a:fgClr>
                    <a:schemeClr val="accent3"/>
                  </a:fgClr>
                  <a:bgClr>
                    <a:schemeClr val="accent3">
                      <a:lumMod val="40000"/>
                      <a:lumOff val="60000"/>
                    </a:schemeClr>
                  </a:bgClr>
                </a:pattFill>
              </a:rPr>
              <a:t>＜</a:t>
            </a:r>
            <a:r>
              <a:rPr lang="en-US" altLang="zh-CN" sz="3200" b="1" dirty="0">
                <a:ln w="12700">
                  <a:noFill/>
                  <a:prstDash val="solid"/>
                </a:ln>
                <a:pattFill prst="narHorz">
                  <a:fgClr>
                    <a:schemeClr val="accent3"/>
                  </a:fgClr>
                  <a:bgClr>
                    <a:schemeClr val="accent3">
                      <a:lumMod val="40000"/>
                      <a:lumOff val="60000"/>
                    </a:schemeClr>
                  </a:bgClr>
                </a:pattFill>
              </a:rPr>
              <a:t>45dB</a:t>
            </a:r>
          </a:p>
        </p:txBody>
      </p:sp>
      <p:grpSp>
        <p:nvGrpSpPr>
          <p:cNvPr id="21" name="组合 20"/>
          <p:cNvGrpSpPr/>
          <p:nvPr/>
        </p:nvGrpSpPr>
        <p:grpSpPr>
          <a:xfrm>
            <a:off x="614363" y="5322888"/>
            <a:ext cx="1133475" cy="1133475"/>
            <a:chOff x="614363" y="5322888"/>
            <a:chExt cx="1133475" cy="1133475"/>
          </a:xfrm>
        </p:grpSpPr>
        <p:grpSp>
          <p:nvGrpSpPr>
            <p:cNvPr id="22" name="Group 4"/>
            <p:cNvGrpSpPr>
              <a:grpSpLocks noChangeAspect="1"/>
            </p:cNvGrpSpPr>
            <p:nvPr/>
          </p:nvGrpSpPr>
          <p:grpSpPr bwMode="auto">
            <a:xfrm>
              <a:off x="614363" y="5322888"/>
              <a:ext cx="1133475" cy="1133475"/>
              <a:chOff x="387" y="3353"/>
              <a:chExt cx="714" cy="714"/>
            </a:xfrm>
          </p:grpSpPr>
          <p:sp>
            <p:nvSpPr>
              <p:cNvPr id="24" name="AutoShape 3"/>
              <p:cNvSpPr>
                <a:spLocks noChangeAspect="1" noChangeArrowheads="1" noTextEdit="1"/>
              </p:cNvSpPr>
              <p:nvPr/>
            </p:nvSpPr>
            <p:spPr bwMode="auto">
              <a:xfrm>
                <a:off x="387" y="3353"/>
                <a:ext cx="714"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
              <p:cNvSpPr>
                <a:spLocks/>
              </p:cNvSpPr>
              <p:nvPr/>
            </p:nvSpPr>
            <p:spPr bwMode="auto">
              <a:xfrm>
                <a:off x="389" y="3353"/>
                <a:ext cx="712" cy="712"/>
              </a:xfrm>
              <a:custGeom>
                <a:avLst/>
                <a:gdLst>
                  <a:gd name="T0" fmla="*/ 0 w 353"/>
                  <a:gd name="T1" fmla="*/ 58 h 353"/>
                  <a:gd name="T2" fmla="*/ 59 w 353"/>
                  <a:gd name="T3" fmla="*/ 0 h 353"/>
                  <a:gd name="T4" fmla="*/ 294 w 353"/>
                  <a:gd name="T5" fmla="*/ 0 h 353"/>
                  <a:gd name="T6" fmla="*/ 353 w 353"/>
                  <a:gd name="T7" fmla="*/ 58 h 353"/>
                  <a:gd name="T8" fmla="*/ 353 w 353"/>
                  <a:gd name="T9" fmla="*/ 294 h 353"/>
                  <a:gd name="T10" fmla="*/ 294 w 353"/>
                  <a:gd name="T11" fmla="*/ 353 h 353"/>
                  <a:gd name="T12" fmla="*/ 59 w 353"/>
                  <a:gd name="T13" fmla="*/ 353 h 353"/>
                  <a:gd name="T14" fmla="*/ 0 w 353"/>
                  <a:gd name="T15" fmla="*/ 294 h 353"/>
                  <a:gd name="T16" fmla="*/ 0 w 353"/>
                  <a:gd name="T17" fmla="*/ 5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353">
                    <a:moveTo>
                      <a:pt x="0" y="58"/>
                    </a:moveTo>
                    <a:cubicBezTo>
                      <a:pt x="0" y="26"/>
                      <a:pt x="26" y="0"/>
                      <a:pt x="59" y="0"/>
                    </a:cubicBezTo>
                    <a:cubicBezTo>
                      <a:pt x="294" y="0"/>
                      <a:pt x="294" y="0"/>
                      <a:pt x="294" y="0"/>
                    </a:cubicBezTo>
                    <a:cubicBezTo>
                      <a:pt x="326" y="0"/>
                      <a:pt x="353" y="26"/>
                      <a:pt x="353" y="58"/>
                    </a:cubicBezTo>
                    <a:cubicBezTo>
                      <a:pt x="353" y="294"/>
                      <a:pt x="353" y="294"/>
                      <a:pt x="353" y="294"/>
                    </a:cubicBezTo>
                    <a:cubicBezTo>
                      <a:pt x="353" y="326"/>
                      <a:pt x="326" y="353"/>
                      <a:pt x="294" y="353"/>
                    </a:cubicBezTo>
                    <a:cubicBezTo>
                      <a:pt x="59" y="353"/>
                      <a:pt x="59" y="353"/>
                      <a:pt x="59" y="353"/>
                    </a:cubicBezTo>
                    <a:cubicBezTo>
                      <a:pt x="26" y="353"/>
                      <a:pt x="0" y="326"/>
                      <a:pt x="0" y="294"/>
                    </a:cubicBezTo>
                    <a:lnTo>
                      <a:pt x="0" y="58"/>
                    </a:lnTo>
                    <a:close/>
                  </a:path>
                </a:pathLst>
              </a:custGeom>
              <a:solidFill>
                <a:srgbClr val="4CB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
              <p:cNvSpPr>
                <a:spLocks/>
              </p:cNvSpPr>
              <p:nvPr/>
            </p:nvSpPr>
            <p:spPr bwMode="auto">
              <a:xfrm>
                <a:off x="456" y="3616"/>
                <a:ext cx="68" cy="129"/>
              </a:xfrm>
              <a:custGeom>
                <a:avLst/>
                <a:gdLst>
                  <a:gd name="T0" fmla="*/ 0 w 34"/>
                  <a:gd name="T1" fmla="*/ 6 h 64"/>
                  <a:gd name="T2" fmla="*/ 6 w 34"/>
                  <a:gd name="T3" fmla="*/ 0 h 64"/>
                  <a:gd name="T4" fmla="*/ 28 w 34"/>
                  <a:gd name="T5" fmla="*/ 0 h 64"/>
                  <a:gd name="T6" fmla="*/ 34 w 34"/>
                  <a:gd name="T7" fmla="*/ 6 h 64"/>
                  <a:gd name="T8" fmla="*/ 34 w 34"/>
                  <a:gd name="T9" fmla="*/ 59 h 64"/>
                  <a:gd name="T10" fmla="*/ 28 w 34"/>
                  <a:gd name="T11" fmla="*/ 64 h 64"/>
                  <a:gd name="T12" fmla="*/ 6 w 34"/>
                  <a:gd name="T13" fmla="*/ 64 h 64"/>
                  <a:gd name="T14" fmla="*/ 0 w 34"/>
                  <a:gd name="T15" fmla="*/ 59 h 64"/>
                  <a:gd name="T16" fmla="*/ 0 w 34"/>
                  <a:gd name="T17" fmla="*/ 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4">
                    <a:moveTo>
                      <a:pt x="0" y="6"/>
                    </a:moveTo>
                    <a:cubicBezTo>
                      <a:pt x="0" y="2"/>
                      <a:pt x="3" y="0"/>
                      <a:pt x="6" y="0"/>
                    </a:cubicBezTo>
                    <a:cubicBezTo>
                      <a:pt x="28" y="0"/>
                      <a:pt x="28" y="0"/>
                      <a:pt x="28" y="0"/>
                    </a:cubicBezTo>
                    <a:cubicBezTo>
                      <a:pt x="31" y="0"/>
                      <a:pt x="34" y="2"/>
                      <a:pt x="34" y="6"/>
                    </a:cubicBezTo>
                    <a:cubicBezTo>
                      <a:pt x="34" y="59"/>
                      <a:pt x="34" y="59"/>
                      <a:pt x="34" y="59"/>
                    </a:cubicBezTo>
                    <a:cubicBezTo>
                      <a:pt x="34" y="62"/>
                      <a:pt x="31" y="64"/>
                      <a:pt x="28" y="64"/>
                    </a:cubicBezTo>
                    <a:cubicBezTo>
                      <a:pt x="6" y="64"/>
                      <a:pt x="6" y="64"/>
                      <a:pt x="6" y="64"/>
                    </a:cubicBezTo>
                    <a:cubicBezTo>
                      <a:pt x="3" y="64"/>
                      <a:pt x="0" y="62"/>
                      <a:pt x="0" y="59"/>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7"/>
              <p:cNvSpPr>
                <a:spLocks/>
              </p:cNvSpPr>
              <p:nvPr/>
            </p:nvSpPr>
            <p:spPr bwMode="auto">
              <a:xfrm>
                <a:off x="456" y="3552"/>
                <a:ext cx="169" cy="252"/>
              </a:xfrm>
              <a:custGeom>
                <a:avLst/>
                <a:gdLst>
                  <a:gd name="T0" fmla="*/ 169 w 169"/>
                  <a:gd name="T1" fmla="*/ 252 h 252"/>
                  <a:gd name="T2" fmla="*/ 0 w 169"/>
                  <a:gd name="T3" fmla="*/ 127 h 252"/>
                  <a:gd name="T4" fmla="*/ 169 w 169"/>
                  <a:gd name="T5" fmla="*/ 0 h 252"/>
                  <a:gd name="T6" fmla="*/ 169 w 169"/>
                  <a:gd name="T7" fmla="*/ 252 h 252"/>
                  <a:gd name="T8" fmla="*/ 169 w 169"/>
                  <a:gd name="T9" fmla="*/ 252 h 252"/>
                </a:gdLst>
                <a:ahLst/>
                <a:cxnLst>
                  <a:cxn ang="0">
                    <a:pos x="T0" y="T1"/>
                  </a:cxn>
                  <a:cxn ang="0">
                    <a:pos x="T2" y="T3"/>
                  </a:cxn>
                  <a:cxn ang="0">
                    <a:pos x="T4" y="T5"/>
                  </a:cxn>
                  <a:cxn ang="0">
                    <a:pos x="T6" y="T7"/>
                  </a:cxn>
                  <a:cxn ang="0">
                    <a:pos x="T8" y="T9"/>
                  </a:cxn>
                </a:cxnLst>
                <a:rect l="0" t="0" r="r" b="b"/>
                <a:pathLst>
                  <a:path w="169" h="252">
                    <a:moveTo>
                      <a:pt x="169" y="252"/>
                    </a:moveTo>
                    <a:lnTo>
                      <a:pt x="0" y="127"/>
                    </a:lnTo>
                    <a:lnTo>
                      <a:pt x="169" y="0"/>
                    </a:lnTo>
                    <a:lnTo>
                      <a:pt x="169" y="252"/>
                    </a:lnTo>
                    <a:lnTo>
                      <a:pt x="169"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9"/>
              <p:cNvSpPr>
                <a:spLocks/>
              </p:cNvSpPr>
              <p:nvPr/>
            </p:nvSpPr>
            <p:spPr bwMode="auto">
              <a:xfrm>
                <a:off x="647" y="3594"/>
                <a:ext cx="57" cy="160"/>
              </a:xfrm>
              <a:custGeom>
                <a:avLst/>
                <a:gdLst>
                  <a:gd name="T0" fmla="*/ 2 w 28"/>
                  <a:gd name="T1" fmla="*/ 0 h 79"/>
                  <a:gd name="T2" fmla="*/ 0 w 28"/>
                  <a:gd name="T3" fmla="*/ 79 h 79"/>
                </a:gdLst>
                <a:ahLst/>
                <a:cxnLst>
                  <a:cxn ang="0">
                    <a:pos x="T0" y="T1"/>
                  </a:cxn>
                  <a:cxn ang="0">
                    <a:pos x="T2" y="T3"/>
                  </a:cxn>
                </a:cxnLst>
                <a:rect l="0" t="0" r="r" b="b"/>
                <a:pathLst>
                  <a:path w="28" h="79">
                    <a:moveTo>
                      <a:pt x="2" y="0"/>
                    </a:moveTo>
                    <a:cubicBezTo>
                      <a:pt x="28" y="20"/>
                      <a:pt x="27" y="56"/>
                      <a:pt x="0" y="79"/>
                    </a:cubicBez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Rectangle 10"/>
              <p:cNvSpPr>
                <a:spLocks noChangeArrowheads="1"/>
              </p:cNvSpPr>
              <p:nvPr/>
            </p:nvSpPr>
            <p:spPr bwMode="auto">
              <a:xfrm>
                <a:off x="592" y="3385"/>
                <a:ext cx="48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bg1"/>
                    </a:solidFill>
                    <a:effectLst/>
                    <a:latin typeface="HelveticaNeueLT Pro 45 Lt" panose="020B0403020202020204" pitchFamily="34" charset="0"/>
                    <a:ea typeface="宋体" panose="02010600030101010101" pitchFamily="2" charset="-122"/>
                  </a:rPr>
                  <a:t>＜</a:t>
                </a:r>
                <a:r>
                  <a:rPr kumimoji="0" lang="zh-CN" altLang="zh-CN" sz="1800" b="0" i="0" u="none" strike="noStrike" cap="none" normalizeH="0" baseline="0" dirty="0" smtClean="0">
                    <a:ln>
                      <a:noFill/>
                    </a:ln>
                    <a:solidFill>
                      <a:schemeClr val="bg1"/>
                    </a:solidFill>
                    <a:effectLst/>
                    <a:latin typeface="HelveticaNeueLT Pro 45 Lt" panose="020B0403020202020204" pitchFamily="34" charset="0"/>
                    <a:ea typeface="宋体" panose="02010600030101010101" pitchFamily="2" charset="-122"/>
                  </a:rPr>
                  <a:t>45dB</a:t>
                </a:r>
                <a:endParaRPr kumimoji="0" lang="zh-CN" altLang="zh-CN" sz="1800" b="0" i="0" u="none" strike="noStrike" cap="none" normalizeH="0" baseline="0" dirty="0" smtClean="0">
                  <a:ln>
                    <a:noFill/>
                  </a:ln>
                  <a:solidFill>
                    <a:schemeClr val="bg1"/>
                  </a:solidFill>
                  <a:effectLst/>
                  <a:latin typeface="HelveticaNeueLT Pro 45 Lt" panose="020B0403020202020204" pitchFamily="34" charset="0"/>
                </a:endParaRPr>
              </a:p>
            </p:txBody>
          </p:sp>
        </p:grpSp>
        <p:sp>
          <p:nvSpPr>
            <p:cNvPr id="23" name="Rectangle 10"/>
            <p:cNvSpPr>
              <a:spLocks noChangeArrowheads="1"/>
            </p:cNvSpPr>
            <p:nvPr/>
          </p:nvSpPr>
          <p:spPr bwMode="auto">
            <a:xfrm>
              <a:off x="683568" y="6093296"/>
              <a:ext cx="10515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bg1"/>
                  </a:solidFill>
                  <a:effectLst/>
                  <a:latin typeface="HelveticaNeueLT Pro 45 Lt" panose="020B0403020202020204" pitchFamily="34" charset="0"/>
                </a:rPr>
                <a:t>Low Noise</a:t>
              </a:r>
              <a:endParaRPr kumimoji="0" lang="zh-CN" altLang="zh-CN" sz="1800" b="0" i="0" u="none" strike="noStrike" cap="none" normalizeH="0" baseline="0" dirty="0" smtClean="0">
                <a:ln>
                  <a:noFill/>
                </a:ln>
                <a:solidFill>
                  <a:schemeClr val="bg1"/>
                </a:solidFill>
                <a:effectLst/>
                <a:latin typeface="HelveticaNeueLT Pro 45 Lt" panose="020B0403020202020204" pitchFamily="34" charset="0"/>
              </a:endParaRPr>
            </a:p>
          </p:txBody>
        </p:sp>
      </p:grpSp>
    </p:spTree>
    <p:extLst>
      <p:ext uri="{BB962C8B-B14F-4D97-AF65-F5344CB8AC3E}">
        <p14:creationId xmlns:p14="http://schemas.microsoft.com/office/powerpoint/2010/main" val="119639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5809" y="-17140"/>
            <a:ext cx="9143999" cy="119589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Durability</a:t>
            </a:r>
            <a:endParaRPr lang="en-US" altLang="zh-CN" sz="3000" b="1" kern="0" dirty="0">
              <a:solidFill>
                <a:srgbClr val="F99B0C"/>
              </a:solidFill>
              <a:latin typeface="HelveticaNeueLT Pro 43 LtEx" pitchFamily="34" charset="0"/>
            </a:endParaRPr>
          </a:p>
        </p:txBody>
      </p:sp>
      <p:sp>
        <p:nvSpPr>
          <p:cNvPr id="28" name="矩形 27"/>
          <p:cNvSpPr/>
          <p:nvPr/>
        </p:nvSpPr>
        <p:spPr>
          <a:xfrm>
            <a:off x="683568" y="1682204"/>
            <a:ext cx="3954634" cy="2917722"/>
          </a:xfrm>
          <a:prstGeom prst="rect">
            <a:avLst/>
          </a:prstGeom>
        </p:spPr>
        <p:txBody>
          <a:bodyPr wrap="square">
            <a:spAutoFit/>
          </a:bodyPr>
          <a:lstStyle/>
          <a:p>
            <a:pPr marL="285750" indent="-285750" algn="just">
              <a:spcBef>
                <a:spcPct val="20000"/>
              </a:spcBef>
              <a:buFont typeface="Wingdings" pitchFamily="2" charset="2"/>
              <a:buChar char="n"/>
              <a:defRPr/>
            </a:pPr>
            <a:r>
              <a:rPr lang="en-US" altLang="zh-CN" b="1" dirty="0" smtClean="0">
                <a:solidFill>
                  <a:srgbClr val="26D07C"/>
                </a:solidFill>
                <a:latin typeface="HelveticaNeueLT Pro 43 LtEx" pitchFamily="34" charset="0"/>
              </a:rPr>
              <a:t>Water and dust proof</a:t>
            </a:r>
          </a:p>
          <a:p>
            <a:pPr algn="just">
              <a:spcBef>
                <a:spcPct val="20000"/>
              </a:spcBef>
              <a:defRPr/>
            </a:pPr>
            <a:r>
              <a:rPr lang="en-US" altLang="zh-CN" dirty="0" smtClean="0">
                <a:latin typeface="HelveticaNeueLT Pro 43 LtEx" pitchFamily="34" charset="0"/>
              </a:rPr>
              <a:t>SA-10 reaches IP22 </a:t>
            </a:r>
            <a:r>
              <a:rPr lang="en-GB" altLang="zh-CN" dirty="0" smtClean="0">
                <a:latin typeface="HelveticaNeueLT Pro 43 LtEx" pitchFamily="34" charset="0"/>
              </a:rPr>
              <a:t>protection grade</a:t>
            </a:r>
            <a:r>
              <a:rPr lang="en-US" altLang="zh-CN" dirty="0" smtClean="0">
                <a:latin typeface="HelveticaNeueLT Pro 43 LtEx" pitchFamily="34" charset="0"/>
              </a:rPr>
              <a:t>, intending to prevent unexpected damages from water and dust, which maximizes patients’ freedom in their daily life. The waterproof capability  facilitates the cleaning and disinfection procedure as well.</a:t>
            </a:r>
            <a:endParaRPr lang="zh-CN" altLang="en-US" dirty="0">
              <a:latin typeface="HelveticaNeueLT Pro 43 LtEx" pitchFamily="34" charset="0"/>
            </a:endParaRPr>
          </a:p>
        </p:txBody>
      </p:sp>
      <p:grpSp>
        <p:nvGrpSpPr>
          <p:cNvPr id="19" name="组合 18"/>
          <p:cNvGrpSpPr/>
          <p:nvPr/>
        </p:nvGrpSpPr>
        <p:grpSpPr>
          <a:xfrm>
            <a:off x="755576" y="4797152"/>
            <a:ext cx="1120588" cy="1120588"/>
            <a:chOff x="3320654" y="2985373"/>
            <a:chExt cx="1120588" cy="1120588"/>
          </a:xfrm>
        </p:grpSpPr>
        <p:sp>
          <p:nvSpPr>
            <p:cNvPr id="20" name="圆角矩形 19"/>
            <p:cNvSpPr/>
            <p:nvPr/>
          </p:nvSpPr>
          <p:spPr bwMode="auto">
            <a:xfrm>
              <a:off x="3320654" y="2985373"/>
              <a:ext cx="1120588" cy="1120588"/>
            </a:xfrm>
            <a:prstGeom prst="roundRect">
              <a:avLst/>
            </a:prstGeom>
            <a:solidFill>
              <a:srgbClr val="4CB675"/>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en-US" sz="2800" b="1" dirty="0" smtClean="0">
                  <a:solidFill>
                    <a:schemeClr val="bg1"/>
                  </a:solidFill>
                  <a:latin typeface="HelveticaNeueLT Pro 45 Lt" pitchFamily="34" charset="0"/>
                  <a:cs typeface="Calibri" pitchFamily="34" charset="0"/>
                </a:rPr>
                <a:t>IP22</a:t>
              </a:r>
            </a:p>
            <a:p>
              <a:pPr algn="ctr" defTabSz="914400" fontAlgn="base">
                <a:spcBef>
                  <a:spcPct val="0"/>
                </a:spcBef>
                <a:spcAft>
                  <a:spcPct val="0"/>
                </a:spcAft>
              </a:pPr>
              <a:endParaRPr lang="zh-CN" altLang="en-US" sz="1200" i="1" dirty="0" smtClean="0">
                <a:latin typeface="HelveticaNeueLT Pro 45 Lt" pitchFamily="34" charset="0"/>
                <a:ea typeface="宋体" pitchFamily="2" charset="-122"/>
              </a:endParaRPr>
            </a:p>
          </p:txBody>
        </p:sp>
        <p:sp>
          <p:nvSpPr>
            <p:cNvPr id="21" name="泪滴形 20"/>
            <p:cNvSpPr/>
            <p:nvPr/>
          </p:nvSpPr>
          <p:spPr>
            <a:xfrm>
              <a:off x="4254152" y="3305939"/>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22" name="泪滴形 21"/>
            <p:cNvSpPr/>
            <p:nvPr/>
          </p:nvSpPr>
          <p:spPr>
            <a:xfrm>
              <a:off x="4254152" y="3203547"/>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23" name="泪滴形 22"/>
            <p:cNvSpPr/>
            <p:nvPr/>
          </p:nvSpPr>
          <p:spPr>
            <a:xfrm>
              <a:off x="4152624" y="3205134"/>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24" name="泪滴形 23"/>
            <p:cNvSpPr/>
            <p:nvPr/>
          </p:nvSpPr>
          <p:spPr>
            <a:xfrm>
              <a:off x="4152624" y="3103509"/>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25" name="TextBox 125"/>
            <p:cNvSpPr txBox="1"/>
            <p:nvPr/>
          </p:nvSpPr>
          <p:spPr bwMode="auto">
            <a:xfrm>
              <a:off x="3320654" y="3672344"/>
              <a:ext cx="1120588" cy="430887"/>
            </a:xfrm>
            <a:prstGeom prst="rect">
              <a:avLst/>
            </a:prstGeom>
            <a:noFill/>
            <a:ln>
              <a:noFill/>
            </a:ln>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Water &amp; Dust Proof</a:t>
              </a:r>
              <a:endParaRPr lang="zh-CN" altLang="en-US" sz="1400" dirty="0">
                <a:solidFill>
                  <a:schemeClr val="bg1"/>
                </a:solidFill>
                <a:latin typeface="HelveticaNeueLT Pro 45 Lt" pitchFamily="34" charset="0"/>
                <a:ea typeface="Segoe UI" pitchFamily="34" charset="0"/>
                <a:cs typeface="Calibri" pitchFamily="34" charset="0"/>
              </a:endParaRPr>
            </a:p>
          </p:txBody>
        </p:sp>
        <p:sp>
          <p:nvSpPr>
            <p:cNvPr id="29" name="泪滴形 28"/>
            <p:cNvSpPr/>
            <p:nvPr/>
          </p:nvSpPr>
          <p:spPr>
            <a:xfrm>
              <a:off x="4045463" y="3103493"/>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grpSp>
      <p:pic>
        <p:nvPicPr>
          <p:cNvPr id="2" name="图片 1"/>
          <p:cNvPicPr>
            <a:picLocks noChangeAspect="1"/>
          </p:cNvPicPr>
          <p:nvPr/>
        </p:nvPicPr>
        <p:blipFill>
          <a:blip r:embed="rId3"/>
          <a:stretch>
            <a:fillRect/>
          </a:stretch>
        </p:blipFill>
        <p:spPr>
          <a:xfrm>
            <a:off x="5531269" y="758419"/>
            <a:ext cx="2793181" cy="4974837"/>
          </a:xfrm>
          <a:prstGeom prst="rect">
            <a:avLst/>
          </a:prstGeom>
        </p:spPr>
      </p:pic>
    </p:spTree>
    <p:extLst>
      <p:ext uri="{BB962C8B-B14F-4D97-AF65-F5344CB8AC3E}">
        <p14:creationId xmlns:p14="http://schemas.microsoft.com/office/powerpoint/2010/main" val="4009980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矩形 104"/>
          <p:cNvSpPr/>
          <p:nvPr/>
        </p:nvSpPr>
        <p:spPr>
          <a:xfrm>
            <a:off x="683568" y="5088086"/>
            <a:ext cx="8136904" cy="1077218"/>
          </a:xfrm>
          <a:prstGeom prst="rect">
            <a:avLst/>
          </a:prstGeom>
          <a:noFill/>
        </p:spPr>
        <p:txBody>
          <a:bodyPr wrap="square">
            <a:spAutoFit/>
          </a:bodyPr>
          <a:lstStyle/>
          <a:p>
            <a:pPr marL="342900" indent="-342900">
              <a:lnSpc>
                <a:spcPct val="80000"/>
              </a:lnSpc>
              <a:spcBef>
                <a:spcPct val="20000"/>
              </a:spcBef>
              <a:buClr>
                <a:srgbClr val="F99B0C"/>
              </a:buClr>
              <a:buFont typeface="Wingdings" pitchFamily="2" charset="2"/>
              <a:buChar char="n"/>
              <a:defRPr/>
            </a:pPr>
            <a:r>
              <a:rPr lang="en-US" altLang="zh-CN" sz="1600" b="1" dirty="0" smtClean="0">
                <a:latin typeface="HelveticaNeueLT Pro 43 LtEx" pitchFamily="34" charset="0"/>
              </a:rPr>
              <a:t>Anti-movement Algorithm</a:t>
            </a:r>
            <a:endParaRPr lang="en-US" altLang="zh-CN" sz="1600" b="1" dirty="0">
              <a:latin typeface="HelveticaNeueLT Pro 43 LtEx" pitchFamily="34" charset="0"/>
            </a:endParaRPr>
          </a:p>
          <a:p>
            <a:pPr algn="just">
              <a:spcBef>
                <a:spcPct val="20000"/>
              </a:spcBef>
              <a:defRPr/>
            </a:pPr>
            <a:r>
              <a:rPr lang="en-US" altLang="zh-CN" sz="1600" dirty="0" smtClean="0">
                <a:latin typeface="HelveticaNeueLT Pro 43 LtEx" pitchFamily="34" charset="0"/>
              </a:rPr>
              <a:t>EDAN has over 20 years of experience in NIBP measuring product, therefore the patent algorithm can significantly reduce the interference from patient movement and ensure the accurate testing.</a:t>
            </a:r>
            <a:endParaRPr lang="en-US" altLang="zh-CN" sz="1600" dirty="0">
              <a:latin typeface="HelveticaNeueLT Pro 43 LtEx" pitchFamily="34" charset="0"/>
            </a:endParaRPr>
          </a:p>
        </p:txBody>
      </p:sp>
      <p:sp>
        <p:nvSpPr>
          <p:cNvPr id="82" name="矩形 81"/>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Accuracy</a:t>
            </a:r>
          </a:p>
        </p:txBody>
      </p:sp>
      <p:graphicFrame>
        <p:nvGraphicFramePr>
          <p:cNvPr id="6" name="图表 5"/>
          <p:cNvGraphicFramePr>
            <a:graphicFrameLocks/>
          </p:cNvGraphicFramePr>
          <p:nvPr>
            <p:extLst>
              <p:ext uri="{D42A27DB-BD31-4B8C-83A1-F6EECF244321}">
                <p14:modId xmlns:p14="http://schemas.microsoft.com/office/powerpoint/2010/main" val="2782030810"/>
              </p:ext>
            </p:extLst>
          </p:nvPr>
        </p:nvGraphicFramePr>
        <p:xfrm>
          <a:off x="374817" y="980728"/>
          <a:ext cx="8157623" cy="4107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4834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主题1</Template>
  <TotalTime>17161</TotalTime>
  <Words>1898</Words>
  <Application>Microsoft Office PowerPoint</Application>
  <PresentationFormat>全屏显示(4:3)</PresentationFormat>
  <Paragraphs>234</Paragraphs>
  <Slides>27</Slides>
  <Notes>17</Notes>
  <HiddenSlides>0</HiddenSlides>
  <MMClips>0</MMClips>
  <ScaleCrop>false</ScaleCrop>
  <HeadingPairs>
    <vt:vector size="6" baseType="variant">
      <vt:variant>
        <vt:lpstr>已用的字体</vt:lpstr>
      </vt:variant>
      <vt:variant>
        <vt:i4>9</vt:i4>
      </vt:variant>
      <vt:variant>
        <vt:lpstr>主题</vt:lpstr>
      </vt:variant>
      <vt:variant>
        <vt:i4>5</vt:i4>
      </vt:variant>
      <vt:variant>
        <vt:lpstr>幻灯片标题</vt:lpstr>
      </vt:variant>
      <vt:variant>
        <vt:i4>27</vt:i4>
      </vt:variant>
    </vt:vector>
  </HeadingPairs>
  <TitlesOfParts>
    <vt:vector size="41" baseType="lpstr">
      <vt:lpstr>宋体</vt:lpstr>
      <vt:lpstr>微软雅黑</vt:lpstr>
      <vt:lpstr>Arial</vt:lpstr>
      <vt:lpstr>Calibri</vt:lpstr>
      <vt:lpstr>HelveticaNeueLT Pro 43 LtEx</vt:lpstr>
      <vt:lpstr>HelveticaNeueLT Pro 45 Lt</vt:lpstr>
      <vt:lpstr>Segoe UI</vt:lpstr>
      <vt:lpstr>Times New Roman</vt:lpstr>
      <vt:lpstr>Wingdings</vt:lpstr>
      <vt:lpstr>主题1</vt:lpstr>
      <vt:lpstr>自定义设计方案</vt:lpstr>
      <vt:lpstr>1_自定义设计方案</vt:lpstr>
      <vt:lpstr>2_自定义设计方案</vt:lpstr>
      <vt:lpstr>3_自定义设计方案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Rusty Song</dc:creator>
  <cp:lastModifiedBy>宋晓菁</cp:lastModifiedBy>
  <cp:revision>393</cp:revision>
  <dcterms:created xsi:type="dcterms:W3CDTF">2016-04-15T06:02:42Z</dcterms:created>
  <dcterms:modified xsi:type="dcterms:W3CDTF">2021-02-09T06:54:41Z</dcterms:modified>
</cp:coreProperties>
</file>